
<file path=[Content_Types].xml><?xml version="1.0" encoding="utf-8"?>
<Types xmlns="http://schemas.openxmlformats.org/package/2006/content-types">
  <Default Extension="jpg" ContentType="image/jpg"/>
  <Default Extension="emf" ContentType="image/x-emf"/>
  <Default Extension="xlsx" ContentType="application/vnd.openxmlformats-officedocument.spreadsheetml.sheet"/>
  <Default Extension="jpeg" ContentType="image/jpeg"/>
  <Default Extension="xml" ContentType="application/xml"/>
  <Default Extension="pdf" ContentType="application/pdf"/>
  <Default Extension="mp3" ContentType="audio/mpeg"/>
  <Default Extension="wdp" ContentType="image/vnd.ms-photo"/>
  <Default Extension="png" ContentType="image/pn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432" r:id="rId2"/>
    <p:sldId id="559" r:id="rId3"/>
    <p:sldId id="443" r:id="rId4"/>
    <p:sldId id="401" r:id="rId5"/>
    <p:sldId id="458" r:id="rId6"/>
    <p:sldId id="441" r:id="rId7"/>
    <p:sldId id="457" r:id="rId8"/>
    <p:sldId id="439" r:id="rId9"/>
    <p:sldId id="445" r:id="rId10"/>
    <p:sldId id="460" r:id="rId11"/>
    <p:sldId id="447" r:id="rId12"/>
    <p:sldId id="453" r:id="rId13"/>
    <p:sldId id="454" r:id="rId14"/>
    <p:sldId id="456" r:id="rId15"/>
    <p:sldId id="455" r:id="rId16"/>
    <p:sldId id="484" r:id="rId17"/>
    <p:sldId id="522" r:id="rId18"/>
    <p:sldId id="485" r:id="rId19"/>
    <p:sldId id="482" r:id="rId20"/>
    <p:sldId id="466" r:id="rId21"/>
    <p:sldId id="486" r:id="rId22"/>
    <p:sldId id="487" r:id="rId23"/>
    <p:sldId id="483" r:id="rId24"/>
    <p:sldId id="532" r:id="rId25"/>
    <p:sldId id="468" r:id="rId26"/>
    <p:sldId id="490" r:id="rId27"/>
    <p:sldId id="496" r:id="rId28"/>
    <p:sldId id="491" r:id="rId29"/>
    <p:sldId id="495" r:id="rId30"/>
    <p:sldId id="492" r:id="rId31"/>
    <p:sldId id="498" r:id="rId32"/>
    <p:sldId id="499" r:id="rId33"/>
    <p:sldId id="469" r:id="rId34"/>
    <p:sldId id="502" r:id="rId35"/>
    <p:sldId id="503" r:id="rId36"/>
    <p:sldId id="504" r:id="rId37"/>
    <p:sldId id="470" r:id="rId38"/>
    <p:sldId id="527" r:id="rId39"/>
    <p:sldId id="506" r:id="rId40"/>
    <p:sldId id="507" r:id="rId41"/>
    <p:sldId id="529" r:id="rId42"/>
    <p:sldId id="533" r:id="rId43"/>
    <p:sldId id="471" r:id="rId44"/>
    <p:sldId id="509" r:id="rId45"/>
    <p:sldId id="510" r:id="rId46"/>
    <p:sldId id="511" r:id="rId47"/>
    <p:sldId id="512" r:id="rId48"/>
    <p:sldId id="513" r:id="rId49"/>
    <p:sldId id="515" r:id="rId50"/>
    <p:sldId id="516" r:id="rId51"/>
    <p:sldId id="517" r:id="rId52"/>
    <p:sldId id="514" r:id="rId53"/>
    <p:sldId id="530" r:id="rId54"/>
    <p:sldId id="521" r:id="rId55"/>
    <p:sldId id="518" r:id="rId56"/>
    <p:sldId id="519" r:id="rId57"/>
    <p:sldId id="520" r:id="rId58"/>
    <p:sldId id="523" r:id="rId59"/>
    <p:sldId id="524" r:id="rId60"/>
    <p:sldId id="525" r:id="rId61"/>
    <p:sldId id="526" r:id="rId62"/>
    <p:sldId id="473" r:id="rId63"/>
    <p:sldId id="528" r:id="rId64"/>
    <p:sldId id="476" r:id="rId65"/>
    <p:sldId id="535" r:id="rId66"/>
    <p:sldId id="536" r:id="rId67"/>
    <p:sldId id="537" r:id="rId68"/>
    <p:sldId id="539" r:id="rId69"/>
    <p:sldId id="541" r:id="rId70"/>
    <p:sldId id="475" r:id="rId71"/>
    <p:sldId id="542" r:id="rId72"/>
    <p:sldId id="543" r:id="rId73"/>
    <p:sldId id="544" r:id="rId74"/>
    <p:sldId id="477" r:id="rId75"/>
    <p:sldId id="551" r:id="rId76"/>
    <p:sldId id="478" r:id="rId77"/>
    <p:sldId id="479" r:id="rId78"/>
    <p:sldId id="546" r:id="rId79"/>
    <p:sldId id="547" r:id="rId80"/>
    <p:sldId id="480" r:id="rId81"/>
    <p:sldId id="481" r:id="rId82"/>
    <p:sldId id="556" r:id="rId83"/>
    <p:sldId id="548" r:id="rId84"/>
    <p:sldId id="553" r:id="rId85"/>
    <p:sldId id="555" r:id="rId86"/>
    <p:sldId id="554" r:id="rId87"/>
    <p:sldId id="557" r:id="rId88"/>
    <p:sldId id="558" r:id="rId89"/>
    <p:sldId id="259" r:id="rId90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3">
          <p15:clr>
            <a:srgbClr val="A4A3A4"/>
          </p15:clr>
        </p15:guide>
        <p15:guide id="2" pos="29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B"/>
    <a:srgbClr val="C01C13"/>
    <a:srgbClr val="E0831B"/>
    <a:srgbClr val="D48B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399"/>
  </p:normalViewPr>
  <p:slideViewPr>
    <p:cSldViewPr snapToGrid="0" snapToObjects="1">
      <p:cViewPr>
        <p:scale>
          <a:sx n="85" d="100"/>
          <a:sy n="85" d="100"/>
        </p:scale>
        <p:origin x="248" y="864"/>
      </p:cViewPr>
      <p:guideLst>
        <p:guide orient="horz" pos="1543"/>
        <p:guide pos="29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3600" dirty="0" smtClean="0"/>
              <a:t>***********</a:t>
            </a:r>
            <a:endParaRPr lang="en-US" altLang="zh-CN" sz="36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70后</c:v>
                </c:pt>
              </c:strCache>
            </c:strRef>
          </c:tx>
          <c:spPr>
            <a:ln w="28575" cap="rnd" cmpd="sng" algn="ctr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80后</c:v>
                </c:pt>
              </c:strCache>
            </c:strRef>
          </c:tx>
          <c:spPr>
            <a:ln w="28575" cap="rnd" cmpd="sng" algn="ctr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90</c:v>
                </c:pt>
              </c:strCache>
            </c:strRef>
          </c:tx>
          <c:spPr>
            <a:ln w="28575" cap="rnd" cmpd="sng" algn="ctr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8384080"/>
        <c:axId val="-2118341200"/>
      </c:lineChart>
      <c:catAx>
        <c:axId val="-211838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8341200"/>
        <c:crosses val="autoZero"/>
        <c:auto val="1"/>
        <c:lblAlgn val="ctr"/>
        <c:lblOffset val="100"/>
        <c:noMultiLvlLbl val="0"/>
      </c:catAx>
      <c:valAx>
        <c:axId val="-211834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8384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3200" dirty="0" smtClean="0"/>
              <a:t>**********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90后</c:v>
                </c:pt>
                <c:pt idx="1">
                  <c:v>80后</c:v>
                </c:pt>
                <c:pt idx="2">
                  <c:v>00后</c:v>
                </c:pt>
                <c:pt idx="3">
                  <c:v>70后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15142636873994"/>
          <c:y val="0.872128149542575"/>
          <c:w val="0.680914057129625"/>
          <c:h val="0.06699237074943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FC071-6EB9-5849-ACB0-974EE60D714B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CEE766-64F8-994A-AB6F-A8D2A3D11DA1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视频式</a:t>
          </a:r>
          <a:r>
            <a: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A6812A-4346-DA4B-92E3-6DF8D38064F0}" type="parTrans" cxnId="{9970BF3D-A67F-2B45-9A7C-E19EA604EFA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72DB8D-7C14-1E44-89CA-E182D528DA56}" type="sibTrans" cxnId="{9970BF3D-A67F-2B45-9A7C-E19EA604EFA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3315F27-C1F3-0542-B099-785C2FCE5E1C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登录页</a:t>
          </a:r>
          <a:r>
            <a: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48A2A97-2BA2-C746-BB43-D30ABBB3F1D9}" type="parTrans" cxnId="{4FFE4C07-95A4-5543-9F58-DE1FD86A49D0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E03B9EB-6F3A-804F-9CDE-062523C60A2E}" type="sibTrans" cxnId="{4FFE4C07-95A4-5543-9F58-DE1FD86A49D0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9710A6-E725-A743-A6A7-703F317B582F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核心式</a:t>
          </a:r>
          <a:r>
            <a: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FC662B8-ED50-2849-A6E9-B28268591191}" type="parTrans" cxnId="{AFE87432-D345-2A4E-B94B-292338726205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5410A70-581B-B349-8E10-5E82D005AD10}" type="sibTrans" cxnId="{AFE87432-D345-2A4E-B94B-292338726205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D55B89D-4050-0F4E-B9E2-CD37AD41CFE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贵宾</a:t>
          </a:r>
          <a:r>
            <a: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VIP</a:t>
          </a:r>
          <a:endParaRPr lang="zh-CN" altLang="en-US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CBFD6C9-9209-9C4F-AED7-A6AC8BC9F9F2}" type="parTrans" cxnId="{E39F435E-EAF3-524E-8DAE-59A689123F9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22AD79C-2309-EE4F-BAAC-5CA7C056061C}" type="sibTrans" cxnId="{E39F435E-EAF3-524E-8DAE-59A689123F9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A2D908-E497-B746-9912-DE24BB7E697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众筹</a:t>
          </a:r>
          <a:r>
            <a: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3630AD6-6E17-6041-9AEC-0D7D6C873E20}" type="parTrans" cxnId="{745901A8-5F45-C04B-A0F9-4F50DBB383E9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29D3FDF-B536-5846-A1A0-B61B4CD5789A}" type="sibTrans" cxnId="{745901A8-5F45-C04B-A0F9-4F50DBB383E9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B36DB02-345B-7446-96E4-DB1AABB840AE}">
      <dgm:prSet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短信</a:t>
          </a:r>
          <a:r>
            <a:rPr lang="en-US" altLang="zh-CN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24C9E5-602E-AE4B-8638-721C4E03EC38}" type="parTrans" cxnId="{E28B8F35-AA2A-5242-92F4-B88487637DB2}">
      <dgm:prSet/>
      <dgm:spPr/>
      <dgm:t>
        <a:bodyPr/>
        <a:lstStyle/>
        <a:p>
          <a:endParaRPr lang="zh-CN" altLang="en-US"/>
        </a:p>
      </dgm:t>
    </dgm:pt>
    <dgm:pt modelId="{593355EE-9A99-B745-8B9C-70FD3B64E03D}" type="sibTrans" cxnId="{E28B8F35-AA2A-5242-92F4-B88487637DB2}">
      <dgm:prSet/>
      <dgm:spPr/>
      <dgm:t>
        <a:bodyPr/>
        <a:lstStyle/>
        <a:p>
          <a:endParaRPr lang="zh-CN" altLang="en-US"/>
        </a:p>
      </dgm:t>
    </dgm:pt>
    <dgm:pt modelId="{8DB4B126-D65D-F144-AD37-02F0125DF08C}" type="pres">
      <dgm:prSet presAssocID="{1BCFC071-6EB9-5849-ACB0-974EE60D714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C9A5C57-87FD-1842-8CFB-DB38950F6C36}" type="pres">
      <dgm:prSet presAssocID="{99CEE766-64F8-994A-AB6F-A8D2A3D11DA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E93108-46FB-0F4C-B3DA-C581A4ECDBD9}" type="pres">
      <dgm:prSet presAssocID="{AA72DB8D-7C14-1E44-89CA-E182D528DA56}" presName="sibTrans" presStyleLbl="sibTrans2D1" presStyleIdx="0" presStyleCnt="6"/>
      <dgm:spPr/>
      <dgm:t>
        <a:bodyPr/>
        <a:lstStyle/>
        <a:p>
          <a:endParaRPr lang="zh-CN" altLang="en-US"/>
        </a:p>
      </dgm:t>
    </dgm:pt>
    <dgm:pt modelId="{3A0F2E35-5467-2A4B-AE6E-79CC90D2F1CA}" type="pres">
      <dgm:prSet presAssocID="{AA72DB8D-7C14-1E44-89CA-E182D528DA56}" presName="connectorText" presStyleLbl="sibTrans2D1" presStyleIdx="0" presStyleCnt="6"/>
      <dgm:spPr/>
      <dgm:t>
        <a:bodyPr/>
        <a:lstStyle/>
        <a:p>
          <a:endParaRPr lang="zh-CN" altLang="en-US"/>
        </a:p>
      </dgm:t>
    </dgm:pt>
    <dgm:pt modelId="{89D54525-DFAD-5149-AC23-12CCB957DD59}" type="pres">
      <dgm:prSet presAssocID="{63315F27-C1F3-0542-B099-785C2FCE5E1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257242-DCCC-E544-83E6-B2E990DDD61A}" type="pres">
      <dgm:prSet presAssocID="{8E03B9EB-6F3A-804F-9CDE-062523C60A2E}" presName="sibTrans" presStyleLbl="sibTrans2D1" presStyleIdx="1" presStyleCnt="6"/>
      <dgm:spPr/>
      <dgm:t>
        <a:bodyPr/>
        <a:lstStyle/>
        <a:p>
          <a:endParaRPr lang="zh-CN" altLang="en-US"/>
        </a:p>
      </dgm:t>
    </dgm:pt>
    <dgm:pt modelId="{614D8E4C-9EEE-DE44-8BF4-E4AA4738EAA6}" type="pres">
      <dgm:prSet presAssocID="{8E03B9EB-6F3A-804F-9CDE-062523C60A2E}" presName="connectorText" presStyleLbl="sibTrans2D1" presStyleIdx="1" presStyleCnt="6"/>
      <dgm:spPr/>
      <dgm:t>
        <a:bodyPr/>
        <a:lstStyle/>
        <a:p>
          <a:endParaRPr lang="zh-CN" altLang="en-US"/>
        </a:p>
      </dgm:t>
    </dgm:pt>
    <dgm:pt modelId="{E2E0EF3D-D653-834B-BA11-FB28906644EF}" type="pres">
      <dgm:prSet presAssocID="{209710A6-E725-A743-A6A7-703F317B582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864127-8B43-094A-9C00-412AE580EB26}" type="pres">
      <dgm:prSet presAssocID="{05410A70-581B-B349-8E10-5E82D005AD10}" presName="sibTrans" presStyleLbl="sibTrans2D1" presStyleIdx="2" presStyleCnt="6"/>
      <dgm:spPr/>
      <dgm:t>
        <a:bodyPr/>
        <a:lstStyle/>
        <a:p>
          <a:endParaRPr lang="zh-CN" altLang="en-US"/>
        </a:p>
      </dgm:t>
    </dgm:pt>
    <dgm:pt modelId="{37C9A936-347F-1C47-98E2-A9D894EB2680}" type="pres">
      <dgm:prSet presAssocID="{05410A70-581B-B349-8E10-5E82D005AD10}" presName="connectorText" presStyleLbl="sibTrans2D1" presStyleIdx="2" presStyleCnt="6"/>
      <dgm:spPr/>
      <dgm:t>
        <a:bodyPr/>
        <a:lstStyle/>
        <a:p>
          <a:endParaRPr lang="zh-CN" altLang="en-US"/>
        </a:p>
      </dgm:t>
    </dgm:pt>
    <dgm:pt modelId="{B9C8853B-8DC0-924D-937B-5AE33ACA467B}" type="pres">
      <dgm:prSet presAssocID="{2D55B89D-4050-0F4E-B9E2-CD37AD41CFE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C0AA3D-94CA-2741-8050-8B345157F14D}" type="pres">
      <dgm:prSet presAssocID="{722AD79C-2309-EE4F-BAAC-5CA7C056061C}" presName="sibTrans" presStyleLbl="sibTrans2D1" presStyleIdx="3" presStyleCnt="6"/>
      <dgm:spPr/>
      <dgm:t>
        <a:bodyPr/>
        <a:lstStyle/>
        <a:p>
          <a:endParaRPr lang="zh-CN" altLang="en-US"/>
        </a:p>
      </dgm:t>
    </dgm:pt>
    <dgm:pt modelId="{263D28F7-1F4F-CC43-A416-98D95C35A1FE}" type="pres">
      <dgm:prSet presAssocID="{722AD79C-2309-EE4F-BAAC-5CA7C056061C}" presName="connectorText" presStyleLbl="sibTrans2D1" presStyleIdx="3" presStyleCnt="6"/>
      <dgm:spPr/>
      <dgm:t>
        <a:bodyPr/>
        <a:lstStyle/>
        <a:p>
          <a:endParaRPr lang="zh-CN" altLang="en-US"/>
        </a:p>
      </dgm:t>
    </dgm:pt>
    <dgm:pt modelId="{97778B56-4B77-2C4D-A75B-8CE8B4653A29}" type="pres">
      <dgm:prSet presAssocID="{A6A2D908-E497-B746-9912-DE24BB7E6972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D82C1A-779C-5346-9AC8-612F6E030C54}" type="pres">
      <dgm:prSet presAssocID="{C29D3FDF-B536-5846-A1A0-B61B4CD5789A}" presName="sibTrans" presStyleLbl="sibTrans2D1" presStyleIdx="4" presStyleCnt="6"/>
      <dgm:spPr/>
      <dgm:t>
        <a:bodyPr/>
        <a:lstStyle/>
        <a:p>
          <a:endParaRPr lang="zh-CN" altLang="en-US"/>
        </a:p>
      </dgm:t>
    </dgm:pt>
    <dgm:pt modelId="{F3613F2A-081A-3A49-BBDF-134835B70154}" type="pres">
      <dgm:prSet presAssocID="{C29D3FDF-B536-5846-A1A0-B61B4CD5789A}" presName="connectorText" presStyleLbl="sibTrans2D1" presStyleIdx="4" presStyleCnt="6"/>
      <dgm:spPr/>
      <dgm:t>
        <a:bodyPr/>
        <a:lstStyle/>
        <a:p>
          <a:endParaRPr lang="zh-CN" altLang="en-US"/>
        </a:p>
      </dgm:t>
    </dgm:pt>
    <dgm:pt modelId="{794941F7-E79C-1C44-B77F-EF6DB61BFD32}" type="pres">
      <dgm:prSet presAssocID="{8B36DB02-345B-7446-96E4-DB1AABB840A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CF3CBC-1F4F-3244-B30A-BEBF62E518F9}" type="pres">
      <dgm:prSet presAssocID="{593355EE-9A99-B745-8B9C-70FD3B64E03D}" presName="sibTrans" presStyleLbl="sibTrans2D1" presStyleIdx="5" presStyleCnt="6"/>
      <dgm:spPr/>
      <dgm:t>
        <a:bodyPr/>
        <a:lstStyle/>
        <a:p>
          <a:endParaRPr lang="zh-CN" altLang="en-US"/>
        </a:p>
      </dgm:t>
    </dgm:pt>
    <dgm:pt modelId="{20D0D326-CC94-3845-BBD6-44433650AD54}" type="pres">
      <dgm:prSet presAssocID="{593355EE-9A99-B745-8B9C-70FD3B64E03D}" presName="connectorText" presStyleLbl="sibTrans2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1943A2BF-B44E-7B43-808E-55BABCCEC0C3}" type="presOf" srcId="{05410A70-581B-B349-8E10-5E82D005AD10}" destId="{37C9A936-347F-1C47-98E2-A9D894EB2680}" srcOrd="1" destOrd="0" presId="urn:microsoft.com/office/officeart/2005/8/layout/cycle2"/>
    <dgm:cxn modelId="{957C4BBE-5697-854E-A613-26B87424BCCD}" type="presOf" srcId="{1BCFC071-6EB9-5849-ACB0-974EE60D714B}" destId="{8DB4B126-D65D-F144-AD37-02F0125DF08C}" srcOrd="0" destOrd="0" presId="urn:microsoft.com/office/officeart/2005/8/layout/cycle2"/>
    <dgm:cxn modelId="{E39F435E-EAF3-524E-8DAE-59A689123F93}" srcId="{1BCFC071-6EB9-5849-ACB0-974EE60D714B}" destId="{2D55B89D-4050-0F4E-B9E2-CD37AD41CFE9}" srcOrd="3" destOrd="0" parTransId="{DCBFD6C9-9209-9C4F-AED7-A6AC8BC9F9F2}" sibTransId="{722AD79C-2309-EE4F-BAAC-5CA7C056061C}"/>
    <dgm:cxn modelId="{E3691569-D2E4-9543-A40D-5B0574F940E8}" type="presOf" srcId="{593355EE-9A99-B745-8B9C-70FD3B64E03D}" destId="{31CF3CBC-1F4F-3244-B30A-BEBF62E518F9}" srcOrd="0" destOrd="0" presId="urn:microsoft.com/office/officeart/2005/8/layout/cycle2"/>
    <dgm:cxn modelId="{1E006E8C-07FD-9347-B4DD-09F9AD046DF4}" type="presOf" srcId="{C29D3FDF-B536-5846-A1A0-B61B4CD5789A}" destId="{F3613F2A-081A-3A49-BBDF-134835B70154}" srcOrd="1" destOrd="0" presId="urn:microsoft.com/office/officeart/2005/8/layout/cycle2"/>
    <dgm:cxn modelId="{92D6C4E1-9BD9-1B47-98EC-BD88735AA7BA}" type="presOf" srcId="{C29D3FDF-B536-5846-A1A0-B61B4CD5789A}" destId="{4CD82C1A-779C-5346-9AC8-612F6E030C54}" srcOrd="0" destOrd="0" presId="urn:microsoft.com/office/officeart/2005/8/layout/cycle2"/>
    <dgm:cxn modelId="{9970BF3D-A67F-2B45-9A7C-E19EA604EFA3}" srcId="{1BCFC071-6EB9-5849-ACB0-974EE60D714B}" destId="{99CEE766-64F8-994A-AB6F-A8D2A3D11DA1}" srcOrd="0" destOrd="0" parTransId="{5FA6812A-4346-DA4B-92E3-6DF8D38064F0}" sibTransId="{AA72DB8D-7C14-1E44-89CA-E182D528DA56}"/>
    <dgm:cxn modelId="{83709941-D3A0-284C-BB69-407508830102}" type="presOf" srcId="{2D55B89D-4050-0F4E-B9E2-CD37AD41CFE9}" destId="{B9C8853B-8DC0-924D-937B-5AE33ACA467B}" srcOrd="0" destOrd="0" presId="urn:microsoft.com/office/officeart/2005/8/layout/cycle2"/>
    <dgm:cxn modelId="{4FFE4C07-95A4-5543-9F58-DE1FD86A49D0}" srcId="{1BCFC071-6EB9-5849-ACB0-974EE60D714B}" destId="{63315F27-C1F3-0542-B099-785C2FCE5E1C}" srcOrd="1" destOrd="0" parTransId="{348A2A97-2BA2-C746-BB43-D30ABBB3F1D9}" sibTransId="{8E03B9EB-6F3A-804F-9CDE-062523C60A2E}"/>
    <dgm:cxn modelId="{947212C5-6026-C142-B040-1D9303AD1B7F}" type="presOf" srcId="{8E03B9EB-6F3A-804F-9CDE-062523C60A2E}" destId="{614D8E4C-9EEE-DE44-8BF4-E4AA4738EAA6}" srcOrd="1" destOrd="0" presId="urn:microsoft.com/office/officeart/2005/8/layout/cycle2"/>
    <dgm:cxn modelId="{B81DBAE7-5460-474C-8A79-57C1D7525FAF}" type="presOf" srcId="{593355EE-9A99-B745-8B9C-70FD3B64E03D}" destId="{20D0D326-CC94-3845-BBD6-44433650AD54}" srcOrd="1" destOrd="0" presId="urn:microsoft.com/office/officeart/2005/8/layout/cycle2"/>
    <dgm:cxn modelId="{4B364933-BD3B-F54B-9D2A-5C658C71CA21}" type="presOf" srcId="{AA72DB8D-7C14-1E44-89CA-E182D528DA56}" destId="{3A0F2E35-5467-2A4B-AE6E-79CC90D2F1CA}" srcOrd="1" destOrd="0" presId="urn:microsoft.com/office/officeart/2005/8/layout/cycle2"/>
    <dgm:cxn modelId="{745901A8-5F45-C04B-A0F9-4F50DBB383E9}" srcId="{1BCFC071-6EB9-5849-ACB0-974EE60D714B}" destId="{A6A2D908-E497-B746-9912-DE24BB7E6972}" srcOrd="4" destOrd="0" parTransId="{93630AD6-6E17-6041-9AEC-0D7D6C873E20}" sibTransId="{C29D3FDF-B536-5846-A1A0-B61B4CD5789A}"/>
    <dgm:cxn modelId="{E3449B5F-9289-B04B-8130-0594FE28E555}" type="presOf" srcId="{8E03B9EB-6F3A-804F-9CDE-062523C60A2E}" destId="{B2257242-DCCC-E544-83E6-B2E990DDD61A}" srcOrd="0" destOrd="0" presId="urn:microsoft.com/office/officeart/2005/8/layout/cycle2"/>
    <dgm:cxn modelId="{C8D4E906-6B04-5B45-8684-0B33A955373F}" type="presOf" srcId="{209710A6-E725-A743-A6A7-703F317B582F}" destId="{E2E0EF3D-D653-834B-BA11-FB28906644EF}" srcOrd="0" destOrd="0" presId="urn:microsoft.com/office/officeart/2005/8/layout/cycle2"/>
    <dgm:cxn modelId="{656A3377-4D05-8C49-B844-F71BCF743196}" type="presOf" srcId="{05410A70-581B-B349-8E10-5E82D005AD10}" destId="{BB864127-8B43-094A-9C00-412AE580EB26}" srcOrd="0" destOrd="0" presId="urn:microsoft.com/office/officeart/2005/8/layout/cycle2"/>
    <dgm:cxn modelId="{4DECF51C-DBC3-5748-AA31-15A62370E78B}" type="presOf" srcId="{722AD79C-2309-EE4F-BAAC-5CA7C056061C}" destId="{85C0AA3D-94CA-2741-8050-8B345157F14D}" srcOrd="0" destOrd="0" presId="urn:microsoft.com/office/officeart/2005/8/layout/cycle2"/>
    <dgm:cxn modelId="{AFE87432-D345-2A4E-B94B-292338726205}" srcId="{1BCFC071-6EB9-5849-ACB0-974EE60D714B}" destId="{209710A6-E725-A743-A6A7-703F317B582F}" srcOrd="2" destOrd="0" parTransId="{AFC662B8-ED50-2849-A6E9-B28268591191}" sibTransId="{05410A70-581B-B349-8E10-5E82D005AD10}"/>
    <dgm:cxn modelId="{E0E6C724-F930-2444-8444-1E26A36DE0C7}" type="presOf" srcId="{63315F27-C1F3-0542-B099-785C2FCE5E1C}" destId="{89D54525-DFAD-5149-AC23-12CCB957DD59}" srcOrd="0" destOrd="0" presId="urn:microsoft.com/office/officeart/2005/8/layout/cycle2"/>
    <dgm:cxn modelId="{19F70F3F-BEBD-5D4D-A0D3-A4418191AD6C}" type="presOf" srcId="{99CEE766-64F8-994A-AB6F-A8D2A3D11DA1}" destId="{4C9A5C57-87FD-1842-8CFB-DB38950F6C36}" srcOrd="0" destOrd="0" presId="urn:microsoft.com/office/officeart/2005/8/layout/cycle2"/>
    <dgm:cxn modelId="{2EFA6027-4BEE-E744-9703-A1F1C32B3902}" type="presOf" srcId="{A6A2D908-E497-B746-9912-DE24BB7E6972}" destId="{97778B56-4B77-2C4D-A75B-8CE8B4653A29}" srcOrd="0" destOrd="0" presId="urn:microsoft.com/office/officeart/2005/8/layout/cycle2"/>
    <dgm:cxn modelId="{E28B8F35-AA2A-5242-92F4-B88487637DB2}" srcId="{1BCFC071-6EB9-5849-ACB0-974EE60D714B}" destId="{8B36DB02-345B-7446-96E4-DB1AABB840AE}" srcOrd="5" destOrd="0" parTransId="{2B24C9E5-602E-AE4B-8638-721C4E03EC38}" sibTransId="{593355EE-9A99-B745-8B9C-70FD3B64E03D}"/>
    <dgm:cxn modelId="{11AF422C-2212-ED45-BD8A-294BBC46E3F8}" type="presOf" srcId="{8B36DB02-345B-7446-96E4-DB1AABB840AE}" destId="{794941F7-E79C-1C44-B77F-EF6DB61BFD32}" srcOrd="0" destOrd="0" presId="urn:microsoft.com/office/officeart/2005/8/layout/cycle2"/>
    <dgm:cxn modelId="{7772DCBC-F062-7D42-843D-CB4A74E3EFA3}" type="presOf" srcId="{AA72DB8D-7C14-1E44-89CA-E182D528DA56}" destId="{F2E93108-46FB-0F4C-B3DA-C581A4ECDBD9}" srcOrd="0" destOrd="0" presId="urn:microsoft.com/office/officeart/2005/8/layout/cycle2"/>
    <dgm:cxn modelId="{5817665E-88C2-4547-A94B-AEF62DC71EC5}" type="presOf" srcId="{722AD79C-2309-EE4F-BAAC-5CA7C056061C}" destId="{263D28F7-1F4F-CC43-A416-98D95C35A1FE}" srcOrd="1" destOrd="0" presId="urn:microsoft.com/office/officeart/2005/8/layout/cycle2"/>
    <dgm:cxn modelId="{A5AFCD13-5F49-334A-B01F-3A1DC8465EB7}" type="presParOf" srcId="{8DB4B126-D65D-F144-AD37-02F0125DF08C}" destId="{4C9A5C57-87FD-1842-8CFB-DB38950F6C36}" srcOrd="0" destOrd="0" presId="urn:microsoft.com/office/officeart/2005/8/layout/cycle2"/>
    <dgm:cxn modelId="{50E68F55-F542-0C4A-9CF6-A6471CAE89C4}" type="presParOf" srcId="{8DB4B126-D65D-F144-AD37-02F0125DF08C}" destId="{F2E93108-46FB-0F4C-B3DA-C581A4ECDBD9}" srcOrd="1" destOrd="0" presId="urn:microsoft.com/office/officeart/2005/8/layout/cycle2"/>
    <dgm:cxn modelId="{77AFD04F-D8A8-3745-B1A8-7072EF20B51F}" type="presParOf" srcId="{F2E93108-46FB-0F4C-B3DA-C581A4ECDBD9}" destId="{3A0F2E35-5467-2A4B-AE6E-79CC90D2F1CA}" srcOrd="0" destOrd="0" presId="urn:microsoft.com/office/officeart/2005/8/layout/cycle2"/>
    <dgm:cxn modelId="{96D495BB-828A-2F48-B30E-0FF1D7D27517}" type="presParOf" srcId="{8DB4B126-D65D-F144-AD37-02F0125DF08C}" destId="{89D54525-DFAD-5149-AC23-12CCB957DD59}" srcOrd="2" destOrd="0" presId="urn:microsoft.com/office/officeart/2005/8/layout/cycle2"/>
    <dgm:cxn modelId="{0CA1ADDD-1C6E-9741-96ED-0E425B564B9D}" type="presParOf" srcId="{8DB4B126-D65D-F144-AD37-02F0125DF08C}" destId="{B2257242-DCCC-E544-83E6-B2E990DDD61A}" srcOrd="3" destOrd="0" presId="urn:microsoft.com/office/officeart/2005/8/layout/cycle2"/>
    <dgm:cxn modelId="{8C881787-0CCB-A749-AE73-44107874114B}" type="presParOf" srcId="{B2257242-DCCC-E544-83E6-B2E990DDD61A}" destId="{614D8E4C-9EEE-DE44-8BF4-E4AA4738EAA6}" srcOrd="0" destOrd="0" presId="urn:microsoft.com/office/officeart/2005/8/layout/cycle2"/>
    <dgm:cxn modelId="{1F9C0231-77A2-0546-83B8-21AE28711330}" type="presParOf" srcId="{8DB4B126-D65D-F144-AD37-02F0125DF08C}" destId="{E2E0EF3D-D653-834B-BA11-FB28906644EF}" srcOrd="4" destOrd="0" presId="urn:microsoft.com/office/officeart/2005/8/layout/cycle2"/>
    <dgm:cxn modelId="{2938C3EF-7A92-984A-9F53-6BE8800CDAAA}" type="presParOf" srcId="{8DB4B126-D65D-F144-AD37-02F0125DF08C}" destId="{BB864127-8B43-094A-9C00-412AE580EB26}" srcOrd="5" destOrd="0" presId="urn:microsoft.com/office/officeart/2005/8/layout/cycle2"/>
    <dgm:cxn modelId="{2203B37F-6048-5C4E-8E44-BF068EA3E5F4}" type="presParOf" srcId="{BB864127-8B43-094A-9C00-412AE580EB26}" destId="{37C9A936-347F-1C47-98E2-A9D894EB2680}" srcOrd="0" destOrd="0" presId="urn:microsoft.com/office/officeart/2005/8/layout/cycle2"/>
    <dgm:cxn modelId="{CA96B8F9-F2C2-E249-8B31-CD43B7585663}" type="presParOf" srcId="{8DB4B126-D65D-F144-AD37-02F0125DF08C}" destId="{B9C8853B-8DC0-924D-937B-5AE33ACA467B}" srcOrd="6" destOrd="0" presId="urn:microsoft.com/office/officeart/2005/8/layout/cycle2"/>
    <dgm:cxn modelId="{479EEC66-C170-E24A-8FC0-698DB3C62D2E}" type="presParOf" srcId="{8DB4B126-D65D-F144-AD37-02F0125DF08C}" destId="{85C0AA3D-94CA-2741-8050-8B345157F14D}" srcOrd="7" destOrd="0" presId="urn:microsoft.com/office/officeart/2005/8/layout/cycle2"/>
    <dgm:cxn modelId="{4FDD5F84-5766-2447-AE22-255D2A0CC31A}" type="presParOf" srcId="{85C0AA3D-94CA-2741-8050-8B345157F14D}" destId="{263D28F7-1F4F-CC43-A416-98D95C35A1FE}" srcOrd="0" destOrd="0" presId="urn:microsoft.com/office/officeart/2005/8/layout/cycle2"/>
    <dgm:cxn modelId="{C71071EB-89DF-404F-B766-DA20495B57EE}" type="presParOf" srcId="{8DB4B126-D65D-F144-AD37-02F0125DF08C}" destId="{97778B56-4B77-2C4D-A75B-8CE8B4653A29}" srcOrd="8" destOrd="0" presId="urn:microsoft.com/office/officeart/2005/8/layout/cycle2"/>
    <dgm:cxn modelId="{435DF27C-0632-2142-9D3E-C9D8A1F4BBA6}" type="presParOf" srcId="{8DB4B126-D65D-F144-AD37-02F0125DF08C}" destId="{4CD82C1A-779C-5346-9AC8-612F6E030C54}" srcOrd="9" destOrd="0" presId="urn:microsoft.com/office/officeart/2005/8/layout/cycle2"/>
    <dgm:cxn modelId="{702A23DB-7D05-3344-81CF-E3E70A60AC1A}" type="presParOf" srcId="{4CD82C1A-779C-5346-9AC8-612F6E030C54}" destId="{F3613F2A-081A-3A49-BBDF-134835B70154}" srcOrd="0" destOrd="0" presId="urn:microsoft.com/office/officeart/2005/8/layout/cycle2"/>
    <dgm:cxn modelId="{E4E539B7-6494-0A48-997A-D8FD90BEC997}" type="presParOf" srcId="{8DB4B126-D65D-F144-AD37-02F0125DF08C}" destId="{794941F7-E79C-1C44-B77F-EF6DB61BFD32}" srcOrd="10" destOrd="0" presId="urn:microsoft.com/office/officeart/2005/8/layout/cycle2"/>
    <dgm:cxn modelId="{46D30FD4-3ACA-DF4C-A91C-211EC01DF7D3}" type="presParOf" srcId="{8DB4B126-D65D-F144-AD37-02F0125DF08C}" destId="{31CF3CBC-1F4F-3244-B30A-BEBF62E518F9}" srcOrd="11" destOrd="0" presId="urn:microsoft.com/office/officeart/2005/8/layout/cycle2"/>
    <dgm:cxn modelId="{8A4A4E3A-F3DA-B04D-983A-B2086C9DD7CE}" type="presParOf" srcId="{31CF3CBC-1F4F-3244-B30A-BEBF62E518F9}" destId="{20D0D326-CC94-3845-BBD6-44433650AD5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A5C57-87FD-1842-8CFB-DB38950F6C36}">
      <dsp:nvSpPr>
        <dsp:cNvPr id="0" name=""/>
        <dsp:cNvSpPr/>
      </dsp:nvSpPr>
      <dsp:spPr>
        <a:xfrm>
          <a:off x="2187170" y="2203"/>
          <a:ext cx="1037106" cy="10371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视频式</a:t>
          </a:r>
          <a:r>
            <a:rPr lang="en-US" altLang="zh-CN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sz="17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339051" y="154084"/>
        <a:ext cx="733344" cy="733344"/>
      </dsp:txXfrm>
    </dsp:sp>
    <dsp:sp modelId="{F2E93108-46FB-0F4C-B3DA-C581A4ECDBD9}">
      <dsp:nvSpPr>
        <dsp:cNvPr id="0" name=""/>
        <dsp:cNvSpPr/>
      </dsp:nvSpPr>
      <dsp:spPr>
        <a:xfrm rot="1800000">
          <a:off x="3235300" y="730941"/>
          <a:ext cx="275207" cy="3500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40831" y="780306"/>
        <a:ext cx="192645" cy="210013"/>
      </dsp:txXfrm>
    </dsp:sp>
    <dsp:sp modelId="{89D54525-DFAD-5149-AC23-12CCB957DD59}">
      <dsp:nvSpPr>
        <dsp:cNvPr id="0" name=""/>
        <dsp:cNvSpPr/>
      </dsp:nvSpPr>
      <dsp:spPr>
        <a:xfrm>
          <a:off x="3535022" y="780385"/>
          <a:ext cx="1037106" cy="10371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登录页</a:t>
          </a:r>
          <a:r>
            <a:rPr lang="en-US" altLang="zh-CN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sz="17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86903" y="932266"/>
        <a:ext cx="733344" cy="733344"/>
      </dsp:txXfrm>
    </dsp:sp>
    <dsp:sp modelId="{B2257242-DCCC-E544-83E6-B2E990DDD61A}">
      <dsp:nvSpPr>
        <dsp:cNvPr id="0" name=""/>
        <dsp:cNvSpPr/>
      </dsp:nvSpPr>
      <dsp:spPr>
        <a:xfrm rot="5400000">
          <a:off x="3915972" y="1894320"/>
          <a:ext cx="275207" cy="3500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57253" y="1923044"/>
        <a:ext cx="192645" cy="210013"/>
      </dsp:txXfrm>
    </dsp:sp>
    <dsp:sp modelId="{E2E0EF3D-D653-834B-BA11-FB28906644EF}">
      <dsp:nvSpPr>
        <dsp:cNvPr id="0" name=""/>
        <dsp:cNvSpPr/>
      </dsp:nvSpPr>
      <dsp:spPr>
        <a:xfrm>
          <a:off x="3535022" y="2336750"/>
          <a:ext cx="1037106" cy="10371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核心式</a:t>
          </a:r>
          <a:r>
            <a:rPr lang="en-US" altLang="zh-CN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sz="17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86903" y="2488631"/>
        <a:ext cx="733344" cy="733344"/>
      </dsp:txXfrm>
    </dsp:sp>
    <dsp:sp modelId="{BB864127-8B43-094A-9C00-412AE580EB26}">
      <dsp:nvSpPr>
        <dsp:cNvPr id="0" name=""/>
        <dsp:cNvSpPr/>
      </dsp:nvSpPr>
      <dsp:spPr>
        <a:xfrm rot="9000000">
          <a:off x="3248791" y="3065489"/>
          <a:ext cx="275207" cy="3500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3325822" y="3114854"/>
        <a:ext cx="192645" cy="210013"/>
      </dsp:txXfrm>
    </dsp:sp>
    <dsp:sp modelId="{B9C8853B-8DC0-924D-937B-5AE33ACA467B}">
      <dsp:nvSpPr>
        <dsp:cNvPr id="0" name=""/>
        <dsp:cNvSpPr/>
      </dsp:nvSpPr>
      <dsp:spPr>
        <a:xfrm>
          <a:off x="2187170" y="3114933"/>
          <a:ext cx="1037106" cy="10371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贵宾</a:t>
          </a:r>
          <a:r>
            <a:rPr lang="en-US" altLang="zh-CN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VIP</a:t>
          </a:r>
          <a:endParaRPr lang="zh-CN" altLang="en-US" sz="17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339051" y="3266814"/>
        <a:ext cx="733344" cy="733344"/>
      </dsp:txXfrm>
    </dsp:sp>
    <dsp:sp modelId="{85C0AA3D-94CA-2741-8050-8B345157F14D}">
      <dsp:nvSpPr>
        <dsp:cNvPr id="0" name=""/>
        <dsp:cNvSpPr/>
      </dsp:nvSpPr>
      <dsp:spPr>
        <a:xfrm rot="12600000">
          <a:off x="1900939" y="3073278"/>
          <a:ext cx="275207" cy="3500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 rot="10800000">
        <a:off x="1977970" y="3163924"/>
        <a:ext cx="192645" cy="210013"/>
      </dsp:txXfrm>
    </dsp:sp>
    <dsp:sp modelId="{97778B56-4B77-2C4D-A75B-8CE8B4653A29}">
      <dsp:nvSpPr>
        <dsp:cNvPr id="0" name=""/>
        <dsp:cNvSpPr/>
      </dsp:nvSpPr>
      <dsp:spPr>
        <a:xfrm>
          <a:off x="839319" y="2336750"/>
          <a:ext cx="1037106" cy="10371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众筹</a:t>
          </a:r>
          <a:r>
            <a:rPr lang="en-US" altLang="zh-CN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sz="17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91200" y="2488631"/>
        <a:ext cx="733344" cy="733344"/>
      </dsp:txXfrm>
    </dsp:sp>
    <dsp:sp modelId="{4CD82C1A-779C-5346-9AC8-612F6E030C54}">
      <dsp:nvSpPr>
        <dsp:cNvPr id="0" name=""/>
        <dsp:cNvSpPr/>
      </dsp:nvSpPr>
      <dsp:spPr>
        <a:xfrm rot="16200000">
          <a:off x="1220268" y="1909898"/>
          <a:ext cx="275207" cy="3500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61549" y="2021184"/>
        <a:ext cx="192645" cy="210013"/>
      </dsp:txXfrm>
    </dsp:sp>
    <dsp:sp modelId="{794941F7-E79C-1C44-B77F-EF6DB61BFD32}">
      <dsp:nvSpPr>
        <dsp:cNvPr id="0" name=""/>
        <dsp:cNvSpPr/>
      </dsp:nvSpPr>
      <dsp:spPr>
        <a:xfrm>
          <a:off x="839319" y="780385"/>
          <a:ext cx="1037106" cy="10371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短信</a:t>
          </a:r>
          <a:r>
            <a:rPr lang="en-US" altLang="zh-CN" sz="17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MVP</a:t>
          </a:r>
          <a:endParaRPr lang="zh-CN" altLang="en-US" sz="17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91200" y="932266"/>
        <a:ext cx="733344" cy="733344"/>
      </dsp:txXfrm>
    </dsp:sp>
    <dsp:sp modelId="{31CF3CBC-1F4F-3244-B30A-BEBF62E518F9}">
      <dsp:nvSpPr>
        <dsp:cNvPr id="0" name=""/>
        <dsp:cNvSpPr/>
      </dsp:nvSpPr>
      <dsp:spPr>
        <a:xfrm rot="19800000">
          <a:off x="1887449" y="738730"/>
          <a:ext cx="275207" cy="3500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892980" y="829376"/>
        <a:ext cx="192645" cy="210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0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Relationship Id="rId3" Type="http://schemas.openxmlformats.org/officeDocument/2006/relationships/hyperlink" Target="http://renwuku.iceo.com.cn/ku-371.html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62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5506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/>
            <a:r>
              <a:rPr lang="en-US" altLang="zh-CN" dirty="0"/>
              <a:t>http://mp.weixin.qq.com/s?__biz=MzA3MjMyOTIyMg==&amp;mid=200133782&amp;idx=1&amp;sn=a2f107d44dd1dbf54fda4019361226cf&amp;scene=1&amp;srcid=1009d2w0YjWqWs10ESgCCNbW&amp;key=2877d24f51fa53843e33ccabc98a1ad45d7f5e7562e72d34703659407110853033aa0931a8a11dd9f2c4e941827322e4&amp;ascene=1&amp;uin=MTk2MTMyMDY4MA%3D%3D&amp;devicetype=webwx&amp;version=70000001&amp;pass_ticket=xtGUC8%2FuNEWQWN0vj1LCixN3EpYIUHqVr461Cwl%2FF73P6H08%2F1gxWpvmb%2FEfl1fU</a:t>
            </a:r>
          </a:p>
        </p:txBody>
      </p:sp>
      <p:sp>
        <p:nvSpPr>
          <p:cNvPr id="4055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lr>
                <a:srgbClr val="000000"/>
              </a:buClr>
              <a:buChar char="•"/>
            </a:pPr>
            <a:fld id="{9A0DB2DC-4C9A-4742-B13C-FB6460FD3503}" type="slidenum">
              <a:rPr lang="zh-CN" altLang="en-US" sz="1200" dirty="0"/>
              <a:t>61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8980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D48D3-9789-4DEF-BAB0-324D6711B1B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335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D48D3-9789-4DEF-BAB0-324D6711B1B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2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D48D3-9789-4DEF-BAB0-324D6711B1B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35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20866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/>
            <a:r>
              <a:rPr lang="zh-CN" altLang="en-US" dirty="0"/>
              <a:t>“</a:t>
            </a:r>
            <a:r>
              <a:rPr lang="en-US" altLang="zh-CN" dirty="0"/>
              <a:t>Core Loop”</a:t>
            </a:r>
            <a:r>
              <a:rPr lang="zh-CN" altLang="en-US" dirty="0"/>
              <a:t>的工具，这是一种电游开发理念。</a:t>
            </a:r>
            <a:r>
              <a:rPr lang="en-US" altLang="zh-CN" dirty="0"/>
              <a:t>Mariya Yao </a:t>
            </a:r>
            <a:r>
              <a:rPr lang="zh-CN" altLang="en-US" dirty="0"/>
              <a:t>在去年的精益创业大会（</a:t>
            </a:r>
            <a:r>
              <a:rPr lang="en-US" altLang="zh-CN" dirty="0"/>
              <a:t>Lean Startup Conference</a:t>
            </a:r>
            <a:r>
              <a:rPr lang="zh-CN" altLang="en-US" dirty="0"/>
              <a:t>）对此进行过讲解。这个工具能够帮助你专注于如何构建</a:t>
            </a:r>
            <a:r>
              <a:rPr lang="en-US" altLang="zh-CN" dirty="0"/>
              <a:t>MVP</a:t>
            </a:r>
            <a:r>
              <a:rPr lang="zh-CN" altLang="en-US" dirty="0"/>
              <a:t>来交付价值和体验。在电游界，</a:t>
            </a:r>
            <a:r>
              <a:rPr lang="en-US" altLang="zh-CN" dirty="0"/>
              <a:t>Core Loop</a:t>
            </a:r>
            <a:r>
              <a:rPr lang="zh-CN" altLang="en-US" dirty="0"/>
              <a:t>是玩家尝试在游戏中完成的核心活动，藉此可以打造出能够使用户增长、留存并驱动货币化的成功游戏。对于</a:t>
            </a:r>
            <a:r>
              <a:rPr lang="en-US" altLang="zh-CN" dirty="0"/>
              <a:t>Zynga</a:t>
            </a:r>
            <a:r>
              <a:rPr lang="zh-CN" altLang="en-US" dirty="0"/>
              <a:t>出品的游戏</a:t>
            </a:r>
            <a:r>
              <a:rPr lang="en-US" altLang="zh-CN" dirty="0"/>
              <a:t>Fishville</a:t>
            </a:r>
            <a:r>
              <a:rPr lang="zh-CN" altLang="en-US" dirty="0"/>
              <a:t>， 其中的核心与灵魂仅仅是玩家们进行买鱼、养鱼然后卖鱼。这个循环在游戏中一遍遍地不断重复。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对于 </a:t>
            </a:r>
            <a:r>
              <a:rPr lang="en-US" altLang="zh-CN" dirty="0"/>
              <a:t>Foursquare</a:t>
            </a:r>
            <a:r>
              <a:rPr lang="zh-CN" altLang="en-US" dirty="0"/>
              <a:t>，其</a:t>
            </a:r>
            <a:r>
              <a:rPr lang="en-US" altLang="zh-CN" dirty="0"/>
              <a:t>Core Loop</a:t>
            </a:r>
            <a:r>
              <a:rPr lang="zh-CN" altLang="en-US" dirty="0"/>
              <a:t>是用户来到一个场馆，签到，然后获得奖励。</a:t>
            </a:r>
            <a:r>
              <a:rPr lang="en-US" altLang="zh-CN" dirty="0"/>
              <a:t>Foursquare</a:t>
            </a:r>
            <a:r>
              <a:rPr lang="zh-CN" altLang="en-US" dirty="0"/>
              <a:t>通过去奖励用户到更多的场所签到来激发用户。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208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lr>
                <a:srgbClr val="000000"/>
              </a:buClr>
              <a:buChar char="•"/>
            </a:pPr>
            <a:fld id="{9A0DB2DC-4C9A-4742-B13C-FB6460FD3503}" type="slidenum">
              <a:rPr lang="zh-CN" altLang="en-US" sz="1200" dirty="0"/>
              <a:t>51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957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7074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月，世纪佳缘准备上市，小龙女在网上想找渔夫，通过网上的搜索，还真的就找到了。海燕说：“你还记得‘小龙女’吗？”“不太记得了。”“那你还记得</a:t>
            </a:r>
            <a:r>
              <a:rPr lang="en-US" altLang="zh-CN" dirty="0"/>
              <a:t>2003</a:t>
            </a:r>
            <a:r>
              <a:rPr lang="zh-CN" altLang="en-US" dirty="0"/>
              <a:t>年你在网上借给了小龙女</a:t>
            </a:r>
            <a:r>
              <a:rPr lang="en-US" altLang="zh-CN" dirty="0"/>
              <a:t>8</a:t>
            </a:r>
            <a:r>
              <a:rPr lang="zh-CN" altLang="en-US" dirty="0"/>
              <a:t>万块钱吗？”渔夫都忘记这笔钱了，他认为已经打了水漂。最后渔夫说：“没事儿，当时</a:t>
            </a:r>
            <a:r>
              <a:rPr lang="en-US" altLang="zh-CN" dirty="0"/>
              <a:t>8</a:t>
            </a:r>
            <a:r>
              <a:rPr lang="zh-CN" altLang="en-US" dirty="0"/>
              <a:t>万块钱就想送给你的。”可是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号海燕经营的公司在纳斯达克成为中国婚恋网第一股上市，她邀请“渔夫”作为敲钟的嘉宾，并且连本带利地还给他当年借给海燕的</a:t>
            </a:r>
            <a:r>
              <a:rPr lang="en-US" altLang="zh-CN" dirty="0"/>
              <a:t>8</a:t>
            </a:r>
            <a:r>
              <a:rPr lang="zh-CN" altLang="en-US" dirty="0"/>
              <a:t>万块钱。按照</a:t>
            </a:r>
            <a:r>
              <a:rPr lang="en-US" altLang="zh-CN" dirty="0"/>
              <a:t>IPO</a:t>
            </a:r>
            <a:r>
              <a:rPr lang="zh-CN" altLang="en-US" dirty="0"/>
              <a:t>的价钱，这</a:t>
            </a:r>
            <a:r>
              <a:rPr lang="en-US" altLang="zh-CN" dirty="0"/>
              <a:t>8</a:t>
            </a:r>
            <a:r>
              <a:rPr lang="zh-CN" altLang="en-US" dirty="0"/>
              <a:t>万块钱已经变成了</a:t>
            </a:r>
            <a:r>
              <a:rPr lang="en-US" altLang="zh-CN" dirty="0"/>
              <a:t>8000</a:t>
            </a:r>
            <a:r>
              <a:rPr lang="zh-CN" altLang="en-US" dirty="0"/>
              <a:t>万元。</a:t>
            </a:r>
          </a:p>
          <a:p>
            <a:pPr lvl="0"/>
            <a:endParaRPr lang="zh-CN" altLang="en-US" dirty="0"/>
          </a:p>
        </p:txBody>
      </p:sp>
      <p:sp>
        <p:nvSpPr>
          <p:cNvPr id="3870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lr>
                <a:srgbClr val="000000"/>
              </a:buClr>
              <a:buChar char="•"/>
            </a:pPr>
            <a:fld id="{9A0DB2DC-4C9A-4742-B13C-FB6460FD3503}" type="slidenum">
              <a:rPr lang="zh-CN" altLang="en-US" sz="1200" dirty="0"/>
              <a:t>56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2747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5266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/>
            <a:r>
              <a:rPr lang="en-US" altLang="zh-CN" b="1" dirty="0"/>
              <a:t>2014 </a:t>
            </a:r>
            <a:r>
              <a:rPr lang="zh-CN" altLang="en-US" b="1" dirty="0"/>
              <a:t>拿到</a:t>
            </a:r>
            <a:r>
              <a:rPr lang="en-US" altLang="zh-CN" b="1" dirty="0"/>
              <a:t>C</a:t>
            </a:r>
            <a:r>
              <a:rPr lang="zh-CN" altLang="en-US" b="1" dirty="0"/>
              <a:t>轮</a:t>
            </a:r>
            <a:r>
              <a:rPr lang="en-US" altLang="zh-CN" b="1" dirty="0"/>
              <a:t>3.5</a:t>
            </a:r>
            <a:r>
              <a:rPr lang="zh-CN" altLang="en-US" b="1" dirty="0"/>
              <a:t>亿美元融资的王珂希望把口袋购物的“基础设施”做好，因为他渴望自己成为下一个淘宝。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dirty="0"/>
              <a:t>2011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月，在天使投资人</a:t>
            </a:r>
            <a:r>
              <a:rPr lang="zh-CN" altLang="en-US" dirty="0">
                <a:hlinkClick r:id="rId3"/>
              </a:rPr>
              <a:t>雷军</a:t>
            </a:r>
            <a:r>
              <a:rPr lang="zh-CN" altLang="en-US" dirty="0"/>
              <a:t>的 帮助下，他从厦门来到了北京，创立了口袋。口袋推出的第一个产品是个</a:t>
            </a:r>
            <a:r>
              <a:rPr lang="en-US" altLang="zh-CN" dirty="0"/>
              <a:t>APP“</a:t>
            </a:r>
            <a:r>
              <a:rPr lang="zh-CN" altLang="en-US" dirty="0"/>
              <a:t>逛淘宝”，主打移动购物。王珂发现移动端不同于</a:t>
            </a:r>
            <a:r>
              <a:rPr lang="en-US" altLang="zh-CN" dirty="0"/>
              <a:t>PC</a:t>
            </a:r>
            <a:r>
              <a:rPr lang="zh-CN" altLang="en-US" dirty="0"/>
              <a:t>端的最大特点就是碎片化， 他以前也在</a:t>
            </a:r>
            <a:r>
              <a:rPr lang="en-US" altLang="zh-CN" dirty="0"/>
              <a:t>PC</a:t>
            </a:r>
            <a:r>
              <a:rPr lang="zh-CN" altLang="en-US" dirty="0"/>
              <a:t>上做过电商，发现用户在移动端收藏一个商品的频次是</a:t>
            </a:r>
            <a:r>
              <a:rPr lang="en-US" altLang="zh-CN" dirty="0"/>
              <a:t>PC</a:t>
            </a:r>
            <a:r>
              <a:rPr lang="zh-CN" altLang="en-US" dirty="0"/>
              <a:t>上的</a:t>
            </a:r>
            <a:r>
              <a:rPr lang="en-US" altLang="zh-CN" dirty="0"/>
              <a:t>49</a:t>
            </a:r>
            <a:r>
              <a:rPr lang="zh-CN" altLang="en-US" dirty="0"/>
              <a:t>倍。其实道理很简单，手机或平板电脑的屏幕比</a:t>
            </a:r>
            <a:r>
              <a:rPr lang="en-US" altLang="zh-CN" dirty="0"/>
              <a:t>PC</a:t>
            </a:r>
            <a:r>
              <a:rPr lang="zh-CN" altLang="en-US" dirty="0"/>
              <a:t>小，如果一个一个商品接着 看很累，用户往往看到几个勉强符合自己需求的商品就先收藏起来。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月口袋购物的月活跃用户数为</a:t>
            </a:r>
            <a:r>
              <a:rPr lang="en-US" altLang="zh-CN" dirty="0"/>
              <a:t>161.8</a:t>
            </a:r>
            <a:r>
              <a:rPr lang="zh-CN" altLang="en-US" dirty="0"/>
              <a:t>万，在移动购物资讯类</a:t>
            </a:r>
            <a:r>
              <a:rPr lang="en-US" altLang="zh-CN" dirty="0"/>
              <a:t>APP</a:t>
            </a:r>
            <a:r>
              <a:rPr lang="zh-CN" altLang="en-US" dirty="0"/>
              <a:t>中排名第三，仅次于美丽说和蘑菇街。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b="1" dirty="0"/>
              <a:t>打通卖家的“微店”</a:t>
            </a:r>
            <a:endParaRPr lang="zh-CN" altLang="en-US" dirty="0"/>
          </a:p>
          <a:p>
            <a:pPr lvl="0"/>
            <a:r>
              <a:rPr lang="zh-CN" altLang="en-US" dirty="0"/>
              <a:t>自此，口袋购物还仅仅只是一款导购软件，与美丽说、蘑菇街没有太大区别，但王珂志不在此。在打通了买家之后，他紧接着就开始做一个卖家平台，因为只有同时打通了买家和卖家并形成整体平台之后，才能够称得上是真正的</a:t>
            </a:r>
            <a:r>
              <a:rPr lang="en-US" altLang="zh-CN" dirty="0"/>
              <a:t>Marketplace</a:t>
            </a:r>
            <a:r>
              <a:rPr lang="zh-CN" altLang="en-US" dirty="0"/>
              <a:t>。</a:t>
            </a:r>
          </a:p>
          <a:p>
            <a:pPr lvl="0"/>
            <a:r>
              <a:rPr lang="zh-CN" altLang="en-US" dirty="0"/>
              <a:t>王珂紧接着做的是帮助卖家通过手机号就能够卖东西的卖家平台</a:t>
            </a:r>
            <a:r>
              <a:rPr lang="en-US" altLang="zh-CN" dirty="0"/>
              <a:t>——“</a:t>
            </a:r>
            <a:r>
              <a:rPr lang="zh-CN" altLang="en-US" dirty="0"/>
              <a:t>微店”。“微店”</a:t>
            </a:r>
            <a:r>
              <a:rPr lang="en-US" altLang="zh-CN" dirty="0"/>
              <a:t>APP</a:t>
            </a:r>
            <a:r>
              <a:rPr lang="zh-CN" altLang="en-US" dirty="0"/>
              <a:t>最原始的版本是在去年</a:t>
            </a:r>
            <a:r>
              <a:rPr lang="en-US" altLang="zh-CN" dirty="0"/>
              <a:t>7</a:t>
            </a:r>
            <a:r>
              <a:rPr lang="zh-CN" altLang="en-US" dirty="0"/>
              <a:t>月份做出来的，王珂把</a:t>
            </a:r>
            <a:r>
              <a:rPr lang="en-US" altLang="zh-CN" dirty="0"/>
              <a:t>APP</a:t>
            </a:r>
            <a:r>
              <a:rPr lang="zh-CN" altLang="en-US" dirty="0"/>
              <a:t>发给了 第一个用户</a:t>
            </a:r>
            <a:r>
              <a:rPr lang="en-US" altLang="zh-CN" dirty="0"/>
              <a:t>——</a:t>
            </a:r>
            <a:r>
              <a:rPr lang="zh-CN" altLang="en-US" dirty="0"/>
              <a:t>女孩</a:t>
            </a:r>
            <a:r>
              <a:rPr lang="en-US" altLang="zh-CN" dirty="0"/>
              <a:t>KK</a:t>
            </a:r>
            <a:r>
              <a:rPr lang="zh-CN" altLang="en-US" dirty="0"/>
              <a:t>，那时只能用特定链接和下载密码才能下载，第二个星期</a:t>
            </a:r>
            <a:r>
              <a:rPr lang="en-US" altLang="zh-CN" dirty="0"/>
              <a:t>KK</a:t>
            </a:r>
            <a:r>
              <a:rPr lang="zh-CN" altLang="en-US" dirty="0"/>
              <a:t>把</a:t>
            </a:r>
            <a:r>
              <a:rPr lang="en-US" altLang="zh-CN" dirty="0"/>
              <a:t>APP</a:t>
            </a:r>
            <a:r>
              <a:rPr lang="zh-CN" altLang="en-US" dirty="0"/>
              <a:t>给了她的弟弟，第三个星期给了一些深圳的批发商。就这样纯靠社交 关系与口碑传播，到了去年</a:t>
            </a:r>
            <a:r>
              <a:rPr lang="en-US" altLang="zh-CN" dirty="0"/>
              <a:t>12</a:t>
            </a:r>
            <a:r>
              <a:rPr lang="zh-CN" altLang="en-US" dirty="0"/>
              <a:t>月底，商家数量竟然从</a:t>
            </a:r>
            <a:r>
              <a:rPr lang="en-US" altLang="zh-CN" dirty="0"/>
              <a:t>1</a:t>
            </a:r>
            <a:r>
              <a:rPr lang="zh-CN" altLang="en-US" dirty="0"/>
              <a:t>个人到了</a:t>
            </a:r>
            <a:r>
              <a:rPr lang="en-US" altLang="zh-CN" dirty="0"/>
              <a:t>1000</a:t>
            </a:r>
            <a:r>
              <a:rPr lang="zh-CN" altLang="en-US" dirty="0"/>
              <a:t>多人，</a:t>
            </a:r>
            <a:r>
              <a:rPr lang="en-US" altLang="zh-CN" dirty="0"/>
              <a:t>12</a:t>
            </a:r>
            <a:r>
              <a:rPr lang="zh-CN" altLang="en-US" dirty="0"/>
              <a:t>月当月的销售额也达到两千多万元。</a:t>
            </a:r>
          </a:p>
          <a:p>
            <a:pPr lvl="0"/>
            <a:r>
              <a:rPr lang="zh-CN" altLang="en-US" dirty="0"/>
              <a:t>在看到了移动和社交网络给微店带来的惊人增长后，口袋购物开始将大部分的资源转移到微店上。在这个过程中，微店团队不断听取这批内测用户的意见，按照一周两个版本的频率迭代。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从其源头开始，王珂与微店团队一直保持着与商家高频度的沟通，王珂向</a:t>
            </a:r>
            <a:r>
              <a:rPr lang="en-US" altLang="zh-CN" dirty="0"/>
              <a:t>《</a:t>
            </a:r>
            <a:r>
              <a:rPr lang="zh-CN" altLang="en-US" dirty="0"/>
              <a:t>中国企业家</a:t>
            </a:r>
            <a:r>
              <a:rPr lang="en-US" altLang="zh-CN" dirty="0"/>
              <a:t>》</a:t>
            </a:r>
            <a:r>
              <a:rPr lang="zh-CN" altLang="en-US" dirty="0"/>
              <a:t>透露，他自己的微信上一直有</a:t>
            </a:r>
            <a:r>
              <a:rPr lang="en-US" altLang="zh-CN" dirty="0"/>
              <a:t>1500</a:t>
            </a:r>
            <a:r>
              <a:rPr lang="zh-CN" altLang="en-US" dirty="0"/>
              <a:t>多个店家好友，王珂自己也被同事戏 称为“金牌客服”。有时候这些问题很细微，但是直接关系到用户体验，所以十分重要。例如微店本身的支付功能是很强大的，但是一开始在支付一栏只显示银行卡 与信用卡支付，其支付宝支付功能隐藏在银行卡支付的选项之内，这就导致用惯了支付宝的很多客户离开微店，那时候微店还没有买家版，所以微店是没有专门入口 的，用户一旦离开某个微店的网页就基本不可能再回来，这对微店店主造成了极大的不便。这个问题最初由店家反馈，在微店一周两个版本的快速迭代下被迅速解 决。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http://36kr.com/p/532706.html?utm_source=site_search</a:t>
            </a:r>
          </a:p>
          <a:p>
            <a:pPr lvl="0"/>
            <a:r>
              <a:rPr lang="zh-CN" altLang="en-US" dirty="0"/>
              <a:t>在 </a:t>
            </a:r>
            <a:r>
              <a:rPr lang="en-US" altLang="zh-CN" dirty="0"/>
              <a:t>2013</a:t>
            </a:r>
            <a:r>
              <a:rPr lang="zh-CN" altLang="en-US" dirty="0"/>
              <a:t>年年 终的时候发现，我的手机上用微信比较多，但是我不知道用多少，所以我自己给自己装了一个监控软件，看一看我自己是怎么用手机的，发现微信占了我手机一半的 流量。我想研究一下大家都是怎么用微信的，我也爱和大家聊。有一个人说我不知道谁买的什么东西，挣了这么多钱，你说不知道谁买的东西，一个用户在微信上叫 小绵羊，转帐的时候叫李某某，用户喜欢用语音说话，喜欢第二件黑色的衣服，你赶紧给我付钱，同时只有三个人下订单，还经常发错货。在互联网上找不到好的可 以做电商的 </a:t>
            </a:r>
            <a:r>
              <a:rPr lang="en-US" altLang="zh-CN" dirty="0"/>
              <a:t>APP</a:t>
            </a:r>
            <a:r>
              <a:rPr lang="zh-CN" altLang="en-US" dirty="0"/>
              <a:t>，我就跟同事说，我们试着做一做可以让大家在手机上开店的产品，不要做任何的推广，不要把产品告诉任何人，我们看一看就靠口碑这个产品能走多远。所 以过了两个礼拜之后，你把你的 </a:t>
            </a:r>
            <a:r>
              <a:rPr lang="en-US" altLang="zh-CN" dirty="0"/>
              <a:t>URL </a:t>
            </a:r>
            <a:r>
              <a:rPr lang="zh-CN" altLang="en-US" dirty="0"/>
              <a:t>和用户名密码给他就可以了，凡是你的朋友都可以把你的 </a:t>
            </a:r>
            <a:r>
              <a:rPr lang="en-US" altLang="zh-CN" dirty="0"/>
              <a:t>URL </a:t>
            </a:r>
            <a:r>
              <a:rPr lang="zh-CN" altLang="en-US" dirty="0"/>
              <a:t>和用户名密码给他，我们当时想测一测口碑和数据，知道这个帐户可以带来多少用户。</a:t>
            </a:r>
          </a:p>
          <a:p>
            <a:pPr lvl="0"/>
            <a:endParaRPr lang="zh-CN" altLang="en-US" dirty="0"/>
          </a:p>
        </p:txBody>
      </p:sp>
      <p:sp>
        <p:nvSpPr>
          <p:cNvPr id="3952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lr>
                <a:srgbClr val="000000"/>
              </a:buClr>
              <a:buChar char="•"/>
            </a:pPr>
            <a:fld id="{9A0DB2DC-4C9A-4742-B13C-FB6460FD3503}" type="slidenum">
              <a:rPr lang="zh-CN" altLang="en-US" sz="1200" dirty="0"/>
              <a:t>58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9392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7314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3973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lr>
                <a:srgbClr val="000000"/>
              </a:buClr>
              <a:buChar char="•"/>
            </a:pPr>
            <a:fld id="{9A0DB2DC-4C9A-4742-B13C-FB6460FD3503}" type="slidenum">
              <a:rPr lang="zh-CN" altLang="en-US" sz="1200" dirty="0"/>
              <a:t>59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8799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3458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/>
            <a:r>
              <a:rPr lang="en-US" altLang="zh-CN" dirty="0"/>
              <a:t>9.22—10.22</a:t>
            </a:r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第一阶段： </a:t>
            </a:r>
            <a:endParaRPr lang="en-US" altLang="zh-CN" dirty="0"/>
          </a:p>
          <a:p>
            <a:pPr lvl="0">
              <a:buAutoNum type="arabicPeriod"/>
            </a:pPr>
            <a:r>
              <a:rPr lang="en-US" altLang="zh-CN" dirty="0"/>
              <a:t>《</a:t>
            </a:r>
            <a:r>
              <a:rPr lang="zh-CN" altLang="en-US" dirty="0"/>
              <a:t>创业家</a:t>
            </a:r>
            <a:r>
              <a:rPr lang="en-US" altLang="zh-CN" dirty="0"/>
              <a:t>》</a:t>
            </a:r>
            <a:r>
              <a:rPr lang="zh-CN" altLang="en-US" dirty="0"/>
              <a:t>代言项目， 利用黑马社区，发动社群力量 “中国为什么没有一个众筹千万的项目？” </a:t>
            </a:r>
            <a:endParaRPr lang="en-US" altLang="zh-CN" dirty="0"/>
          </a:p>
          <a:p>
            <a:pPr lvl="0">
              <a:buAutoNum type="arabicPeriod"/>
            </a:pPr>
            <a:r>
              <a:rPr lang="zh-CN" altLang="en-US" dirty="0"/>
              <a:t>“三个爸爸与黑马不得不说的事</a:t>
            </a:r>
            <a:r>
              <a:rPr lang="en-US" altLang="zh-CN" dirty="0"/>
              <a:t>---</a:t>
            </a:r>
            <a:r>
              <a:rPr lang="zh-CN" altLang="en-US" dirty="0"/>
              <a:t>感谢此生有你同行”  创业梦想</a:t>
            </a:r>
            <a:endParaRPr lang="en-US" altLang="zh-CN" dirty="0"/>
          </a:p>
          <a:p>
            <a:pPr lvl="0">
              <a:buAutoNum type="arabicPeriod"/>
            </a:pPr>
            <a:r>
              <a:rPr lang="zh-CN" altLang="en-US" dirty="0"/>
              <a:t>明星体验 </a:t>
            </a:r>
            <a:r>
              <a:rPr lang="en-US" altLang="zh-CN" dirty="0"/>
              <a:t>+ </a:t>
            </a:r>
            <a:r>
              <a:rPr lang="zh-CN" altLang="en-US" dirty="0"/>
              <a:t>“爱孩子”</a:t>
            </a:r>
            <a:endParaRPr lang="en-US" altLang="zh-CN" dirty="0"/>
          </a:p>
          <a:p>
            <a:pPr lvl="0">
              <a:buAutoNum type="arabicPeriod"/>
            </a:pPr>
            <a:r>
              <a:rPr lang="zh-CN" altLang="en-US" dirty="0"/>
              <a:t>京东首页、</a:t>
            </a:r>
            <a:r>
              <a:rPr lang="en-US" altLang="zh-CN" dirty="0"/>
              <a:t>qq</a:t>
            </a:r>
            <a:r>
              <a:rPr lang="zh-CN" altLang="en-US" dirty="0"/>
              <a:t>弹窗、移动端黄金位置</a:t>
            </a:r>
            <a:endParaRPr lang="en-US" altLang="zh-CN" dirty="0"/>
          </a:p>
          <a:p>
            <a:pPr lvl="0">
              <a:buAutoNum type="arabicPeriod"/>
            </a:pPr>
            <a:endParaRPr lang="en-US" altLang="zh-CN" dirty="0"/>
          </a:p>
          <a:p>
            <a:pPr lvl="0"/>
            <a:r>
              <a:rPr lang="zh-CN" altLang="en-US" dirty="0"/>
              <a:t>第二阶段：</a:t>
            </a:r>
            <a:endParaRPr lang="en-US" altLang="zh-CN" dirty="0"/>
          </a:p>
          <a:p>
            <a:pPr lvl="0">
              <a:buAutoNum type="arabicPeriod"/>
            </a:pPr>
            <a:r>
              <a:rPr lang="zh-CN" altLang="en-US" dirty="0"/>
              <a:t>三位创始人跟不相信空气净化的明星进行辩论，并 优酷 视频直播“全民话题社”，将辩论中认可的信息扩散</a:t>
            </a:r>
            <a:endParaRPr lang="en-US" altLang="zh-CN" dirty="0"/>
          </a:p>
          <a:p>
            <a:pPr lvl="0">
              <a:buAutoNum type="arabicPeriod"/>
            </a:pPr>
            <a:endParaRPr lang="en-US" altLang="zh-CN" dirty="0"/>
          </a:p>
          <a:p>
            <a:pPr lvl="0"/>
            <a:r>
              <a:rPr lang="zh-CN" altLang="en-US" dirty="0"/>
              <a:t>总结</a:t>
            </a:r>
            <a:r>
              <a:rPr lang="en-US" altLang="zh-CN" dirty="0"/>
              <a:t>:  </a:t>
            </a:r>
            <a:r>
              <a:rPr lang="zh-CN" altLang="en-US" dirty="0"/>
              <a:t>创始人、黑马社群、京东众筹 各起 </a:t>
            </a:r>
            <a:r>
              <a:rPr lang="en-US" altLang="zh-CN" dirty="0"/>
              <a:t>1/3 </a:t>
            </a:r>
            <a:r>
              <a:rPr lang="zh-CN" altLang="en-US" dirty="0"/>
              <a:t>作用</a:t>
            </a:r>
            <a:endParaRPr lang="en-US" altLang="zh-CN" dirty="0"/>
          </a:p>
        </p:txBody>
      </p:sp>
      <p:sp>
        <p:nvSpPr>
          <p:cNvPr id="4034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lr>
                <a:srgbClr val="000000"/>
              </a:buClr>
              <a:buChar char="•"/>
            </a:pPr>
            <a:fld id="{9A0DB2DC-4C9A-4742-B13C-FB6460FD3503}" type="slidenum">
              <a:rPr lang="zh-CN" altLang="en-US" sz="1200" dirty="0"/>
              <a:t>60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85129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10" y="681038"/>
            <a:ext cx="8229743" cy="476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049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LY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 hasCustomPrompt="1"/>
          </p:nvPr>
        </p:nvSpPr>
        <p:spPr>
          <a:xfrm>
            <a:off x="880110" y="301625"/>
            <a:ext cx="3982085" cy="59880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/>
            <a:r>
              <a:t>Title Text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6886" y="448619"/>
            <a:ext cx="1029914" cy="2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347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56235" y="118538"/>
            <a:ext cx="625288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6234" y="1200151"/>
            <a:ext cx="7306237" cy="3341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en-US" altLang="zh-CN" dirty="0" smtClean="0"/>
              <a:t>Arial</a:t>
            </a:r>
            <a:endParaRPr kumimoji="1"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AD518-5E1E-C249-BB76-38FFB83DB315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767E9-DF1F-634B-B5B9-3DFC7AB0F1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Arial" panose="020B0604020202020204"/>
          <a:ea typeface="微软雅黑" panose="020B0503020204020204" charset="-122"/>
          <a:cs typeface="Arial" panose="020B0604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•"/>
        <a:defRPr sz="1600" kern="1200">
          <a:solidFill>
            <a:schemeClr val="tx1"/>
          </a:solidFill>
          <a:latin typeface="Bangla Sangam MN"/>
          <a:ea typeface="冬青黑体简体中文 W3"/>
          <a:cs typeface="Arial" panose="020B0604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1600" kern="1200">
          <a:solidFill>
            <a:srgbClr val="FFFFFF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57350" indent="-285750" algn="l" defTabSz="457200" rtl="0" eaLnBrk="1" latinLnBrk="0" hangingPunct="1">
        <a:spcBef>
          <a:spcPct val="20000"/>
        </a:spcBef>
        <a:buFont typeface="Arial" panose="020B0604020202020204"/>
        <a:buChar char="•"/>
        <a:defRPr sz="1600" kern="1200">
          <a:solidFill>
            <a:srgbClr val="FFFFFF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114550" indent="-285750" algn="l" defTabSz="457200" rtl="0" eaLnBrk="1" latinLnBrk="0" hangingPunct="1">
        <a:spcBef>
          <a:spcPct val="20000"/>
        </a:spcBef>
        <a:buFont typeface="Arial" panose="020B0604020202020204"/>
        <a:buChar char="•"/>
        <a:defRPr sz="1600" kern="1200">
          <a:solidFill>
            <a:srgbClr val="FFFFFF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1.wdp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d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d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44.png"/><Relationship Id="rId6" Type="http://schemas.openxmlformats.org/officeDocument/2006/relationships/image" Target="../media/image45.jpe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d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d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d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d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d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d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d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df"/><Relationship Id="rId4" Type="http://schemas.openxmlformats.org/officeDocument/2006/relationships/image" Target="../media/image87.pdf"/><Relationship Id="rId5" Type="http://schemas.openxmlformats.org/officeDocument/2006/relationships/image" Target="../media/image88.pd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d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df"/><Relationship Id="rId4" Type="http://schemas.openxmlformats.org/officeDocument/2006/relationships/image" Target="../media/image91.emf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d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93.png"/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tags" Target="../tags/tag22.xml"/><Relationship Id="rId8" Type="http://schemas.openxmlformats.org/officeDocument/2006/relationships/tags" Target="../tags/tag23.xml"/><Relationship Id="rId9" Type="http://schemas.openxmlformats.org/officeDocument/2006/relationships/tags" Target="../tags/tag24.xml"/><Relationship Id="rId10" Type="http://schemas.openxmlformats.org/officeDocument/2006/relationships/tags" Target="../tags/tag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d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d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d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4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media1.mp3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9"/>
            <a:ext cx="406601" cy="406601"/>
          </a:xfrm>
          <a:prstGeom prst="rect">
            <a:avLst/>
          </a:prstGeom>
        </p:spPr>
      </p:pic>
      <p:sp>
        <p:nvSpPr>
          <p:cNvPr id="30" name="椭圆 45"/>
          <p:cNvSpPr/>
          <p:nvPr/>
        </p:nvSpPr>
        <p:spPr>
          <a:xfrm>
            <a:off x="-1242465" y="3827792"/>
            <a:ext cx="648224" cy="648224"/>
          </a:xfrm>
          <a:prstGeom prst="ellipse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50000"/>
                </a:srgbClr>
              </a:gs>
              <a:gs pos="7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32527" rIns="32527" anchor="ctr"/>
          <a:lstStyle/>
          <a:p>
            <a:pPr defTabSz="548164">
              <a:defRPr sz="1600"/>
            </a:pPr>
            <a:endParaRPr sz="1140"/>
          </a:p>
        </p:txBody>
      </p:sp>
      <p:sp>
        <p:nvSpPr>
          <p:cNvPr id="31" name="椭圆 46"/>
          <p:cNvSpPr/>
          <p:nvPr/>
        </p:nvSpPr>
        <p:spPr>
          <a:xfrm>
            <a:off x="-657028" y="3204873"/>
            <a:ext cx="262496" cy="262496"/>
          </a:xfrm>
          <a:prstGeom prst="ellipse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40000"/>
                </a:srgbClr>
              </a:gs>
              <a:gs pos="7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32527" rIns="32527" anchor="ctr"/>
          <a:lstStyle/>
          <a:p>
            <a:pPr defTabSz="548164">
              <a:defRPr sz="1600"/>
            </a:pPr>
            <a:endParaRPr sz="1140"/>
          </a:p>
        </p:txBody>
      </p:sp>
      <p:sp>
        <p:nvSpPr>
          <p:cNvPr id="32" name="椭圆 47"/>
          <p:cNvSpPr/>
          <p:nvPr/>
        </p:nvSpPr>
        <p:spPr>
          <a:xfrm>
            <a:off x="-1350503" y="3713366"/>
            <a:ext cx="461039" cy="461039"/>
          </a:xfrm>
          <a:prstGeom prst="ellipse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33" name="椭圆 48"/>
          <p:cNvSpPr/>
          <p:nvPr/>
        </p:nvSpPr>
        <p:spPr>
          <a:xfrm>
            <a:off x="-624925" y="3748099"/>
            <a:ext cx="299858" cy="299858"/>
          </a:xfrm>
          <a:prstGeom prst="ellipse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34" name="椭圆 49"/>
          <p:cNvSpPr/>
          <p:nvPr/>
        </p:nvSpPr>
        <p:spPr>
          <a:xfrm>
            <a:off x="-996113" y="3272668"/>
            <a:ext cx="440699" cy="440699"/>
          </a:xfrm>
          <a:prstGeom prst="ellipse">
            <a:avLst/>
          </a:prstGeom>
          <a:solidFill>
            <a:srgbClr val="FFFFFF">
              <a:alpha val="25097"/>
            </a:srgbClr>
          </a:soli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35" name="椭圆 50"/>
          <p:cNvSpPr/>
          <p:nvPr/>
        </p:nvSpPr>
        <p:spPr>
          <a:xfrm>
            <a:off x="-1289944" y="3053067"/>
            <a:ext cx="151807" cy="151807"/>
          </a:xfrm>
          <a:prstGeom prst="ellipse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36" name="椭圆 51"/>
          <p:cNvSpPr/>
          <p:nvPr/>
        </p:nvSpPr>
        <p:spPr>
          <a:xfrm>
            <a:off x="-621039" y="4060354"/>
            <a:ext cx="131249" cy="131249"/>
          </a:xfrm>
          <a:prstGeom prst="ellipse">
            <a:avLst/>
          </a:prstGeom>
          <a:solidFill>
            <a:srgbClr val="FFFFFF">
              <a:alpha val="50195"/>
            </a:srgbClr>
          </a:soli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37" name="椭圆 52"/>
          <p:cNvSpPr/>
          <p:nvPr/>
        </p:nvSpPr>
        <p:spPr>
          <a:xfrm>
            <a:off x="-849592" y="4336021"/>
            <a:ext cx="648224" cy="648224"/>
          </a:xfrm>
          <a:prstGeom prst="ellipse">
            <a:avLst/>
          </a:prstGeom>
          <a:gradFill>
            <a:gsLst>
              <a:gs pos="0">
                <a:srgbClr val="FFFFFF">
                  <a:alpha val="25000"/>
                </a:srgbClr>
              </a:gs>
              <a:gs pos="55000">
                <a:srgbClr val="FFFFFF">
                  <a:alpha val="25000"/>
                </a:srgbClr>
              </a:gs>
              <a:gs pos="7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32527" rIns="32527" anchor="ctr"/>
          <a:lstStyle/>
          <a:p>
            <a:pPr defTabSz="548164">
              <a:defRPr sz="1600"/>
            </a:pPr>
            <a:endParaRPr sz="1140"/>
          </a:p>
        </p:txBody>
      </p:sp>
      <p:sp>
        <p:nvSpPr>
          <p:cNvPr id="38" name="椭圆 53"/>
          <p:cNvSpPr/>
          <p:nvPr/>
        </p:nvSpPr>
        <p:spPr>
          <a:xfrm>
            <a:off x="-1471821" y="4539944"/>
            <a:ext cx="430111" cy="430111"/>
          </a:xfrm>
          <a:prstGeom prst="ellipse">
            <a:avLst/>
          </a:prstGeom>
          <a:gradFill>
            <a:gsLst>
              <a:gs pos="0">
                <a:srgbClr val="FFFFFF">
                  <a:alpha val="30000"/>
                </a:srgbClr>
              </a:gs>
              <a:gs pos="50000">
                <a:srgbClr val="FFFFFF">
                  <a:alpha val="30000"/>
                </a:srgbClr>
              </a:gs>
              <a:gs pos="7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39" name="椭圆 54"/>
          <p:cNvSpPr/>
          <p:nvPr/>
        </p:nvSpPr>
        <p:spPr>
          <a:xfrm>
            <a:off x="-1041711" y="4930903"/>
            <a:ext cx="447926" cy="447926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40" name="椭圆 55"/>
          <p:cNvSpPr/>
          <p:nvPr/>
        </p:nvSpPr>
        <p:spPr>
          <a:xfrm>
            <a:off x="-1471822" y="4151903"/>
            <a:ext cx="257781" cy="257781"/>
          </a:xfrm>
          <a:prstGeom prst="ellipse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41" name="椭圆 56"/>
          <p:cNvSpPr/>
          <p:nvPr/>
        </p:nvSpPr>
        <p:spPr>
          <a:xfrm>
            <a:off x="-403963" y="5379357"/>
            <a:ext cx="131249" cy="131249"/>
          </a:xfrm>
          <a:prstGeom prst="ellipse">
            <a:avLst/>
          </a:prstGeom>
          <a:gradFill>
            <a:gsLst>
              <a:gs pos="0">
                <a:srgbClr val="FFFFFF">
                  <a:alpha val="35000"/>
                </a:srgbClr>
              </a:gs>
              <a:gs pos="50000">
                <a:srgbClr val="FFFFFF">
                  <a:alpha val="35000"/>
                </a:srgbClr>
              </a:gs>
              <a:gs pos="7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32527" rIns="32527" anchor="ctr"/>
          <a:lstStyle/>
          <a:p>
            <a:pPr defTabSz="548164">
              <a:defRPr sz="1600"/>
            </a:pPr>
            <a:endParaRPr sz="1140"/>
          </a:p>
        </p:txBody>
      </p:sp>
      <p:sp>
        <p:nvSpPr>
          <p:cNvPr id="42" name="椭圆 57"/>
          <p:cNvSpPr/>
          <p:nvPr/>
        </p:nvSpPr>
        <p:spPr>
          <a:xfrm>
            <a:off x="-1159231" y="2542845"/>
            <a:ext cx="430111" cy="430111"/>
          </a:xfrm>
          <a:prstGeom prst="ellipse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40000"/>
                </a:srgbClr>
              </a:gs>
              <a:gs pos="7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43" name="椭圆 58"/>
          <p:cNvSpPr/>
          <p:nvPr/>
        </p:nvSpPr>
        <p:spPr>
          <a:xfrm>
            <a:off x="-474997" y="4151903"/>
            <a:ext cx="289763" cy="289763"/>
          </a:xfrm>
          <a:prstGeom prst="ellipse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50000">
                <a:srgbClr val="FFFFFF">
                  <a:alpha val="40000"/>
                </a:srgbClr>
              </a:gs>
              <a:gs pos="70000">
                <a:srgbClr val="FFFFFF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32527" rIns="32527" anchor="ctr"/>
          <a:lstStyle/>
          <a:p>
            <a:pPr algn="ctr" defTabSz="548164">
              <a:defRPr sz="16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sz="1140"/>
          </a:p>
        </p:txBody>
      </p:sp>
      <p:sp>
        <p:nvSpPr>
          <p:cNvPr id="44" name="TextBox 7"/>
          <p:cNvSpPr/>
          <p:nvPr/>
        </p:nvSpPr>
        <p:spPr>
          <a:xfrm>
            <a:off x="1289044" y="2316908"/>
            <a:ext cx="6732485" cy="50385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>
              <a:defRPr sz="4600">
                <a:solidFill>
                  <a:srgbClr val="F7941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274" b="1" dirty="0">
                <a:sym typeface="+mn-lt"/>
              </a:rPr>
              <a:t>精益创业思维</a:t>
            </a:r>
            <a:r>
              <a:rPr lang="en-US" altLang="zh-CN" sz="3274" b="1" dirty="0" smtClean="0">
                <a:sym typeface="+mn-lt"/>
              </a:rPr>
              <a:t>&amp;</a:t>
            </a:r>
            <a:r>
              <a:rPr lang="zh-CN" altLang="en-US" sz="3274" b="1" dirty="0" smtClean="0">
                <a:sym typeface="+mn-lt"/>
              </a:rPr>
              <a:t>商业计划书迭代</a:t>
            </a:r>
            <a:endParaRPr sz="3274" b="1" dirty="0">
              <a:sym typeface="+mn-lt"/>
            </a:endParaRPr>
          </a:p>
        </p:txBody>
      </p:sp>
      <p:sp>
        <p:nvSpPr>
          <p:cNvPr id="45" name="直接连接符 87"/>
          <p:cNvSpPr/>
          <p:nvPr/>
        </p:nvSpPr>
        <p:spPr>
          <a:xfrm>
            <a:off x="1185968" y="2972955"/>
            <a:ext cx="6938637" cy="0"/>
          </a:xfrm>
          <a:prstGeom prst="line">
            <a:avLst/>
          </a:prstGeom>
          <a:ln w="12700">
            <a:solidFill>
              <a:srgbClr val="F7941C"/>
            </a:solidFill>
            <a:miter/>
          </a:ln>
        </p:spPr>
        <p:txBody>
          <a:bodyPr lIns="32527" rIns="32527"/>
          <a:lstStyle/>
          <a:p>
            <a:endParaRPr sz="1283"/>
          </a:p>
        </p:txBody>
      </p:sp>
      <p:sp>
        <p:nvSpPr>
          <p:cNvPr id="46" name="TextBox 7"/>
          <p:cNvSpPr/>
          <p:nvPr/>
        </p:nvSpPr>
        <p:spPr>
          <a:xfrm>
            <a:off x="2924530" y="3204764"/>
            <a:ext cx="3295136" cy="43794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16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2846" dirty="0">
                <a:solidFill>
                  <a:schemeClr val="tx1"/>
                </a:solidFill>
              </a:rPr>
              <a:t>曾  慜</a:t>
            </a:r>
          </a:p>
        </p:txBody>
      </p:sp>
      <p:sp>
        <p:nvSpPr>
          <p:cNvPr id="47" name="圆角矩形 89"/>
          <p:cNvSpPr/>
          <p:nvPr/>
        </p:nvSpPr>
        <p:spPr>
          <a:xfrm>
            <a:off x="1495198" y="4950829"/>
            <a:ext cx="6320179" cy="432149"/>
          </a:xfrm>
          <a:prstGeom prst="roundRect">
            <a:avLst>
              <a:gd name="adj" fmla="val 50000"/>
            </a:avLst>
          </a:prstGeom>
          <a:solidFill>
            <a:srgbClr val="F7941C"/>
          </a:solidFill>
          <a:ln w="12700">
            <a:miter lim="400000"/>
          </a:ln>
        </p:spPr>
        <p:txBody>
          <a:bodyPr lIns="32527" rIns="3252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283"/>
          </a:p>
        </p:txBody>
      </p:sp>
      <p:pic>
        <p:nvPicPr>
          <p:cNvPr id="48" name="pasted-image.pdf" descr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130" y="335603"/>
            <a:ext cx="2160664" cy="3428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" name="pasted-image.pdf" descr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088" y="1010923"/>
            <a:ext cx="1133825" cy="113382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3713766"/>
      </p:ext>
    </p:extLst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2" fill="hold" grpId="0" nodeType="afterEffect">
                                  <p:stCondLst>
                                    <p:cond delay="2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301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4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44" grpId="0" animBg="1" advAuto="0"/>
      <p:bldP spid="45" grpId="0" bldLvl="0" animBg="1" advAuto="0"/>
      <p:bldP spid="46" grpId="0" animBg="1" advAuto="0"/>
      <p:bldP spid="47" grpId="0" bldLvl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内容占位符 4"/>
          <p:cNvSpPr txBox="1">
            <a:spLocks/>
          </p:cNvSpPr>
          <p:nvPr/>
        </p:nvSpPr>
        <p:spPr>
          <a:xfrm>
            <a:off x="1206500" y="1447800"/>
            <a:ext cx="4038600" cy="33940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342900" lvl="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  <a:lvl2pPr marL="742950" lvl="1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Bangla Sangam MN"/>
                <a:ea typeface="冬青黑体简体中文 W3"/>
                <a:cs typeface="Arial" panose="020B0604020202020204"/>
              </a:defRPr>
            </a:lvl2pPr>
            <a:lvl3pPr marL="1143000" lvl="2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57350" lvl="3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114550" lvl="4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altLang="zh-CN" sz="3200" b="1" dirty="0" smtClean="0">
                <a:latin typeface="华文细黑"/>
                <a:ea typeface="华文细黑"/>
                <a:cs typeface="华文细黑"/>
              </a:rPr>
              <a:t> </a:t>
            </a:r>
            <a:r>
              <a:rPr lang="zh-CN" altLang="en-US" sz="3200" b="1" dirty="0" smtClean="0">
                <a:latin typeface="华文细黑"/>
                <a:ea typeface="华文细黑"/>
                <a:cs typeface="华文细黑"/>
              </a:rPr>
              <a:t>火箭发射式</a:t>
            </a:r>
            <a:endParaRPr lang="en-US" altLang="zh-CN" sz="4000" b="1" dirty="0" smtClean="0"/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en-US" altLang="zh-CN" dirty="0" smtClean="0">
                <a:ea typeface="微软雅黑 Light"/>
              </a:rPr>
              <a:t> </a:t>
            </a:r>
            <a:r>
              <a:rPr lang="zh-CN" altLang="en-US" sz="2000" dirty="0" smtClean="0">
                <a:ea typeface="微软雅黑 Light"/>
              </a:rPr>
              <a:t>确定性</a:t>
            </a:r>
            <a:endParaRPr lang="en-US" altLang="zh-CN" sz="2000" dirty="0" smtClean="0">
              <a:ea typeface="微软雅黑 Light"/>
            </a:endParaRP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en-US" altLang="zh-CN" sz="2000" dirty="0" smtClean="0">
                <a:ea typeface="微软雅黑 Light"/>
              </a:rPr>
              <a:t> </a:t>
            </a:r>
            <a:r>
              <a:rPr lang="zh-CN" altLang="en-US" sz="2000" dirty="0" smtClean="0">
                <a:ea typeface="微软雅黑 Light"/>
              </a:rPr>
              <a:t>可预测</a:t>
            </a:r>
            <a:endParaRPr lang="en-US" altLang="zh-CN" sz="2000" dirty="0" smtClean="0">
              <a:ea typeface="微软雅黑 Light"/>
            </a:endParaRP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en-US" altLang="zh-CN" sz="2000" dirty="0" smtClean="0">
                <a:ea typeface="微软雅黑 Light"/>
              </a:rPr>
              <a:t> </a:t>
            </a:r>
            <a:r>
              <a:rPr lang="zh-CN" altLang="en-US" sz="2000" dirty="0" smtClean="0">
                <a:ea typeface="微软雅黑 Light"/>
              </a:rPr>
              <a:t>可度量</a:t>
            </a:r>
            <a:endParaRPr lang="zh-CN" altLang="en-US" sz="2000" dirty="0">
              <a:ea typeface="微软雅黑 Light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4965700" y="1447800"/>
            <a:ext cx="4038600" cy="33940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342900" lvl="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  <a:lvl2pPr marL="742950" lvl="1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Bangla Sangam MN"/>
                <a:ea typeface="冬青黑体简体中文 W3"/>
                <a:cs typeface="Arial" panose="020B0604020202020204"/>
              </a:defRPr>
            </a:lvl2pPr>
            <a:lvl3pPr marL="1143000" lvl="2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57350" lvl="3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114550" lvl="4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en-US" altLang="zh-CN" sz="3200" b="1" dirty="0" smtClean="0">
                <a:latin typeface="华文细黑"/>
                <a:ea typeface="华文细黑"/>
                <a:cs typeface="华文细黑"/>
              </a:rPr>
              <a:t> </a:t>
            </a:r>
            <a:r>
              <a:rPr lang="zh-CN" altLang="en-US" sz="3200" b="1" dirty="0" smtClean="0">
                <a:latin typeface="华文细黑"/>
                <a:ea typeface="华文细黑"/>
                <a:cs typeface="华文细黑"/>
              </a:rPr>
              <a:t>精益创业</a:t>
            </a:r>
            <a:endParaRPr lang="en-US" altLang="zh-CN" sz="4000" b="1" dirty="0" smtClean="0"/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en-US" altLang="zh-CN" dirty="0" smtClean="0">
                <a:ea typeface="微软雅黑 Light"/>
              </a:rPr>
              <a:t> </a:t>
            </a:r>
            <a:r>
              <a:rPr lang="zh-CN" altLang="en-US" sz="2000" dirty="0" smtClean="0">
                <a:ea typeface="微软雅黑 Light"/>
              </a:rPr>
              <a:t>不确定性</a:t>
            </a:r>
            <a:endParaRPr lang="en-US" altLang="zh-CN" sz="2000" dirty="0" smtClean="0">
              <a:ea typeface="微软雅黑 Light"/>
            </a:endParaRP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en-US" altLang="zh-CN" sz="2000" dirty="0" smtClean="0">
                <a:ea typeface="微软雅黑 Light"/>
              </a:rPr>
              <a:t> </a:t>
            </a:r>
            <a:r>
              <a:rPr lang="zh-CN" altLang="en-US" sz="2000" dirty="0" smtClean="0">
                <a:ea typeface="微软雅黑 Light"/>
              </a:rPr>
              <a:t>不可预测</a:t>
            </a:r>
            <a:endParaRPr lang="en-US" altLang="zh-CN" sz="2000" dirty="0" smtClean="0">
              <a:ea typeface="微软雅黑 Light"/>
            </a:endParaRP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en-US" altLang="zh-CN" sz="2000" dirty="0" smtClean="0">
                <a:ea typeface="微软雅黑 Light"/>
              </a:rPr>
              <a:t> </a:t>
            </a:r>
            <a:r>
              <a:rPr lang="zh-CN" altLang="en-US" sz="2000" dirty="0" smtClean="0">
                <a:ea typeface="微软雅黑 Light"/>
              </a:rPr>
              <a:t>不可度量</a:t>
            </a:r>
            <a:endParaRPr lang="zh-CN" altLang="en-US" sz="2000" dirty="0"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571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85" y="1192528"/>
            <a:ext cx="4794128" cy="34708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232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116" y="1423558"/>
            <a:ext cx="1479550" cy="2030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8" name="文本框 7"/>
          <p:cNvSpPr txBox="1"/>
          <p:nvPr/>
        </p:nvSpPr>
        <p:spPr>
          <a:xfrm>
            <a:off x="2651477" y="3170104"/>
            <a:ext cx="628698" cy="338554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  <a:sym typeface="Calibri" panose="020F0502020204030204" charset="0"/>
              </a:rPr>
              <a:t>MVP</a:t>
            </a:r>
          </a:p>
        </p:txBody>
      </p:sp>
      <p:sp>
        <p:nvSpPr>
          <p:cNvPr id="52229" name="文本框 8"/>
          <p:cNvSpPr txBox="1"/>
          <p:nvPr/>
        </p:nvSpPr>
        <p:spPr>
          <a:xfrm>
            <a:off x="2851178" y="2792116"/>
            <a:ext cx="3025775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验证式学习</a:t>
            </a:r>
          </a:p>
        </p:txBody>
      </p:sp>
      <p:sp>
        <p:nvSpPr>
          <p:cNvPr id="52230" name="文本框 9"/>
          <p:cNvSpPr txBox="1"/>
          <p:nvPr/>
        </p:nvSpPr>
        <p:spPr>
          <a:xfrm>
            <a:off x="3311554" y="2414128"/>
            <a:ext cx="3168650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构建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-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度量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-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学习</a:t>
            </a:r>
          </a:p>
        </p:txBody>
      </p:sp>
      <p:sp>
        <p:nvSpPr>
          <p:cNvPr id="52231" name="文本框 10"/>
          <p:cNvSpPr txBox="1"/>
          <p:nvPr/>
        </p:nvSpPr>
        <p:spPr>
          <a:xfrm>
            <a:off x="4041010" y="2049714"/>
            <a:ext cx="3671887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600" smtClean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精益创业画布</a:t>
            </a:r>
            <a:endParaRPr lang="zh-CN" altLang="en-US" sz="16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pic>
        <p:nvPicPr>
          <p:cNvPr id="312327" name="内容占位符 3"/>
          <p:cNvPicPr>
            <a:picLocks noGrp="1"/>
          </p:cNvPicPr>
          <p:nvPr>
            <p:ph idx="4294967295"/>
          </p:nvPr>
        </p:nvPicPr>
        <p:blipFill>
          <a:blip r:embed="rId5"/>
          <a:srcRect/>
          <a:stretch>
            <a:fillRect/>
          </a:stretch>
        </p:blipFill>
        <p:spPr>
          <a:xfrm>
            <a:off x="-6192" y="2796753"/>
            <a:ext cx="2603500" cy="2368117"/>
          </a:xfrm>
        </p:spPr>
      </p:pic>
      <p:sp>
        <p:nvSpPr>
          <p:cNvPr id="52233" name="文本框 12"/>
          <p:cNvSpPr txBox="1"/>
          <p:nvPr/>
        </p:nvSpPr>
        <p:spPr>
          <a:xfrm>
            <a:off x="2218561" y="3488017"/>
            <a:ext cx="1092993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创业管理</a:t>
            </a:r>
          </a:p>
        </p:txBody>
      </p:sp>
      <p:sp>
        <p:nvSpPr>
          <p:cNvPr id="52234" name="文本框 13"/>
          <p:cNvSpPr txBox="1"/>
          <p:nvPr/>
        </p:nvSpPr>
        <p:spPr>
          <a:xfrm>
            <a:off x="4898259" y="1719642"/>
            <a:ext cx="1601788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创新核算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/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度量</a:t>
            </a:r>
          </a:p>
        </p:txBody>
      </p:sp>
      <p:sp>
        <p:nvSpPr>
          <p:cNvPr id="52235" name="文本框 14"/>
          <p:cNvSpPr txBox="1"/>
          <p:nvPr/>
        </p:nvSpPr>
        <p:spPr>
          <a:xfrm>
            <a:off x="4676804" y="2893642"/>
            <a:ext cx="1743231" cy="34671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  <a:sym typeface="Calibri" panose="020F0502020204030204" charset="0"/>
              </a:rPr>
              <a:t>客户探索与发展</a:t>
            </a:r>
          </a:p>
        </p:txBody>
      </p:sp>
      <p:sp>
        <p:nvSpPr>
          <p:cNvPr id="52236" name="文本框 15"/>
          <p:cNvSpPr txBox="1"/>
          <p:nvPr/>
        </p:nvSpPr>
        <p:spPr>
          <a:xfrm>
            <a:off x="3862416" y="3270078"/>
            <a:ext cx="3673475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6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敏捷开发</a:t>
            </a:r>
          </a:p>
        </p:txBody>
      </p:sp>
      <p:sp>
        <p:nvSpPr>
          <p:cNvPr id="312332" name="标题 1"/>
          <p:cNvSpPr txBox="1"/>
          <p:nvPr/>
        </p:nvSpPr>
        <p:spPr>
          <a:xfrm>
            <a:off x="815975" y="138113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2400" b="1" dirty="0" smtClean="0">
                <a:latin typeface="Calibri" panose="020F0502020204030204" charset="0"/>
                <a:ea typeface="微软雅黑" panose="020B0503020204020204" charset="-122"/>
                <a:sym typeface="Calibri" panose="020F0502020204030204" charset="0"/>
              </a:rPr>
              <a:t>精益创业是新创团队必须</a:t>
            </a:r>
            <a:r>
              <a:rPr lang="zh-CN" altLang="en-US" sz="2400" b="1" dirty="0">
                <a:latin typeface="Calibri" panose="020F0502020204030204" charset="0"/>
                <a:ea typeface="微软雅黑" panose="020B0503020204020204" charset="-122"/>
                <a:sym typeface="Calibri" panose="020F0502020204030204" charset="0"/>
              </a:rPr>
              <a:t>掌握的一个维度</a:t>
            </a:r>
          </a:p>
        </p:txBody>
      </p:sp>
      <p:sp>
        <p:nvSpPr>
          <p:cNvPr id="15" name="矩形 14"/>
          <p:cNvSpPr/>
          <p:nvPr/>
        </p:nvSpPr>
        <p:spPr>
          <a:xfrm>
            <a:off x="1641778" y="968734"/>
            <a:ext cx="6508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SimSun" charset="-122"/>
                <a:ea typeface="SimSun" charset="-122"/>
                <a:cs typeface="SimSun" charset="-122"/>
              </a:rPr>
              <a:t>精益创业不是</a:t>
            </a:r>
            <a:r>
              <a:rPr lang="zh-CN" altLang="en-US" dirty="0">
                <a:solidFill>
                  <a:srgbClr val="333333"/>
                </a:solidFill>
                <a:latin typeface="SimSun" charset="-122"/>
                <a:ea typeface="SimSun" charset="-122"/>
                <a:cs typeface="SimSun" charset="-122"/>
              </a:rPr>
              <a:t>简单方法论</a:t>
            </a:r>
            <a:r>
              <a:rPr lang="en-US" altLang="zh-CN" dirty="0">
                <a:solidFill>
                  <a:srgbClr val="333333"/>
                </a:solidFill>
                <a:latin typeface="SimSun" charset="-122"/>
                <a:ea typeface="SimSun" charset="-122"/>
                <a:cs typeface="SimSun" charset="-122"/>
              </a:rPr>
              <a:t>,</a:t>
            </a:r>
            <a:r>
              <a:rPr lang="zh-CN" altLang="en-US" dirty="0">
                <a:solidFill>
                  <a:srgbClr val="333333"/>
                </a:solidFill>
                <a:latin typeface="SimSun" charset="-122"/>
                <a:ea typeface="SimSun" charset="-122"/>
                <a:cs typeface="SimSun" charset="-122"/>
              </a:rPr>
              <a:t>而是思维模式和思维逻辑的改变。 </a:t>
            </a:r>
            <a:endParaRPr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83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8" grpId="0"/>
      <p:bldP spid="52229" grpId="0"/>
      <p:bldP spid="52230" grpId="0"/>
      <p:bldP spid="52231" grpId="0"/>
      <p:bldP spid="52233" grpId="0"/>
      <p:bldP spid="52234" grpId="0"/>
      <p:bldP spid="52235" grpId="0"/>
      <p:bldP spid="522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911476"/>
            <a:ext cx="9144000" cy="119856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227138"/>
            <a:ext cx="9144000" cy="119856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371" name="标题 1"/>
          <p:cNvSpPr txBox="1"/>
          <p:nvPr/>
        </p:nvSpPr>
        <p:spPr>
          <a:xfrm>
            <a:off x="1476375" y="2768600"/>
            <a:ext cx="6308725" cy="1422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  <a:buClr>
                <a:srgbClr val="000000"/>
              </a:buClr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新创企业之所以失败，是因为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/>
              <a:ea typeface="微软雅黑 Light"/>
              <a:cs typeface="华文细黑"/>
              <a:sym typeface="Calibri" panose="020F0502020204030204" charset="0"/>
            </a:endParaRPr>
          </a:p>
          <a:p>
            <a:pPr algn="ctr">
              <a:lnSpc>
                <a:spcPct val="120000"/>
              </a:lnSpc>
              <a:buClr>
                <a:srgbClr val="000000"/>
              </a:buClr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他们</a:t>
            </a:r>
            <a:r>
              <a:rPr lang="en-US" altLang="zh-CN" sz="2400" dirty="0" smtClean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 </a:t>
            </a:r>
            <a:r>
              <a:rPr lang="zh-CN" altLang="en-US" sz="2800" dirty="0" smtClean="0">
                <a:solidFill>
                  <a:srgbClr val="FFFFFF"/>
                </a:solidFill>
                <a:latin typeface="Hiragino Sans GB W6"/>
                <a:ea typeface="Hiragino Sans GB W6"/>
                <a:cs typeface="Hiragino Sans GB W6"/>
                <a:sym typeface="Calibri" panose="020F0502020204030204" charset="0"/>
              </a:rPr>
              <a:t>混淆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了</a:t>
            </a:r>
            <a:r>
              <a:rPr lang="zh-CN" altLang="en-US" sz="24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Hiragino Sans GB W6"/>
                <a:ea typeface="Hiragino Sans GB W6"/>
                <a:cs typeface="Hiragino Sans GB W6"/>
                <a:sym typeface="Calibri" panose="020F0502020204030204" charset="0"/>
              </a:rPr>
              <a:t>探索</a:t>
            </a:r>
            <a:r>
              <a:rPr lang="zh-CN" altLang="en-US" sz="24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与</a:t>
            </a:r>
            <a:r>
              <a:rPr lang="zh-CN" altLang="en-US" sz="24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 </a:t>
            </a:r>
            <a:r>
              <a:rPr lang="zh-CN" altLang="en-US" sz="2800" dirty="0">
                <a:solidFill>
                  <a:srgbClr val="FFFFFF"/>
                </a:solidFill>
                <a:latin typeface="Hiragino Sans GB W6"/>
                <a:ea typeface="Hiragino Sans GB W6"/>
                <a:cs typeface="Hiragino Sans GB W6"/>
                <a:sym typeface="Calibri" panose="020F0502020204030204" charset="0"/>
              </a:rPr>
              <a:t>执行</a:t>
            </a: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370013" y="1227138"/>
            <a:ext cx="6415087" cy="110331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lvl="0">
              <a:defRPr kern="1200"/>
            </a:lvl1pPr>
          </a:lstStyle>
          <a:p>
            <a:pPr marL="0" lvl="0" indent="0" algn="ctr"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</a:rPr>
              <a:t>新创企业</a:t>
            </a:r>
            <a:r>
              <a:rPr lang="zh-CN" altLang="en-US" sz="2400" dirty="0">
                <a:latin typeface="微软雅黑 Light"/>
                <a:ea typeface="微软雅黑 Light"/>
                <a:cs typeface="华文细黑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Hiragino Sans GB W6"/>
                <a:ea typeface="Hiragino Sans GB W6"/>
                <a:cs typeface="Hiragino Sans GB W6"/>
              </a:rPr>
              <a:t>并非</a:t>
            </a:r>
            <a:r>
              <a:rPr lang="zh-CN" altLang="en-US" sz="2400" dirty="0">
                <a:latin typeface="微软雅黑 Light"/>
                <a:ea typeface="微软雅黑 Light"/>
                <a:cs typeface="华文细黑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</a:rPr>
              <a:t>大公司的缩小版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</a:rPr>
              <a:t/>
            </a:r>
            <a:b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</a:rPr>
            </a:b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</a:rPr>
              <a:t>大公司</a:t>
            </a:r>
            <a:r>
              <a:rPr lang="zh-CN" altLang="en-US" sz="2400" dirty="0">
                <a:latin typeface="微软雅黑 Light"/>
                <a:ea typeface="微软雅黑 Light"/>
                <a:cs typeface="华文细黑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Hiragino Sans GB W6"/>
                <a:ea typeface="Hiragino Sans GB W6"/>
                <a:cs typeface="Hiragino Sans GB W6"/>
              </a:rPr>
              <a:t>执行</a:t>
            </a:r>
            <a:r>
              <a:rPr lang="zh-CN" altLang="en-US" sz="2400" dirty="0">
                <a:latin typeface="微软雅黑 Light"/>
                <a:ea typeface="微软雅黑 Light"/>
                <a:cs typeface="Hiragino Sans GB W6"/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/>
                <a:ea typeface="微软雅黑 Light"/>
                <a:cs typeface="华文细黑"/>
              </a:rPr>
              <a:t>已有的商业模式</a:t>
            </a:r>
          </a:p>
        </p:txBody>
      </p:sp>
    </p:spTree>
    <p:extLst>
      <p:ext uri="{BB962C8B-B14F-4D97-AF65-F5344CB8AC3E}">
        <p14:creationId xmlns:p14="http://schemas.microsoft.com/office/powerpoint/2010/main" val="1685523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89" name="标题 1"/>
          <p:cNvSpPr>
            <a:spLocks noGrp="1"/>
          </p:cNvSpPr>
          <p:nvPr>
            <p:ph type="title" idx="4294967295"/>
          </p:nvPr>
        </p:nvSpPr>
        <p:spPr>
          <a:xfrm>
            <a:off x="876618" y="33083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/>
              <a:t>探索  </a:t>
            </a:r>
            <a:r>
              <a:rPr lang="en-US" altLang="zh-CN" sz="2400" dirty="0" smtClean="0"/>
              <a:t>V.S.  </a:t>
            </a:r>
            <a:r>
              <a:rPr lang="zh-CN" altLang="en-US" sz="2400" dirty="0"/>
              <a:t>执行  商业模式</a:t>
            </a:r>
          </a:p>
        </p:txBody>
      </p:sp>
      <p:cxnSp>
        <p:nvCxnSpPr>
          <p:cNvPr id="319490" name="直接箭头连接符 6"/>
          <p:cNvCxnSpPr/>
          <p:nvPr/>
        </p:nvCxnSpPr>
        <p:spPr>
          <a:xfrm>
            <a:off x="937503" y="4521200"/>
            <a:ext cx="7704138" cy="26988"/>
          </a:xfrm>
          <a:prstGeom prst="straightConnector1">
            <a:avLst/>
          </a:prstGeom>
          <a:ln w="38100" cap="flat" cmpd="sng">
            <a:solidFill>
              <a:srgbClr val="4A7EBB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319491" name="直接箭头连接符 8"/>
          <p:cNvCxnSpPr/>
          <p:nvPr/>
        </p:nvCxnSpPr>
        <p:spPr>
          <a:xfrm flipV="1">
            <a:off x="937503" y="1223889"/>
            <a:ext cx="0" cy="3308426"/>
          </a:xfrm>
          <a:prstGeom prst="straightConnector1">
            <a:avLst/>
          </a:prstGeom>
          <a:ln w="38100" cap="flat" cmpd="sng">
            <a:solidFill>
              <a:srgbClr val="4A7EBB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319492" name="直接连接符 10"/>
          <p:cNvCxnSpPr/>
          <p:nvPr/>
        </p:nvCxnSpPr>
        <p:spPr>
          <a:xfrm>
            <a:off x="937503" y="3154362"/>
            <a:ext cx="7704138" cy="0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19496" name="任意多边形 18"/>
          <p:cNvSpPr/>
          <p:nvPr/>
        </p:nvSpPr>
        <p:spPr>
          <a:xfrm>
            <a:off x="1005766" y="3159126"/>
            <a:ext cx="4116387" cy="760412"/>
          </a:xfrm>
          <a:custGeom>
            <a:avLst/>
            <a:gdLst>
              <a:gd name="txL" fmla="*/ 0 w 4117225"/>
              <a:gd name="txT" fmla="*/ 0 h 1209791"/>
              <a:gd name="txR" fmla="*/ 4117225 w 4117225"/>
              <a:gd name="txB" fmla="*/ 1209791 h 1209791"/>
            </a:gdLst>
            <a:ahLst/>
            <a:cxnLst>
              <a:cxn ang="0">
                <a:pos x="0" y="0"/>
              </a:cxn>
              <a:cxn ang="0">
                <a:pos x="14700" y="33136"/>
              </a:cxn>
              <a:cxn ang="0">
                <a:pos x="102903" y="44174"/>
              </a:cxn>
              <a:cxn ang="0">
                <a:pos x="191105" y="66271"/>
              </a:cxn>
              <a:cxn ang="0">
                <a:pos x="411611" y="121482"/>
              </a:cxn>
              <a:cxn ang="0">
                <a:pos x="514513" y="165667"/>
              </a:cxn>
              <a:cxn ang="0">
                <a:pos x="602716" y="187754"/>
              </a:cxn>
              <a:cxn ang="0">
                <a:pos x="646817" y="209840"/>
              </a:cxn>
              <a:cxn ang="0">
                <a:pos x="705618" y="220890"/>
              </a:cxn>
              <a:cxn ang="0">
                <a:pos x="764420" y="242977"/>
              </a:cxn>
              <a:cxn ang="0">
                <a:pos x="808521" y="254019"/>
              </a:cxn>
              <a:cxn ang="0">
                <a:pos x="926124" y="298199"/>
              </a:cxn>
              <a:cxn ang="0">
                <a:pos x="1058429" y="364459"/>
              </a:cxn>
              <a:cxn ang="0">
                <a:pos x="1102531" y="375508"/>
              </a:cxn>
              <a:cxn ang="0">
                <a:pos x="1190733" y="419681"/>
              </a:cxn>
              <a:cxn ang="0">
                <a:pos x="1234835" y="441770"/>
              </a:cxn>
              <a:cxn ang="0">
                <a:pos x="1337739" y="508039"/>
              </a:cxn>
              <a:cxn ang="0">
                <a:pos x="1470043" y="596397"/>
              </a:cxn>
              <a:cxn ang="0">
                <a:pos x="1543546" y="673707"/>
              </a:cxn>
              <a:cxn ang="0">
                <a:pos x="1587647" y="695793"/>
              </a:cxn>
              <a:cxn ang="0">
                <a:pos x="1675849" y="751015"/>
              </a:cxn>
              <a:cxn ang="0">
                <a:pos x="1764052" y="773102"/>
              </a:cxn>
              <a:cxn ang="0">
                <a:pos x="1852255" y="817276"/>
              </a:cxn>
              <a:cxn ang="0">
                <a:pos x="1896356" y="839373"/>
              </a:cxn>
              <a:cxn ang="0">
                <a:pos x="2072761" y="872498"/>
              </a:cxn>
              <a:cxn ang="0">
                <a:pos x="2131564" y="883547"/>
              </a:cxn>
              <a:cxn ang="0">
                <a:pos x="2175664" y="894592"/>
              </a:cxn>
              <a:cxn ang="0">
                <a:pos x="2278568" y="905634"/>
              </a:cxn>
              <a:cxn ang="0">
                <a:pos x="2734281" y="894592"/>
              </a:cxn>
              <a:cxn ang="0">
                <a:pos x="2866583" y="861460"/>
              </a:cxn>
              <a:cxn ang="0">
                <a:pos x="2910685" y="850411"/>
              </a:cxn>
              <a:cxn ang="0">
                <a:pos x="2984187" y="839373"/>
              </a:cxn>
              <a:cxn ang="0">
                <a:pos x="3072391" y="817276"/>
              </a:cxn>
              <a:cxn ang="0">
                <a:pos x="3116493" y="806238"/>
              </a:cxn>
              <a:cxn ang="0">
                <a:pos x="3175293" y="795189"/>
              </a:cxn>
              <a:cxn ang="0">
                <a:pos x="3219395" y="773102"/>
              </a:cxn>
              <a:cxn ang="0">
                <a:pos x="3263497" y="762058"/>
              </a:cxn>
              <a:cxn ang="0">
                <a:pos x="3351700" y="695793"/>
              </a:cxn>
              <a:cxn ang="0">
                <a:pos x="3410502" y="629522"/>
              </a:cxn>
              <a:cxn ang="0">
                <a:pos x="3469302" y="563262"/>
              </a:cxn>
              <a:cxn ang="0">
                <a:pos x="3513404" y="530126"/>
              </a:cxn>
              <a:cxn ang="0">
                <a:pos x="3542804" y="496990"/>
              </a:cxn>
              <a:cxn ang="0">
                <a:pos x="3601606" y="463866"/>
              </a:cxn>
              <a:cxn ang="0">
                <a:pos x="3704509" y="419681"/>
              </a:cxn>
              <a:cxn ang="0">
                <a:pos x="3748611" y="408643"/>
              </a:cxn>
              <a:cxn ang="0">
                <a:pos x="3880915" y="353421"/>
              </a:cxn>
              <a:cxn ang="0">
                <a:pos x="3939717" y="320285"/>
              </a:cxn>
              <a:cxn ang="0">
                <a:pos x="4027921" y="265063"/>
              </a:cxn>
              <a:cxn ang="0">
                <a:pos x="4057320" y="198803"/>
              </a:cxn>
              <a:cxn ang="0">
                <a:pos x="4101422" y="132532"/>
              </a:cxn>
              <a:cxn ang="0">
                <a:pos x="4101422" y="99396"/>
              </a:cxn>
            </a:cxnLst>
            <a:rect l="txL" t="txT" r="txR" b="txB"/>
            <a:pathLst>
              <a:path w="4117225" h="1209791">
                <a:moveTo>
                  <a:pt x="0" y="0"/>
                </a:moveTo>
                <a:cubicBezTo>
                  <a:pt x="4916" y="14748"/>
                  <a:pt x="1250" y="36532"/>
                  <a:pt x="14748" y="44245"/>
                </a:cubicBezTo>
                <a:cubicBezTo>
                  <a:pt x="40712" y="59082"/>
                  <a:pt x="74228" y="51741"/>
                  <a:pt x="103239" y="58994"/>
                </a:cubicBezTo>
                <a:cubicBezTo>
                  <a:pt x="133403" y="66535"/>
                  <a:pt x="162232" y="78658"/>
                  <a:pt x="191729" y="88490"/>
                </a:cubicBezTo>
                <a:lnTo>
                  <a:pt x="412955" y="162232"/>
                </a:lnTo>
                <a:cubicBezTo>
                  <a:pt x="530658" y="201465"/>
                  <a:pt x="419103" y="178075"/>
                  <a:pt x="516193" y="221226"/>
                </a:cubicBezTo>
                <a:cubicBezTo>
                  <a:pt x="544606" y="233854"/>
                  <a:pt x="575187" y="240891"/>
                  <a:pt x="604684" y="250723"/>
                </a:cubicBezTo>
                <a:cubicBezTo>
                  <a:pt x="621500" y="256328"/>
                  <a:pt x="632637" y="273237"/>
                  <a:pt x="648929" y="280219"/>
                </a:cubicBezTo>
                <a:cubicBezTo>
                  <a:pt x="667560" y="288204"/>
                  <a:pt x="688943" y="287851"/>
                  <a:pt x="707922" y="294968"/>
                </a:cubicBezTo>
                <a:cubicBezTo>
                  <a:pt x="728508" y="302688"/>
                  <a:pt x="746708" y="315804"/>
                  <a:pt x="766916" y="324465"/>
                </a:cubicBezTo>
                <a:cubicBezTo>
                  <a:pt x="781205" y="330589"/>
                  <a:pt x="796413" y="334297"/>
                  <a:pt x="811161" y="339213"/>
                </a:cubicBezTo>
                <a:cubicBezTo>
                  <a:pt x="949893" y="431702"/>
                  <a:pt x="730725" y="289977"/>
                  <a:pt x="929148" y="398207"/>
                </a:cubicBezTo>
                <a:cubicBezTo>
                  <a:pt x="929164" y="398216"/>
                  <a:pt x="1039754" y="471943"/>
                  <a:pt x="1061884" y="486697"/>
                </a:cubicBezTo>
                <a:cubicBezTo>
                  <a:pt x="1074819" y="495320"/>
                  <a:pt x="1091381" y="496529"/>
                  <a:pt x="1106129" y="501445"/>
                </a:cubicBezTo>
                <a:lnTo>
                  <a:pt x="1194619" y="560439"/>
                </a:lnTo>
                <a:cubicBezTo>
                  <a:pt x="1209367" y="570271"/>
                  <a:pt x="1226330" y="577402"/>
                  <a:pt x="1238864" y="589936"/>
                </a:cubicBezTo>
                <a:cubicBezTo>
                  <a:pt x="1292464" y="643534"/>
                  <a:pt x="1275884" y="631127"/>
                  <a:pt x="1342103" y="678426"/>
                </a:cubicBezTo>
                <a:cubicBezTo>
                  <a:pt x="1398523" y="718726"/>
                  <a:pt x="1426846" y="724422"/>
                  <a:pt x="1474839" y="796413"/>
                </a:cubicBezTo>
                <a:cubicBezTo>
                  <a:pt x="1491590" y="821539"/>
                  <a:pt x="1530284" y="881355"/>
                  <a:pt x="1548581" y="899652"/>
                </a:cubicBezTo>
                <a:cubicBezTo>
                  <a:pt x="1561115" y="912186"/>
                  <a:pt x="1579209" y="917801"/>
                  <a:pt x="1592826" y="929148"/>
                </a:cubicBezTo>
                <a:cubicBezTo>
                  <a:pt x="1632523" y="962229"/>
                  <a:pt x="1634232" y="981964"/>
                  <a:pt x="1681316" y="1002890"/>
                </a:cubicBezTo>
                <a:cubicBezTo>
                  <a:pt x="1709728" y="1015518"/>
                  <a:pt x="1769806" y="1032387"/>
                  <a:pt x="1769806" y="1032387"/>
                </a:cubicBezTo>
                <a:lnTo>
                  <a:pt x="1858297" y="1091381"/>
                </a:lnTo>
                <a:cubicBezTo>
                  <a:pt x="1873045" y="1101213"/>
                  <a:pt x="1885726" y="1115272"/>
                  <a:pt x="1902542" y="1120877"/>
                </a:cubicBezTo>
                <a:cubicBezTo>
                  <a:pt x="2050369" y="1170153"/>
                  <a:pt x="1930579" y="1135334"/>
                  <a:pt x="2079522" y="1165123"/>
                </a:cubicBezTo>
                <a:cubicBezTo>
                  <a:pt x="2099398" y="1169098"/>
                  <a:pt x="2119026" y="1174303"/>
                  <a:pt x="2138516" y="1179871"/>
                </a:cubicBezTo>
                <a:cubicBezTo>
                  <a:pt x="2153464" y="1184142"/>
                  <a:pt x="2167517" y="1191570"/>
                  <a:pt x="2182761" y="1194619"/>
                </a:cubicBezTo>
                <a:cubicBezTo>
                  <a:pt x="2216848" y="1201437"/>
                  <a:pt x="2251587" y="1204452"/>
                  <a:pt x="2286000" y="1209368"/>
                </a:cubicBezTo>
                <a:cubicBezTo>
                  <a:pt x="2438400" y="1204452"/>
                  <a:pt x="2591477" y="1209791"/>
                  <a:pt x="2743200" y="1194619"/>
                </a:cubicBezTo>
                <a:cubicBezTo>
                  <a:pt x="2789607" y="1189978"/>
                  <a:pt x="2831690" y="1165122"/>
                  <a:pt x="2875935" y="1150374"/>
                </a:cubicBezTo>
                <a:lnTo>
                  <a:pt x="2920181" y="1135626"/>
                </a:lnTo>
                <a:cubicBezTo>
                  <a:pt x="2943962" y="1127699"/>
                  <a:pt x="2969738" y="1127473"/>
                  <a:pt x="2993922" y="1120877"/>
                </a:cubicBezTo>
                <a:cubicBezTo>
                  <a:pt x="3023919" y="1112696"/>
                  <a:pt x="3052916" y="1101213"/>
                  <a:pt x="3082413" y="1091381"/>
                </a:cubicBezTo>
                <a:cubicBezTo>
                  <a:pt x="3097161" y="1086465"/>
                  <a:pt x="3111576" y="1080402"/>
                  <a:pt x="3126658" y="1076632"/>
                </a:cubicBezTo>
                <a:lnTo>
                  <a:pt x="3185651" y="1061884"/>
                </a:lnTo>
                <a:cubicBezTo>
                  <a:pt x="3200400" y="1052052"/>
                  <a:pt x="3214043" y="1040314"/>
                  <a:pt x="3229897" y="1032387"/>
                </a:cubicBezTo>
                <a:cubicBezTo>
                  <a:pt x="3243802" y="1025435"/>
                  <a:pt x="3261871" y="1027183"/>
                  <a:pt x="3274142" y="1017639"/>
                </a:cubicBezTo>
                <a:cubicBezTo>
                  <a:pt x="3307070" y="992028"/>
                  <a:pt x="3333135" y="958645"/>
                  <a:pt x="3362632" y="929148"/>
                </a:cubicBezTo>
                <a:cubicBezTo>
                  <a:pt x="3387699" y="904080"/>
                  <a:pt x="3401961" y="870155"/>
                  <a:pt x="3421626" y="840658"/>
                </a:cubicBezTo>
                <a:lnTo>
                  <a:pt x="3480619" y="752168"/>
                </a:lnTo>
                <a:cubicBezTo>
                  <a:pt x="3492189" y="734814"/>
                  <a:pt x="3511512" y="723946"/>
                  <a:pt x="3524864" y="707923"/>
                </a:cubicBezTo>
                <a:cubicBezTo>
                  <a:pt x="3536212" y="694306"/>
                  <a:pt x="3541827" y="676211"/>
                  <a:pt x="3554361" y="663677"/>
                </a:cubicBezTo>
                <a:cubicBezTo>
                  <a:pt x="3571742" y="646296"/>
                  <a:pt x="3593353" y="633719"/>
                  <a:pt x="3613355" y="619432"/>
                </a:cubicBezTo>
                <a:cubicBezTo>
                  <a:pt x="3650382" y="592985"/>
                  <a:pt x="3673390" y="578955"/>
                  <a:pt x="3716593" y="560439"/>
                </a:cubicBezTo>
                <a:cubicBezTo>
                  <a:pt x="3730882" y="554315"/>
                  <a:pt x="3747249" y="553240"/>
                  <a:pt x="3760839" y="545690"/>
                </a:cubicBezTo>
                <a:cubicBezTo>
                  <a:pt x="3912980" y="461168"/>
                  <a:pt x="3793457" y="505322"/>
                  <a:pt x="3893574" y="471948"/>
                </a:cubicBezTo>
                <a:cubicBezTo>
                  <a:pt x="3913239" y="457200"/>
                  <a:pt x="3933905" y="443700"/>
                  <a:pt x="3952568" y="427703"/>
                </a:cubicBezTo>
                <a:cubicBezTo>
                  <a:pt x="4051935" y="342532"/>
                  <a:pt x="3943265" y="419157"/>
                  <a:pt x="4041058" y="353961"/>
                </a:cubicBezTo>
                <a:cubicBezTo>
                  <a:pt x="4050890" y="324464"/>
                  <a:pt x="4053308" y="291341"/>
                  <a:pt x="4070555" y="265471"/>
                </a:cubicBezTo>
                <a:cubicBezTo>
                  <a:pt x="4093202" y="231499"/>
                  <a:pt x="4108016" y="217686"/>
                  <a:pt x="4114800" y="176981"/>
                </a:cubicBezTo>
                <a:cubicBezTo>
                  <a:pt x="4117225" y="162433"/>
                  <a:pt x="4114800" y="147484"/>
                  <a:pt x="4114800" y="132736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9497" name="任意多边形 20"/>
          <p:cNvSpPr/>
          <p:nvPr/>
        </p:nvSpPr>
        <p:spPr>
          <a:xfrm>
            <a:off x="5120566" y="1733550"/>
            <a:ext cx="3317875" cy="1512888"/>
          </a:xfrm>
          <a:custGeom>
            <a:avLst/>
            <a:gdLst>
              <a:gd name="txL" fmla="*/ 0 w 3318387"/>
              <a:gd name="txT" fmla="*/ 0 h 2016734"/>
              <a:gd name="txR" fmla="*/ 3318387 w 3318387"/>
              <a:gd name="txB" fmla="*/ 2016734 h 2016734"/>
            </a:gdLst>
            <a:ahLst/>
            <a:cxnLst>
              <a:cxn ang="0">
                <a:pos x="0" y="1524329"/>
              </a:cxn>
              <a:cxn ang="0">
                <a:pos x="44133" y="1502035"/>
              </a:cxn>
              <a:cxn ang="0">
                <a:pos x="58849" y="1446297"/>
              </a:cxn>
              <a:cxn ang="0">
                <a:pos x="73566" y="1412855"/>
              </a:cxn>
              <a:cxn ang="0">
                <a:pos x="102983" y="1323675"/>
              </a:cxn>
              <a:cxn ang="0">
                <a:pos x="132415" y="1290233"/>
              </a:cxn>
              <a:cxn ang="0">
                <a:pos x="176549" y="1223349"/>
              </a:cxn>
              <a:cxn ang="0">
                <a:pos x="220682" y="1156464"/>
              </a:cxn>
              <a:cxn ang="0">
                <a:pos x="235398" y="1123022"/>
              </a:cxn>
              <a:cxn ang="0">
                <a:pos x="338381" y="1011547"/>
              </a:cxn>
              <a:cxn ang="0">
                <a:pos x="367798" y="944663"/>
              </a:cxn>
              <a:cxn ang="0">
                <a:pos x="397230" y="866631"/>
              </a:cxn>
              <a:cxn ang="0">
                <a:pos x="426647" y="833189"/>
              </a:cxn>
              <a:cxn ang="0">
                <a:pos x="485497" y="755157"/>
              </a:cxn>
              <a:cxn ang="0">
                <a:pos x="500213" y="721714"/>
              </a:cxn>
              <a:cxn ang="0">
                <a:pos x="544346" y="710567"/>
              </a:cxn>
              <a:cxn ang="0">
                <a:pos x="647329" y="610240"/>
              </a:cxn>
              <a:cxn ang="0">
                <a:pos x="735595" y="554502"/>
              </a:cxn>
              <a:cxn ang="0">
                <a:pos x="823878" y="498766"/>
              </a:cxn>
              <a:cxn ang="0">
                <a:pos x="882726" y="487619"/>
              </a:cxn>
              <a:cxn ang="0">
                <a:pos x="1000417" y="443029"/>
              </a:cxn>
              <a:cxn ang="0">
                <a:pos x="1088693" y="409586"/>
              </a:cxn>
              <a:cxn ang="0">
                <a:pos x="1250525" y="387292"/>
              </a:cxn>
              <a:cxn ang="0">
                <a:pos x="1382928" y="364997"/>
              </a:cxn>
              <a:cxn ang="0">
                <a:pos x="1500623" y="331555"/>
              </a:cxn>
              <a:cxn ang="0">
                <a:pos x="1559473" y="309260"/>
              </a:cxn>
              <a:cxn ang="0">
                <a:pos x="1647746" y="286964"/>
              </a:cxn>
              <a:cxn ang="0">
                <a:pos x="1691884" y="275817"/>
              </a:cxn>
              <a:cxn ang="0">
                <a:pos x="1794869" y="231227"/>
              </a:cxn>
              <a:cxn ang="0">
                <a:pos x="1971411" y="197785"/>
              </a:cxn>
              <a:cxn ang="0">
                <a:pos x="2059685" y="175491"/>
              </a:cxn>
              <a:cxn ang="0">
                <a:pos x="2295076" y="153197"/>
              </a:cxn>
              <a:cxn ang="0">
                <a:pos x="2383348" y="130899"/>
              </a:cxn>
              <a:cxn ang="0">
                <a:pos x="2456908" y="119752"/>
              </a:cxn>
              <a:cxn ang="0">
                <a:pos x="2545180" y="97462"/>
              </a:cxn>
              <a:cxn ang="0">
                <a:pos x="2692300" y="86312"/>
              </a:cxn>
              <a:cxn ang="0">
                <a:pos x="2780572" y="64014"/>
              </a:cxn>
              <a:cxn ang="0">
                <a:pos x="2839420" y="52868"/>
              </a:cxn>
              <a:cxn ang="0">
                <a:pos x="2927692" y="30577"/>
              </a:cxn>
              <a:cxn ang="0">
                <a:pos x="3310204" y="19427"/>
              </a:cxn>
            </a:cxnLst>
            <a:rect l="txL" t="txT" r="txR" b="txB"/>
            <a:pathLst>
              <a:path w="3318387" h="2016734">
                <a:moveTo>
                  <a:pt x="0" y="2016734"/>
                </a:moveTo>
                <a:cubicBezTo>
                  <a:pt x="14748" y="2006902"/>
                  <a:pt x="35451" y="2002627"/>
                  <a:pt x="44245" y="1987237"/>
                </a:cubicBezTo>
                <a:cubicBezTo>
                  <a:pt x="56682" y="1965472"/>
                  <a:pt x="52913" y="1937814"/>
                  <a:pt x="58993" y="1913495"/>
                </a:cubicBezTo>
                <a:cubicBezTo>
                  <a:pt x="62764" y="1898413"/>
                  <a:pt x="69651" y="1884248"/>
                  <a:pt x="73742" y="1869250"/>
                </a:cubicBezTo>
                <a:cubicBezTo>
                  <a:pt x="84409" y="1830139"/>
                  <a:pt x="93407" y="1790592"/>
                  <a:pt x="103239" y="1751263"/>
                </a:cubicBezTo>
                <a:cubicBezTo>
                  <a:pt x="107538" y="1734067"/>
                  <a:pt x="124808" y="1722872"/>
                  <a:pt x="132735" y="1707018"/>
                </a:cubicBezTo>
                <a:cubicBezTo>
                  <a:pt x="193792" y="1584905"/>
                  <a:pt x="92453" y="1745319"/>
                  <a:pt x="176981" y="1618528"/>
                </a:cubicBezTo>
                <a:cubicBezTo>
                  <a:pt x="214050" y="1507318"/>
                  <a:pt x="164046" y="1644398"/>
                  <a:pt x="221226" y="1530037"/>
                </a:cubicBezTo>
                <a:cubicBezTo>
                  <a:pt x="228178" y="1516132"/>
                  <a:pt x="228424" y="1499382"/>
                  <a:pt x="235974" y="1485792"/>
                </a:cubicBezTo>
                <a:cubicBezTo>
                  <a:pt x="261909" y="1439109"/>
                  <a:pt x="306074" y="1382494"/>
                  <a:pt x="339213" y="1338308"/>
                </a:cubicBezTo>
                <a:lnTo>
                  <a:pt x="368710" y="1249818"/>
                </a:lnTo>
                <a:cubicBezTo>
                  <a:pt x="378161" y="1221465"/>
                  <a:pt x="384002" y="1174986"/>
                  <a:pt x="398206" y="1146579"/>
                </a:cubicBezTo>
                <a:cubicBezTo>
                  <a:pt x="406133" y="1130725"/>
                  <a:pt x="417871" y="1117082"/>
                  <a:pt x="427703" y="1102334"/>
                </a:cubicBezTo>
                <a:cubicBezTo>
                  <a:pt x="461518" y="1000888"/>
                  <a:pt x="415266" y="1124098"/>
                  <a:pt x="486697" y="999095"/>
                </a:cubicBezTo>
                <a:cubicBezTo>
                  <a:pt x="494410" y="985597"/>
                  <a:pt x="490452" y="965843"/>
                  <a:pt x="501445" y="954850"/>
                </a:cubicBezTo>
                <a:cubicBezTo>
                  <a:pt x="512438" y="943857"/>
                  <a:pt x="530942" y="945018"/>
                  <a:pt x="545690" y="940102"/>
                </a:cubicBezTo>
                <a:cubicBezTo>
                  <a:pt x="573631" y="856283"/>
                  <a:pt x="549446" y="906849"/>
                  <a:pt x="648929" y="807366"/>
                </a:cubicBezTo>
                <a:cubicBezTo>
                  <a:pt x="778185" y="678109"/>
                  <a:pt x="614225" y="836286"/>
                  <a:pt x="737419" y="733624"/>
                </a:cubicBezTo>
                <a:cubicBezTo>
                  <a:pt x="774944" y="702353"/>
                  <a:pt x="780672" y="679271"/>
                  <a:pt x="825910" y="659883"/>
                </a:cubicBezTo>
                <a:cubicBezTo>
                  <a:pt x="844541" y="651898"/>
                  <a:pt x="865239" y="650050"/>
                  <a:pt x="884903" y="645134"/>
                </a:cubicBezTo>
                <a:cubicBezTo>
                  <a:pt x="1015927" y="546867"/>
                  <a:pt x="874025" y="641369"/>
                  <a:pt x="1002890" y="586141"/>
                </a:cubicBezTo>
                <a:cubicBezTo>
                  <a:pt x="1103822" y="542884"/>
                  <a:pt x="991946" y="566754"/>
                  <a:pt x="1091381" y="541895"/>
                </a:cubicBezTo>
                <a:cubicBezTo>
                  <a:pt x="1139957" y="529751"/>
                  <a:pt x="1205397" y="521166"/>
                  <a:pt x="1253613" y="512399"/>
                </a:cubicBezTo>
                <a:cubicBezTo>
                  <a:pt x="1322254" y="499919"/>
                  <a:pt x="1323232" y="498681"/>
                  <a:pt x="1386348" y="482902"/>
                </a:cubicBezTo>
                <a:cubicBezTo>
                  <a:pt x="1477224" y="422318"/>
                  <a:pt x="1376763" y="481181"/>
                  <a:pt x="1504335" y="438657"/>
                </a:cubicBezTo>
                <a:cubicBezTo>
                  <a:pt x="1525193" y="431705"/>
                  <a:pt x="1542916" y="417325"/>
                  <a:pt x="1563329" y="409160"/>
                </a:cubicBezTo>
                <a:cubicBezTo>
                  <a:pt x="1592197" y="397613"/>
                  <a:pt x="1622322" y="389495"/>
                  <a:pt x="1651819" y="379663"/>
                </a:cubicBezTo>
                <a:lnTo>
                  <a:pt x="1696064" y="364915"/>
                </a:lnTo>
                <a:cubicBezTo>
                  <a:pt x="1731446" y="341327"/>
                  <a:pt x="1758139" y="320890"/>
                  <a:pt x="1799303" y="305921"/>
                </a:cubicBezTo>
                <a:cubicBezTo>
                  <a:pt x="1941813" y="254099"/>
                  <a:pt x="1856823" y="294256"/>
                  <a:pt x="1976284" y="261676"/>
                </a:cubicBezTo>
                <a:cubicBezTo>
                  <a:pt x="2006281" y="253495"/>
                  <a:pt x="2034610" y="239720"/>
                  <a:pt x="2064774" y="232179"/>
                </a:cubicBezTo>
                <a:cubicBezTo>
                  <a:pt x="2125761" y="216932"/>
                  <a:pt x="2249469" y="207811"/>
                  <a:pt x="2300748" y="202683"/>
                </a:cubicBezTo>
                <a:lnTo>
                  <a:pt x="2389239" y="173186"/>
                </a:lnTo>
                <a:cubicBezTo>
                  <a:pt x="2413020" y="165259"/>
                  <a:pt x="2438797" y="165033"/>
                  <a:pt x="2462981" y="158437"/>
                </a:cubicBezTo>
                <a:cubicBezTo>
                  <a:pt x="2492978" y="150256"/>
                  <a:pt x="2521974" y="138773"/>
                  <a:pt x="2551471" y="128941"/>
                </a:cubicBezTo>
                <a:cubicBezTo>
                  <a:pt x="2598342" y="113318"/>
                  <a:pt x="2649794" y="119108"/>
                  <a:pt x="2698955" y="114192"/>
                </a:cubicBezTo>
                <a:cubicBezTo>
                  <a:pt x="2728452" y="104360"/>
                  <a:pt x="2757281" y="92236"/>
                  <a:pt x="2787445" y="84695"/>
                </a:cubicBezTo>
                <a:cubicBezTo>
                  <a:pt x="2807110" y="79779"/>
                  <a:pt x="2827024" y="75771"/>
                  <a:pt x="2846439" y="69947"/>
                </a:cubicBezTo>
                <a:cubicBezTo>
                  <a:pt x="2876220" y="61013"/>
                  <a:pt x="2905432" y="50282"/>
                  <a:pt x="2934929" y="40450"/>
                </a:cubicBezTo>
                <a:cubicBezTo>
                  <a:pt x="3056279" y="0"/>
                  <a:pt x="3318387" y="25702"/>
                  <a:pt x="3318387" y="25702"/>
                </a:cubicBezTo>
              </a:path>
            </a:pathLst>
          </a:custGeom>
          <a:noFill/>
          <a:ln w="38100" cap="flat" cmpd="sng">
            <a:solidFill>
              <a:srgbClr val="92D05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9498" name="TextBox 21"/>
          <p:cNvSpPr txBox="1"/>
          <p:nvPr/>
        </p:nvSpPr>
        <p:spPr>
          <a:xfrm>
            <a:off x="1047041" y="2274888"/>
            <a:ext cx="1204912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8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用户探索</a:t>
            </a:r>
          </a:p>
        </p:txBody>
      </p:sp>
      <p:sp>
        <p:nvSpPr>
          <p:cNvPr id="319499" name="TextBox 22"/>
          <p:cNvSpPr txBox="1"/>
          <p:nvPr/>
        </p:nvSpPr>
        <p:spPr>
          <a:xfrm>
            <a:off x="2909178" y="2274888"/>
            <a:ext cx="1204913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8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用户验证</a:t>
            </a:r>
          </a:p>
        </p:txBody>
      </p:sp>
      <p:sp>
        <p:nvSpPr>
          <p:cNvPr id="319500" name="TextBox 23"/>
          <p:cNvSpPr txBox="1"/>
          <p:nvPr/>
        </p:nvSpPr>
        <p:spPr>
          <a:xfrm>
            <a:off x="5282491" y="2301875"/>
            <a:ext cx="12049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8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用户培养</a:t>
            </a:r>
          </a:p>
        </p:txBody>
      </p:sp>
      <p:sp>
        <p:nvSpPr>
          <p:cNvPr id="319501" name="TextBox 24"/>
          <p:cNvSpPr txBox="1"/>
          <p:nvPr/>
        </p:nvSpPr>
        <p:spPr>
          <a:xfrm>
            <a:off x="7290678" y="2301875"/>
            <a:ext cx="1204913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8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公司运营</a:t>
            </a:r>
          </a:p>
        </p:txBody>
      </p:sp>
      <p:sp>
        <p:nvSpPr>
          <p:cNvPr id="319502" name="矩形 25"/>
          <p:cNvSpPr/>
          <p:nvPr/>
        </p:nvSpPr>
        <p:spPr>
          <a:xfrm>
            <a:off x="1902203" y="1400597"/>
            <a:ext cx="216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lvl="0" algn="ctr" eaLnBrk="1" hangingPunct="1">
              <a:buClr>
                <a:srgbClr val="000000"/>
              </a:buClr>
              <a:buNone/>
            </a:pPr>
            <a:r>
              <a:rPr lang="zh-CN" altLang="en-US" sz="1600" dirty="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Calibri" panose="020F0502020204030204" charset="0"/>
              </a:rPr>
              <a:t>精益创业阶段</a:t>
            </a:r>
          </a:p>
        </p:txBody>
      </p:sp>
      <p:sp>
        <p:nvSpPr>
          <p:cNvPr id="319503" name="TextBox 26"/>
          <p:cNvSpPr txBox="1"/>
          <p:nvPr/>
        </p:nvSpPr>
        <p:spPr>
          <a:xfrm>
            <a:off x="97716" y="1782763"/>
            <a:ext cx="9572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8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现金流</a:t>
            </a:r>
          </a:p>
        </p:txBody>
      </p:sp>
      <p:sp>
        <p:nvSpPr>
          <p:cNvPr id="319504" name="TextBox 27"/>
          <p:cNvSpPr txBox="1"/>
          <p:nvPr/>
        </p:nvSpPr>
        <p:spPr>
          <a:xfrm>
            <a:off x="7746291" y="4090988"/>
            <a:ext cx="9572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1800" dirty="0">
                <a:latin typeface="Arial" panose="020B0604020202020204" pitchFamily="34" charset="0"/>
                <a:ea typeface="MS PGothic" panose="020B0600070205080204" charset="-128"/>
                <a:sym typeface="Calibri" panose="020F0502020204030204" charset="0"/>
              </a:rPr>
              <a:t>时间</a:t>
            </a:r>
          </a:p>
        </p:txBody>
      </p:sp>
      <p:cxnSp>
        <p:nvCxnSpPr>
          <p:cNvPr id="4" name="直线连接符 3"/>
          <p:cNvCxnSpPr/>
          <p:nvPr/>
        </p:nvCxnSpPr>
        <p:spPr>
          <a:xfrm>
            <a:off x="2411460" y="1782763"/>
            <a:ext cx="0" cy="2749551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4" name="直线连接符 23"/>
          <p:cNvCxnSpPr/>
          <p:nvPr/>
        </p:nvCxnSpPr>
        <p:spPr>
          <a:xfrm>
            <a:off x="5026903" y="1782762"/>
            <a:ext cx="0" cy="2749551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5" name="直线连接符 24"/>
          <p:cNvCxnSpPr/>
          <p:nvPr/>
        </p:nvCxnSpPr>
        <p:spPr>
          <a:xfrm>
            <a:off x="6883057" y="1782762"/>
            <a:ext cx="0" cy="2749551"/>
          </a:xfrm>
          <a:prstGeom prst="line">
            <a:avLst/>
          </a:prstGeom>
          <a:ln w="28575" cap="flat" cmpd="sng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19505" name="圆角矩形 28"/>
          <p:cNvSpPr/>
          <p:nvPr/>
        </p:nvSpPr>
        <p:spPr>
          <a:xfrm>
            <a:off x="1423278" y="4110038"/>
            <a:ext cx="1971675" cy="328612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5400" cap="flat" cmpd="sng">
            <a:noFill/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>
              <a:buClr>
                <a:srgbClr val="000000"/>
              </a:buClr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Calibri" panose="020F0502020204030204" charset="0"/>
              </a:rPr>
              <a:t>创意组</a:t>
            </a:r>
            <a:r>
              <a:rPr lang="en-US" altLang="zh-CN" sz="1600" dirty="0" smtClean="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Calibri" panose="020F0502020204030204" charset="0"/>
              </a:rPr>
              <a:t>/</a:t>
            </a:r>
            <a:r>
              <a:rPr lang="zh-CN" altLang="en-US" sz="1600" dirty="0" smtClean="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Calibri" panose="020F0502020204030204" charset="0"/>
              </a:rPr>
              <a:t>初创组</a:t>
            </a:r>
            <a:endParaRPr lang="zh-CN" altLang="en-US" sz="1600" dirty="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Calibri" panose="020F0502020204030204" charset="0"/>
            </a:endParaRPr>
          </a:p>
        </p:txBody>
      </p:sp>
      <p:sp>
        <p:nvSpPr>
          <p:cNvPr id="319506" name="圆角矩形 29"/>
          <p:cNvSpPr/>
          <p:nvPr/>
        </p:nvSpPr>
        <p:spPr>
          <a:xfrm>
            <a:off x="5971466" y="4125913"/>
            <a:ext cx="1789112" cy="328612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5400" cap="flat" cmpd="sng">
            <a:noFill/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>
              <a:buClr>
                <a:srgbClr val="000000"/>
              </a:buClr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Heiti SC Light"/>
                <a:ea typeface="Heiti SC Light"/>
                <a:cs typeface="Heiti SC Light"/>
                <a:sym typeface="Calibri" panose="020F0502020204030204" charset="0"/>
              </a:rPr>
              <a:t>成长组</a:t>
            </a:r>
            <a:endParaRPr lang="zh-CN" altLang="en-US" sz="1600" dirty="0">
              <a:solidFill>
                <a:srgbClr val="FFFFFF"/>
              </a:solidFill>
              <a:latin typeface="Heiti SC Light"/>
              <a:ea typeface="Heiti SC Light"/>
              <a:cs typeface="Heiti SC Light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69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7" name="标题 4"/>
          <p:cNvSpPr>
            <a:spLocks noGrp="1"/>
          </p:cNvSpPr>
          <p:nvPr>
            <p:ph type="title" idx="4294967295"/>
          </p:nvPr>
        </p:nvSpPr>
        <p:spPr>
          <a:xfrm>
            <a:off x="839788" y="3206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 smtClean="0"/>
              <a:t>从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zh-CN" altLang="en-US" sz="2400" dirty="0" smtClean="0"/>
              <a:t> 到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400" dirty="0" smtClean="0"/>
              <a:t> 探索阶</a:t>
            </a:r>
            <a:r>
              <a:rPr lang="zh-CN" altLang="en-US" sz="2400" dirty="0"/>
              <a:t>段的五项基本原则</a:t>
            </a:r>
          </a:p>
        </p:txBody>
      </p:sp>
      <p:sp>
        <p:nvSpPr>
          <p:cNvPr id="321538" name="内容占位符 5"/>
          <p:cNvSpPr>
            <a:spLocks noGrp="1"/>
          </p:cNvSpPr>
          <p:nvPr>
            <p:ph idx="4294967295"/>
          </p:nvPr>
        </p:nvSpPr>
        <p:spPr>
          <a:xfrm>
            <a:off x="800100" y="1052512"/>
            <a:ext cx="8229600" cy="4192588"/>
          </a:xfrm>
        </p:spPr>
        <p:txBody>
          <a:bodyPr vert="horz" wrap="square" lIns="91440" tIns="45720" rIns="91440" bIns="45720" anchor="t"/>
          <a:lstStyle/>
          <a:p>
            <a:pPr lvl="0">
              <a:lnSpc>
                <a:spcPct val="110000"/>
              </a:lnSpc>
              <a:buFont typeface="Wingdings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用户导向原则</a:t>
            </a:r>
            <a:endParaRPr lang="en-US" altLang="zh-CN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10000"/>
              </a:lnSpc>
              <a:buFont typeface="Wingdings" charset="2"/>
              <a:buChar char="²"/>
            </a:pP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自我导向 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 用户导向</a:t>
            </a:r>
            <a:endParaRPr lang="en-US" altLang="zh-CN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>
              <a:lnSpc>
                <a:spcPct val="110000"/>
              </a:lnSpc>
              <a:buFont typeface="Wingdings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行动原则</a:t>
            </a:r>
            <a:endParaRPr lang="en-US" altLang="zh-CN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10000"/>
              </a:lnSpc>
              <a:buFont typeface="Wingdings" charset="2"/>
              <a:buChar char="²"/>
            </a:pP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计划导向 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 </a:t>
            </a:r>
            <a:r>
              <a:rPr lang="zh-CN" altLang="en-US" sz="1800" dirty="0" smtClean="0"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 </a:t>
            </a:r>
            <a:r>
              <a:rPr lang="zh-CN" altLang="en-US" sz="1800" dirty="0" smtClean="0">
                <a:latin typeface="Times New Roman" charset="0"/>
                <a:ea typeface="Times New Roman" charset="0"/>
                <a:cs typeface="Times New Roman" charset="0"/>
              </a:rPr>
              <a:t>行动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导向</a:t>
            </a:r>
            <a:endParaRPr lang="en-US" altLang="zh-CN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>
              <a:lnSpc>
                <a:spcPct val="110000"/>
              </a:lnSpc>
              <a:buFont typeface="Wingdings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试错原则</a:t>
            </a:r>
            <a:endParaRPr lang="en-US" altLang="zh-CN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10000"/>
              </a:lnSpc>
              <a:buFont typeface="Wingdings" charset="2"/>
              <a:buChar char="²"/>
            </a:pP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理性预测 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 科学探索</a:t>
            </a:r>
            <a:endParaRPr lang="en-US" altLang="zh-CN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>
              <a:lnSpc>
                <a:spcPct val="110000"/>
              </a:lnSpc>
              <a:buFont typeface="Wingdings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聚焦原则</a:t>
            </a:r>
            <a:endParaRPr lang="en-US" altLang="zh-CN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10000"/>
              </a:lnSpc>
              <a:buFont typeface="Wingdings" charset="2"/>
              <a:buChar char="²"/>
            </a:pP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系统思维 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 单点突破</a:t>
            </a:r>
            <a:endParaRPr lang="en-US" altLang="zh-CN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>
              <a:lnSpc>
                <a:spcPct val="110000"/>
              </a:lnSpc>
              <a:buFont typeface="Wingdings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迭代原则</a:t>
            </a:r>
            <a:endParaRPr lang="en-US" altLang="zh-CN" b="1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10000"/>
              </a:lnSpc>
              <a:buFont typeface="Wingdings" charset="2"/>
              <a:buChar char="²"/>
            </a:pP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完美主义 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 高速迭代</a:t>
            </a:r>
            <a:endParaRPr lang="en-US" altLang="zh-CN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95070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标题 1"/>
          <p:cNvSpPr>
            <a:spLocks noGrp="1"/>
          </p:cNvSpPr>
          <p:nvPr>
            <p:ph type="title" idx="4294967295"/>
          </p:nvPr>
        </p:nvSpPr>
        <p:spPr>
          <a:xfrm>
            <a:off x="834708" y="328295"/>
            <a:ext cx="8029575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>
                <a:latin typeface="微软雅黑" panose="020B0503020204020204" charset="-122"/>
              </a:rPr>
              <a:t>顿悟之道：从产品开发方法到客户发展方法</a:t>
            </a:r>
            <a:endParaRPr lang="zh-CN" altLang="en-US" sz="2400" dirty="0"/>
          </a:p>
        </p:txBody>
      </p:sp>
      <p:pic>
        <p:nvPicPr>
          <p:cNvPr id="320515" name="图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98600" y="992188"/>
            <a:ext cx="6160559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1" name="下箭头 4"/>
          <p:cNvSpPr>
            <a:spLocks noChangeArrowheads="1"/>
          </p:cNvSpPr>
          <p:nvPr/>
        </p:nvSpPr>
        <p:spPr bwMode="auto">
          <a:xfrm>
            <a:off x="4040188" y="1627188"/>
            <a:ext cx="1079500" cy="4857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38100" cmpd="sng">
            <a:noFill/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  <p:grpSp>
        <p:nvGrpSpPr>
          <p:cNvPr id="320517" name="组合 24"/>
          <p:cNvGrpSpPr/>
          <p:nvPr/>
        </p:nvGrpSpPr>
        <p:grpSpPr>
          <a:xfrm>
            <a:off x="179388" y="3068638"/>
            <a:ext cx="8856662" cy="1846260"/>
            <a:chOff x="0" y="0"/>
            <a:chExt cx="9217024" cy="2238506"/>
          </a:xfrm>
        </p:grpSpPr>
        <p:sp>
          <p:nvSpPr>
            <p:cNvPr id="320539" name="流程图: 可选过程 38"/>
            <p:cNvSpPr/>
            <p:nvPr/>
          </p:nvSpPr>
          <p:spPr>
            <a:xfrm>
              <a:off x="0" y="0"/>
              <a:ext cx="9217024" cy="1872741"/>
            </a:xfrm>
            <a:prstGeom prst="flowChartAlternateProcess">
              <a:avLst/>
            </a:prstGeom>
            <a:solidFill>
              <a:schemeClr val="bg1"/>
            </a:solidFill>
            <a:ln w="12700" cap="flat" cmpd="sng">
              <a:solidFill>
                <a:srgbClr val="AE4845"/>
              </a:solidFill>
              <a:prstDash val="sysDash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endParaRPr lang="zh-CN" altLang="en-US" sz="1400" dirty="0">
                <a:solidFill>
                  <a:srgbClr val="000000"/>
                </a:solidFill>
                <a:latin typeface="Calibri" panose="020F0502020204030204" charset="0"/>
                <a:ea typeface="微软雅黑" panose="020B0503020204020204" charset="-122"/>
                <a:sym typeface="Calibri" panose="020F0502020204030204" charset="0"/>
              </a:endParaRPr>
            </a:p>
          </p:txBody>
        </p:sp>
        <p:sp>
          <p:nvSpPr>
            <p:cNvPr id="3" name="同侧圆角矩形 39"/>
            <p:cNvSpPr>
              <a:spLocks noChangeArrowheads="1"/>
            </p:cNvSpPr>
            <p:nvPr/>
          </p:nvSpPr>
          <p:spPr bwMode="auto">
            <a:xfrm>
              <a:off x="503888" y="171825"/>
              <a:ext cx="1944513" cy="844682"/>
            </a:xfrm>
            <a:custGeom>
              <a:avLst/>
              <a:gdLst>
                <a:gd name="T0" fmla="*/ 1944513 w 1944513"/>
                <a:gd name="T1" fmla="*/ 422341 h 844682"/>
                <a:gd name="T2" fmla="*/ 972257 w 1944513"/>
                <a:gd name="T3" fmla="*/ 844682 h 844682"/>
                <a:gd name="T4" fmla="*/ 0 w 1944513"/>
                <a:gd name="T5" fmla="*/ 422341 h 844682"/>
                <a:gd name="T6" fmla="*/ 972257 w 1944513"/>
                <a:gd name="T7" fmla="*/ 0 h 844682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41234 w 1944513"/>
                <a:gd name="T13" fmla="*/ 41234 h 844682"/>
                <a:gd name="T14" fmla="*/ 1903279 w 1944513"/>
                <a:gd name="T15" fmla="*/ 844682 h 8446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4513" h="844682">
                  <a:moveTo>
                    <a:pt x="140783" y="0"/>
                  </a:moveTo>
                  <a:lnTo>
                    <a:pt x="1803730" y="0"/>
                  </a:lnTo>
                  <a:lnTo>
                    <a:pt x="1803730" y="-1"/>
                  </a:lnTo>
                  <a:cubicBezTo>
                    <a:pt x="1881482" y="-1"/>
                    <a:pt x="1944513" y="63030"/>
                    <a:pt x="1944513" y="140783"/>
                  </a:cubicBezTo>
                  <a:lnTo>
                    <a:pt x="1944513" y="844682"/>
                  </a:lnTo>
                  <a:lnTo>
                    <a:pt x="0" y="844682"/>
                  </a:lnTo>
                  <a:lnTo>
                    <a:pt x="0" y="140783"/>
                  </a:lnTo>
                  <a:lnTo>
                    <a:pt x="-1" y="140782"/>
                  </a:lnTo>
                  <a:cubicBezTo>
                    <a:pt x="-1" y="63030"/>
                    <a:pt x="63030" y="-1"/>
                    <a:pt x="140783" y="-1"/>
                  </a:cubicBezTo>
                  <a:close/>
                </a:path>
              </a:pathLst>
            </a:custGeom>
            <a:solidFill>
              <a:schemeClr val="accent6"/>
            </a:solidFill>
            <a:ln w="38100" cmpd="sng">
              <a:noFill/>
              <a:miter lim="800000"/>
            </a:ln>
            <a:effectLst/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600" dirty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</a:rPr>
                <a:t>将问题和</a:t>
              </a:r>
              <a:endParaRPr lang="en-US" altLang="zh-CN" sz="160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endParaRPr>
            </a:p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600" dirty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</a:rPr>
                <a:t>解决方案匹配起来</a:t>
              </a:r>
            </a:p>
          </p:txBody>
        </p:sp>
        <p:sp>
          <p:nvSpPr>
            <p:cNvPr id="4" name="同侧圆角矩形 40"/>
            <p:cNvSpPr>
              <a:spLocks noChangeArrowheads="1"/>
            </p:cNvSpPr>
            <p:nvPr/>
          </p:nvSpPr>
          <p:spPr bwMode="auto">
            <a:xfrm>
              <a:off x="3456178" y="171825"/>
              <a:ext cx="1944512" cy="844682"/>
            </a:xfrm>
            <a:custGeom>
              <a:avLst/>
              <a:gdLst>
                <a:gd name="T0" fmla="*/ 1944512 w 1944512"/>
                <a:gd name="T1" fmla="*/ 422341 h 844682"/>
                <a:gd name="T2" fmla="*/ 972256 w 1944512"/>
                <a:gd name="T3" fmla="*/ 844682 h 844682"/>
                <a:gd name="T4" fmla="*/ 0 w 1944512"/>
                <a:gd name="T5" fmla="*/ 422341 h 844682"/>
                <a:gd name="T6" fmla="*/ 972256 w 1944512"/>
                <a:gd name="T7" fmla="*/ 0 h 844682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41234 w 1944512"/>
                <a:gd name="T13" fmla="*/ 41234 h 844682"/>
                <a:gd name="T14" fmla="*/ 1903278 w 1944512"/>
                <a:gd name="T15" fmla="*/ 844682 h 8446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4512" h="844682">
                  <a:moveTo>
                    <a:pt x="140783" y="0"/>
                  </a:moveTo>
                  <a:lnTo>
                    <a:pt x="1803729" y="0"/>
                  </a:lnTo>
                  <a:lnTo>
                    <a:pt x="1803729" y="-1"/>
                  </a:lnTo>
                  <a:cubicBezTo>
                    <a:pt x="1881481" y="-1"/>
                    <a:pt x="1944512" y="63030"/>
                    <a:pt x="1944512" y="140783"/>
                  </a:cubicBezTo>
                  <a:lnTo>
                    <a:pt x="1944512" y="844682"/>
                  </a:lnTo>
                  <a:lnTo>
                    <a:pt x="0" y="844682"/>
                  </a:lnTo>
                  <a:lnTo>
                    <a:pt x="0" y="140783"/>
                  </a:lnTo>
                  <a:lnTo>
                    <a:pt x="-1" y="140782"/>
                  </a:lnTo>
                  <a:cubicBezTo>
                    <a:pt x="-1" y="63030"/>
                    <a:pt x="63030" y="-1"/>
                    <a:pt x="140783" y="-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8100" cmpd="sng">
              <a:noFill/>
              <a:miter lim="800000"/>
            </a:ln>
            <a:effectLst/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600" dirty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</a:rPr>
                <a:t>将产品和</a:t>
              </a:r>
              <a:endParaRPr lang="en-US" altLang="zh-CN" sz="1600" dirty="0">
                <a:solidFill>
                  <a:srgbClr val="FFFFFF"/>
                </a:solidFill>
                <a:latin typeface="华文细黑"/>
                <a:ea typeface="华文细黑"/>
                <a:cs typeface="华文细黑"/>
              </a:endParaRPr>
            </a:p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600" dirty="0">
                  <a:solidFill>
                    <a:srgbClr val="FFFFFF"/>
                  </a:solidFill>
                  <a:latin typeface="华文细黑"/>
                  <a:ea typeface="华文细黑"/>
                  <a:cs typeface="华文细黑"/>
                </a:rPr>
                <a:t>市场匹配起来</a:t>
              </a:r>
            </a:p>
          </p:txBody>
        </p:sp>
        <p:sp>
          <p:nvSpPr>
            <p:cNvPr id="5" name="同侧圆角矩形 41"/>
            <p:cNvSpPr>
              <a:spLocks noChangeArrowheads="1"/>
            </p:cNvSpPr>
            <p:nvPr/>
          </p:nvSpPr>
          <p:spPr bwMode="auto">
            <a:xfrm>
              <a:off x="6481159" y="171825"/>
              <a:ext cx="1944513" cy="844682"/>
            </a:xfrm>
            <a:custGeom>
              <a:avLst/>
              <a:gdLst>
                <a:gd name="T0" fmla="*/ 1944513 w 1944513"/>
                <a:gd name="T1" fmla="*/ 422341 h 844682"/>
                <a:gd name="T2" fmla="*/ 972257 w 1944513"/>
                <a:gd name="T3" fmla="*/ 844682 h 844682"/>
                <a:gd name="T4" fmla="*/ 0 w 1944513"/>
                <a:gd name="T5" fmla="*/ 422341 h 844682"/>
                <a:gd name="T6" fmla="*/ 972257 w 1944513"/>
                <a:gd name="T7" fmla="*/ 0 h 844682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41234 w 1944513"/>
                <a:gd name="T13" fmla="*/ 41234 h 844682"/>
                <a:gd name="T14" fmla="*/ 1903279 w 1944513"/>
                <a:gd name="T15" fmla="*/ 844682 h 8446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4513" h="844682">
                  <a:moveTo>
                    <a:pt x="140783" y="0"/>
                  </a:moveTo>
                  <a:lnTo>
                    <a:pt x="1803730" y="0"/>
                  </a:lnTo>
                  <a:lnTo>
                    <a:pt x="1803730" y="-1"/>
                  </a:lnTo>
                  <a:cubicBezTo>
                    <a:pt x="1881482" y="-1"/>
                    <a:pt x="1944513" y="63030"/>
                    <a:pt x="1944513" y="140783"/>
                  </a:cubicBezTo>
                  <a:lnTo>
                    <a:pt x="1944513" y="844682"/>
                  </a:lnTo>
                  <a:lnTo>
                    <a:pt x="0" y="844682"/>
                  </a:lnTo>
                  <a:lnTo>
                    <a:pt x="0" y="140783"/>
                  </a:lnTo>
                  <a:lnTo>
                    <a:pt x="-1" y="140782"/>
                  </a:lnTo>
                  <a:cubicBezTo>
                    <a:pt x="-1" y="63030"/>
                    <a:pt x="63030" y="-1"/>
                    <a:pt x="140783" y="-1"/>
                  </a:cubicBezTo>
                  <a:close/>
                </a:path>
              </a:pathLst>
            </a:custGeom>
            <a:solidFill>
              <a:schemeClr val="accent3"/>
            </a:solidFill>
            <a:ln w="9525" cmpd="sng">
              <a:noFill/>
              <a:miter lim="800000"/>
            </a:ln>
            <a:effectLst/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华文细黑"/>
                  <a:ea typeface="华文细黑"/>
                  <a:cs typeface="华文细黑"/>
                </a:rPr>
                <a:t>业务扩展</a:t>
              </a:r>
            </a:p>
          </p:txBody>
        </p:sp>
        <p:sp>
          <p:nvSpPr>
            <p:cNvPr id="320543" name="右箭头 42"/>
            <p:cNvSpPr/>
            <p:nvPr/>
          </p:nvSpPr>
          <p:spPr>
            <a:xfrm>
              <a:off x="2664825" y="499590"/>
              <a:ext cx="626144" cy="301776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bg1"/>
            </a:solidFill>
            <a:ln w="190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endPara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</p:txBody>
        </p:sp>
        <p:sp>
          <p:nvSpPr>
            <p:cNvPr id="320544" name="右箭头 43"/>
            <p:cNvSpPr/>
            <p:nvPr/>
          </p:nvSpPr>
          <p:spPr>
            <a:xfrm>
              <a:off x="5617115" y="499590"/>
              <a:ext cx="626143" cy="301776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chemeClr val="bg1"/>
            </a:solidFill>
            <a:ln w="190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endPara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</p:txBody>
        </p:sp>
        <p:cxnSp>
          <p:nvCxnSpPr>
            <p:cNvPr id="6" name="直接箭头连接符 44"/>
            <p:cNvCxnSpPr>
              <a:cxnSpLocks noChangeShapeType="1"/>
            </p:cNvCxnSpPr>
            <p:nvPr/>
          </p:nvCxnSpPr>
          <p:spPr bwMode="auto">
            <a:xfrm>
              <a:off x="576580" y="1179668"/>
              <a:ext cx="4824110" cy="0"/>
            </a:xfrm>
            <a:prstGeom prst="straightConnector1">
              <a:avLst/>
            </a:prstGeom>
            <a:noFill/>
            <a:ln w="12700" cmpd="sng">
              <a:solidFill>
                <a:schemeClr val="tx1">
                  <a:lumMod val="75000"/>
                  <a:lumOff val="25000"/>
                </a:schemeClr>
              </a:solidFill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7" name="直接箭头连接符 45"/>
            <p:cNvCxnSpPr>
              <a:cxnSpLocks noChangeShapeType="1"/>
            </p:cNvCxnSpPr>
            <p:nvPr/>
          </p:nvCxnSpPr>
          <p:spPr bwMode="auto">
            <a:xfrm>
              <a:off x="5617115" y="1179668"/>
              <a:ext cx="2821774" cy="0"/>
            </a:xfrm>
            <a:prstGeom prst="straightConnector1">
              <a:avLst/>
            </a:prstGeom>
            <a:noFill/>
            <a:ln w="12700" cmpd="sng">
              <a:solidFill>
                <a:schemeClr val="tx1">
                  <a:lumMod val="75000"/>
                  <a:lumOff val="25000"/>
                </a:schemeClr>
              </a:solidFill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320547" name="TextBox 46"/>
            <p:cNvSpPr txBox="1"/>
            <p:nvPr/>
          </p:nvSpPr>
          <p:spPr>
            <a:xfrm>
              <a:off x="1728089" y="1159464"/>
              <a:ext cx="1944512" cy="55974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>
                <a:buClr>
                  <a:srgbClr val="000000"/>
                </a:buClr>
                <a:buNone/>
              </a:pPr>
              <a:r>
                <a:rPr lang="zh-CN" altLang="en-US" sz="1200" dirty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关注：验证性的学习</a:t>
              </a:r>
              <a:endParaRPr lang="en-US" altLang="zh-CN" sz="1200" dirty="0">
                <a:latin typeface="华文细黑"/>
                <a:ea typeface="华文细黑"/>
                <a:cs typeface="华文细黑"/>
                <a:sym typeface="Calibri" panose="020F0502020204030204" charset="0"/>
              </a:endParaRPr>
            </a:p>
            <a:p>
              <a:pPr lvl="0" eaLnBrk="1" hangingPunct="1">
                <a:buClr>
                  <a:srgbClr val="000000"/>
                </a:buClr>
                <a:buNone/>
              </a:pPr>
              <a:r>
                <a:rPr lang="zh-CN" altLang="en-US" sz="1200" dirty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实验：转变策略</a:t>
              </a:r>
              <a:r>
                <a:rPr lang="en-US" altLang="zh-CN" sz="1200" dirty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/</a:t>
              </a:r>
              <a:r>
                <a:rPr lang="zh-CN" altLang="en-US" sz="1200" dirty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转型</a:t>
              </a:r>
            </a:p>
          </p:txBody>
        </p:sp>
        <p:sp>
          <p:nvSpPr>
            <p:cNvPr id="320548" name="TextBox 47"/>
            <p:cNvSpPr txBox="1"/>
            <p:nvPr/>
          </p:nvSpPr>
          <p:spPr>
            <a:xfrm>
              <a:off x="6337427" y="1161867"/>
              <a:ext cx="1942861" cy="55974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>
                <a:buClr>
                  <a:srgbClr val="000000"/>
                </a:buClr>
                <a:buNone/>
              </a:pPr>
              <a:r>
                <a:rPr lang="zh-CN" altLang="en-US" sz="1200" dirty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关注：增长和发展</a:t>
              </a:r>
              <a:endParaRPr lang="en-US" altLang="zh-CN" sz="1200" dirty="0">
                <a:latin typeface="华文细黑"/>
                <a:ea typeface="华文细黑"/>
                <a:cs typeface="华文细黑"/>
                <a:sym typeface="Calibri" panose="020F0502020204030204" charset="0"/>
              </a:endParaRPr>
            </a:p>
            <a:p>
              <a:pPr lvl="0" eaLnBrk="1" hangingPunct="1">
                <a:buClr>
                  <a:srgbClr val="000000"/>
                </a:buClr>
                <a:buNone/>
              </a:pPr>
              <a:r>
                <a:rPr lang="zh-CN" altLang="en-US" sz="1200" dirty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实验：优化</a:t>
              </a:r>
            </a:p>
          </p:txBody>
        </p:sp>
        <p:sp>
          <p:nvSpPr>
            <p:cNvPr id="320549" name="右箭头 48"/>
            <p:cNvSpPr/>
            <p:nvPr/>
          </p:nvSpPr>
          <p:spPr>
            <a:xfrm>
              <a:off x="360156" y="1506969"/>
              <a:ext cx="8136555" cy="731537"/>
            </a:xfrm>
            <a:prstGeom prst="rightArrow">
              <a:avLst>
                <a:gd name="adj1" fmla="val 50000"/>
                <a:gd name="adj2" fmla="val 50002"/>
              </a:avLst>
            </a:prstGeom>
            <a:solidFill>
              <a:schemeClr val="bg1"/>
            </a:solidFill>
            <a:ln w="12700" cap="flat" cmpd="sng">
              <a:solidFill>
                <a:srgbClr val="AE484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400" dirty="0">
                  <a:solidFill>
                    <a:srgbClr val="000000"/>
                  </a:solidFill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打造创新性可持续发展的商业模式</a:t>
              </a:r>
            </a:p>
          </p:txBody>
        </p:sp>
      </p:grpSp>
      <p:grpSp>
        <p:nvGrpSpPr>
          <p:cNvPr id="320518" name="组合 28"/>
          <p:cNvGrpSpPr/>
          <p:nvPr/>
        </p:nvGrpSpPr>
        <p:grpSpPr>
          <a:xfrm>
            <a:off x="698500" y="2065338"/>
            <a:ext cx="1368425" cy="647700"/>
            <a:chOff x="0" y="0"/>
            <a:chExt cx="864096" cy="864096"/>
          </a:xfrm>
        </p:grpSpPr>
        <p:sp>
          <p:nvSpPr>
            <p:cNvPr id="320536" name="椭圆 50"/>
            <p:cNvSpPr/>
            <p:nvPr/>
          </p:nvSpPr>
          <p:spPr>
            <a:xfrm>
              <a:off x="0" y="0"/>
              <a:ext cx="864096" cy="864096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800" dirty="0">
                  <a:solidFill>
                    <a:srgbClr val="000000"/>
                  </a:solidFill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用户探索</a:t>
              </a:r>
            </a:p>
          </p:txBody>
        </p:sp>
        <p:cxnSp>
          <p:nvCxnSpPr>
            <p:cNvPr id="320537" name="直接箭头连接符 51"/>
            <p:cNvCxnSpPr>
              <a:stCxn id="320536" idx="0"/>
            </p:cNvCxnSpPr>
            <p:nvPr/>
          </p:nvCxnSpPr>
          <p:spPr>
            <a:xfrm>
              <a:off x="432048" y="0"/>
              <a:ext cx="144016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320538" name="直接箭头连接符 52"/>
            <p:cNvCxnSpPr>
              <a:stCxn id="320536" idx="4"/>
            </p:cNvCxnSpPr>
            <p:nvPr/>
          </p:nvCxnSpPr>
          <p:spPr>
            <a:xfrm flipH="1">
              <a:off x="288032" y="864096"/>
              <a:ext cx="144016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</p:grpSp>
      <p:sp>
        <p:nvSpPr>
          <p:cNvPr id="320519" name="椭圆 53"/>
          <p:cNvSpPr/>
          <p:nvPr/>
        </p:nvSpPr>
        <p:spPr>
          <a:xfrm>
            <a:off x="2740025" y="2063750"/>
            <a:ext cx="1368425" cy="64770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lvl="0" algn="ctr" eaLnBrk="1" hangingPunct="1">
              <a:buClr>
                <a:srgbClr val="000000"/>
              </a:buClr>
              <a:buNone/>
            </a:pPr>
            <a:r>
              <a:rPr lang="zh-CN" altLang="en-US" sz="1800" dirty="0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Calibri" panose="020F0502020204030204" charset="0"/>
              </a:rPr>
              <a:t>用户验证</a:t>
            </a:r>
          </a:p>
        </p:txBody>
      </p:sp>
      <p:cxnSp>
        <p:nvCxnSpPr>
          <p:cNvPr id="320520" name="直接箭头连接符 54"/>
          <p:cNvCxnSpPr>
            <a:endCxn id="320519" idx="7"/>
          </p:cNvCxnSpPr>
          <p:nvPr/>
        </p:nvCxnSpPr>
        <p:spPr>
          <a:xfrm>
            <a:off x="3608388" y="2063750"/>
            <a:ext cx="298450" cy="9525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320521" name="直接箭头连接符 55"/>
          <p:cNvCxnSpPr/>
          <p:nvPr/>
        </p:nvCxnSpPr>
        <p:spPr>
          <a:xfrm flipH="1" flipV="1">
            <a:off x="3100388" y="2657475"/>
            <a:ext cx="215900" cy="5397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grpSp>
        <p:nvGrpSpPr>
          <p:cNvPr id="320522" name="组合 37"/>
          <p:cNvGrpSpPr/>
          <p:nvPr/>
        </p:nvGrpSpPr>
        <p:grpSpPr>
          <a:xfrm>
            <a:off x="5043488" y="2063750"/>
            <a:ext cx="1368425" cy="647700"/>
            <a:chOff x="0" y="0"/>
            <a:chExt cx="864096" cy="864096"/>
          </a:xfrm>
        </p:grpSpPr>
        <p:sp>
          <p:nvSpPr>
            <p:cNvPr id="320533" name="椭圆 57"/>
            <p:cNvSpPr/>
            <p:nvPr/>
          </p:nvSpPr>
          <p:spPr>
            <a:xfrm>
              <a:off x="0" y="0"/>
              <a:ext cx="864096" cy="864096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800" dirty="0">
                  <a:solidFill>
                    <a:srgbClr val="000000"/>
                  </a:solidFill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用户培养</a:t>
              </a:r>
            </a:p>
          </p:txBody>
        </p:sp>
        <p:cxnSp>
          <p:nvCxnSpPr>
            <p:cNvPr id="320534" name="直接箭头连接符 58"/>
            <p:cNvCxnSpPr>
              <a:stCxn id="320533" idx="0"/>
            </p:cNvCxnSpPr>
            <p:nvPr/>
          </p:nvCxnSpPr>
          <p:spPr>
            <a:xfrm>
              <a:off x="432048" y="0"/>
              <a:ext cx="144016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320535" name="直接箭头连接符 59"/>
            <p:cNvCxnSpPr>
              <a:stCxn id="320533" idx="4"/>
            </p:cNvCxnSpPr>
            <p:nvPr/>
          </p:nvCxnSpPr>
          <p:spPr>
            <a:xfrm flipH="1">
              <a:off x="288032" y="864096"/>
              <a:ext cx="144016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</p:grpSp>
      <p:grpSp>
        <p:nvGrpSpPr>
          <p:cNvPr id="320523" name="组合 42"/>
          <p:cNvGrpSpPr/>
          <p:nvPr/>
        </p:nvGrpSpPr>
        <p:grpSpPr>
          <a:xfrm>
            <a:off x="6988175" y="2063750"/>
            <a:ext cx="1368425" cy="647700"/>
            <a:chOff x="0" y="0"/>
            <a:chExt cx="864096" cy="864096"/>
          </a:xfrm>
        </p:grpSpPr>
        <p:sp>
          <p:nvSpPr>
            <p:cNvPr id="320530" name="椭圆 61"/>
            <p:cNvSpPr/>
            <p:nvPr/>
          </p:nvSpPr>
          <p:spPr>
            <a:xfrm>
              <a:off x="0" y="0"/>
              <a:ext cx="864096" cy="864096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800" dirty="0">
                  <a:solidFill>
                    <a:srgbClr val="000000"/>
                  </a:solidFill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公司运营</a:t>
              </a:r>
            </a:p>
          </p:txBody>
        </p:sp>
        <p:cxnSp>
          <p:nvCxnSpPr>
            <p:cNvPr id="320531" name="直接箭头连接符 62"/>
            <p:cNvCxnSpPr>
              <a:stCxn id="320530" idx="0"/>
            </p:cNvCxnSpPr>
            <p:nvPr/>
          </p:nvCxnSpPr>
          <p:spPr>
            <a:xfrm>
              <a:off x="432048" y="0"/>
              <a:ext cx="144016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320532" name="直接箭头连接符 63"/>
            <p:cNvCxnSpPr>
              <a:stCxn id="320530" idx="4"/>
            </p:cNvCxnSpPr>
            <p:nvPr/>
          </p:nvCxnSpPr>
          <p:spPr>
            <a:xfrm flipH="1">
              <a:off x="288032" y="864096"/>
              <a:ext cx="144016" cy="0"/>
            </a:xfrm>
            <a:prstGeom prst="straightConnector1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</p:grpSp>
      <p:cxnSp>
        <p:nvCxnSpPr>
          <p:cNvPr id="320524" name="肘形连接符 47"/>
          <p:cNvCxnSpPr>
            <a:stCxn id="320519" idx="4"/>
          </p:cNvCxnSpPr>
          <p:nvPr/>
        </p:nvCxnSpPr>
        <p:spPr>
          <a:xfrm rot="5400000">
            <a:off x="2297113" y="1785938"/>
            <a:ext cx="201612" cy="2052637"/>
          </a:xfrm>
          <a:prstGeom prst="bentConnector2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arrow" w="med" len="med"/>
          </a:ln>
        </p:spPr>
      </p:cxnSp>
      <p:cxnSp>
        <p:nvCxnSpPr>
          <p:cNvPr id="320525" name="直接箭头连接符 65"/>
          <p:cNvCxnSpPr>
            <a:endCxn id="320536" idx="4"/>
          </p:cNvCxnSpPr>
          <p:nvPr/>
        </p:nvCxnSpPr>
        <p:spPr>
          <a:xfrm flipV="1">
            <a:off x="1378260" y="2713038"/>
            <a:ext cx="4453" cy="25400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320526" name="直接箭头连接符 66"/>
          <p:cNvCxnSpPr>
            <a:stCxn id="320536" idx="6"/>
            <a:endCxn id="320519" idx="2"/>
          </p:cNvCxnSpPr>
          <p:nvPr/>
        </p:nvCxnSpPr>
        <p:spPr>
          <a:xfrm flipV="1">
            <a:off x="2066925" y="2387600"/>
            <a:ext cx="673100" cy="158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320527" name="直接箭头连接符 67"/>
          <p:cNvCxnSpPr>
            <a:stCxn id="320519" idx="6"/>
            <a:endCxn id="320533" idx="2"/>
          </p:cNvCxnSpPr>
          <p:nvPr/>
        </p:nvCxnSpPr>
        <p:spPr>
          <a:xfrm>
            <a:off x="4108450" y="2387600"/>
            <a:ext cx="935038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320528" name="直接箭头连接符 68"/>
          <p:cNvCxnSpPr>
            <a:stCxn id="320533" idx="6"/>
            <a:endCxn id="320530" idx="2"/>
          </p:cNvCxnSpPr>
          <p:nvPr/>
        </p:nvCxnSpPr>
        <p:spPr>
          <a:xfrm>
            <a:off x="6411913" y="2387600"/>
            <a:ext cx="576262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320529" name="TextBox 37"/>
          <p:cNvSpPr txBox="1"/>
          <p:nvPr/>
        </p:nvSpPr>
        <p:spPr>
          <a:xfrm>
            <a:off x="1611887" y="2570138"/>
            <a:ext cx="147320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 eaLnBrk="1" hangingPunct="1">
              <a:buClr>
                <a:srgbClr val="000000"/>
              </a:buClr>
              <a:buNone/>
            </a:pPr>
            <a:r>
              <a:rPr lang="zh-CN" altLang="en-US" sz="1600" dirty="0" smtClean="0">
                <a:latin typeface="Heiti SC Light"/>
                <a:ea typeface="Heiti SC Light"/>
                <a:cs typeface="Heiti SC Light"/>
                <a:sym typeface="Calibri" panose="020F0502020204030204" charset="0"/>
              </a:rPr>
              <a:t>转型</a:t>
            </a:r>
            <a:r>
              <a:rPr lang="en-US" altLang="zh-CN" sz="1600" dirty="0" smtClean="0">
                <a:latin typeface="Heiti SC Light"/>
                <a:ea typeface="Heiti SC Light"/>
                <a:cs typeface="Heiti SC Light"/>
                <a:sym typeface="Calibri" panose="020F0502020204030204" charset="0"/>
              </a:rPr>
              <a:t>/</a:t>
            </a:r>
            <a:r>
              <a:rPr lang="zh-CN" altLang="en-US" sz="1600" dirty="0" smtClean="0">
                <a:latin typeface="Heiti SC Light"/>
                <a:ea typeface="Heiti SC Light"/>
                <a:cs typeface="Heiti SC Light"/>
                <a:sym typeface="Calibri" panose="020F0502020204030204" charset="0"/>
              </a:rPr>
              <a:t>调整</a:t>
            </a:r>
            <a:endParaRPr lang="zh-CN" altLang="en-US" sz="1600" dirty="0">
              <a:latin typeface="Heiti SC Light"/>
              <a:ea typeface="Heiti SC Light"/>
              <a:cs typeface="Heiti SC Light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7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flipH="1">
            <a:off x="2926078" y="991960"/>
            <a:ext cx="329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精益创业思维</a:t>
            </a:r>
            <a:endParaRPr kumimoji="1" lang="zh-CN" alt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flipH="1">
            <a:off x="239150" y="3112293"/>
            <a:ext cx="234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smtClean="0">
                <a:latin typeface="Microsoft YaHei" charset="-122"/>
                <a:ea typeface="Microsoft YaHei" charset="-122"/>
                <a:cs typeface="Microsoft YaHei" charset="-122"/>
              </a:rPr>
              <a:t>创新型产品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打磨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flipH="1">
            <a:off x="3369211" y="3112294"/>
            <a:ext cx="240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商业计划书打磨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 flipH="1">
            <a:off x="6557888" y="3112293"/>
            <a:ext cx="240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创业孵化打磨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2518109">
            <a:off x="2316109" y="2058169"/>
            <a:ext cx="540000" cy="720000"/>
          </a:xfrm>
          <a:prstGeom prst="downArrow">
            <a:avLst>
              <a:gd name="adj1" fmla="val 50000"/>
              <a:gd name="adj2" fmla="val 50054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>
              <a:buClr>
                <a:srgbClr val="000000"/>
              </a:buClr>
              <a:buNone/>
            </a:pPr>
            <a:endParaRPr lang="zh-CN" altLang="en-US" sz="1800" dirty="0">
              <a:solidFill>
                <a:srgbClr val="FFFFFF"/>
              </a:solidFill>
              <a:latin typeface="Calibri" panose="020F0502020204030204" charset="0"/>
              <a:ea typeface="微软雅黑" panose="020B0503020204020204" charset="-122"/>
              <a:sym typeface="Calibri" panose="020F0502020204030204" charset="0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4301997" y="2105069"/>
            <a:ext cx="540000" cy="720000"/>
          </a:xfrm>
          <a:prstGeom prst="downArrow">
            <a:avLst>
              <a:gd name="adj1" fmla="val 50000"/>
              <a:gd name="adj2" fmla="val 50054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>
              <a:buClr>
                <a:srgbClr val="000000"/>
              </a:buClr>
              <a:buNone/>
            </a:pPr>
            <a:endParaRPr lang="zh-CN" altLang="en-US" sz="1800" dirty="0">
              <a:solidFill>
                <a:srgbClr val="FFFFFF"/>
              </a:solidFill>
              <a:latin typeface="Calibri" panose="020F0502020204030204" charset="0"/>
              <a:ea typeface="微软雅黑" panose="020B0503020204020204" charset="-122"/>
              <a:sym typeface="Calibri" panose="020F0502020204030204" charset="0"/>
            </a:endParaRPr>
          </a:p>
        </p:txBody>
      </p:sp>
      <p:sp>
        <p:nvSpPr>
          <p:cNvPr id="9" name="下箭头 8"/>
          <p:cNvSpPr/>
          <p:nvPr/>
        </p:nvSpPr>
        <p:spPr>
          <a:xfrm rot="19371013">
            <a:off x="6287887" y="2048516"/>
            <a:ext cx="540000" cy="720000"/>
          </a:xfrm>
          <a:prstGeom prst="downArrow">
            <a:avLst>
              <a:gd name="adj1" fmla="val 50000"/>
              <a:gd name="adj2" fmla="val 50054"/>
            </a:avLst>
          </a:prstGeom>
          <a:solidFill>
            <a:schemeClr val="bg1">
              <a:lumMod val="50000"/>
            </a:schemeClr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>
              <a:buClr>
                <a:srgbClr val="000000"/>
              </a:buClr>
              <a:buNone/>
            </a:pPr>
            <a:endParaRPr lang="zh-CN" altLang="en-US" sz="1800" dirty="0">
              <a:solidFill>
                <a:srgbClr val="FFFFFF"/>
              </a:solidFill>
              <a:latin typeface="Calibri" panose="020F0502020204030204" charset="0"/>
              <a:ea typeface="微软雅黑" panose="020B0503020204020204" charset="-122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0720" y="2115487"/>
            <a:ext cx="283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smtClean="0"/>
              <a:t>WORD</a:t>
            </a:r>
            <a:r>
              <a:rPr kumimoji="1" lang="zh-CN" altLang="en-US" sz="5400" b="1" dirty="0" smtClean="0"/>
              <a:t>版</a:t>
            </a:r>
            <a:endParaRPr kumimoji="1" lang="zh-CN" altLang="en-US" sz="5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219076" y="2110085"/>
            <a:ext cx="2010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 smtClean="0">
                <a:solidFill>
                  <a:srgbClr val="C00000"/>
                </a:solidFill>
              </a:rPr>
              <a:t>PPT</a:t>
            </a:r>
            <a:r>
              <a:rPr kumimoji="1" lang="zh-CN" altLang="en-US" sz="5400" b="1" dirty="0" smtClean="0">
                <a:solidFill>
                  <a:srgbClr val="C00000"/>
                </a:solidFill>
              </a:rPr>
              <a:t>版</a:t>
            </a:r>
            <a:endParaRPr kumimoji="1" lang="zh-CN" altLang="en-US" sz="5400" b="1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26392" y="2248584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smtClean="0"/>
              <a:t>VS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5243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128" y="602623"/>
            <a:ext cx="821744" cy="8217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AutoShape 2" descr="data:image/jpeg;base64,/9j/4AAQSkZJRgABAQAAAQABAAD/2wBDAAgGBgcGBQgHBwcJCQgKDBQNDAsLDBkSEw8UHRofHh0aHBwgJC4nICIsIxwcKDcpLDAxNDQ0Hyc5PTgyPC4zNDL/2wBDAQkJCQwLDBgNDRgyIRwhMjIyMjIyMjIyMjIyMjIyMjIyMjIyMjIyMjIyMjIyMjIyMjIyMjIyMjIyMjIyMjIyMjL/wAARCAC5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qD6nCLowRhpXQ/OE5296AL9FQwXMVwm+Jwy9D7H0I7Ur3EUYy8ir9TQBLRVGTVrRB/rM/QVVfxBbJ0/VgKANiiudk8VWy/wDLSFfq9U08cafNNLFFe27vEcOqclT70AddRXKf8JZEf+W//kM/4U9PFET9Lgf9+6AOoorATxArfdeM/gRVhdZ/vID7qaANeis5dZtTw7FPrVuK6gm/1cqN9DQBNRRmigAooooAKKKKACiiigAooooAKKKKACiiigAooooAKKKKACiiigAooooAKKKKACiiigAooooAKKKKACiiigAooooAKKKKACiiigAooooAKKKKACiiigAooooAKKKKACiikJxQBWv7tbO0knY8KOB6muSM/wDYfhy6vp5dl1cvvdz/AAFug/AVtagw1G9FuD/o8HzyntnsK5XxsRf2a6UgJEkLs7joWIOB9cUCE03X5blfLvpAszfcuYTjevbeO9XLm1vZnHlzExlQweNSdwPua40QNZLFHduLeaBAkiyHaenv/nmr0Xi7VNDEbQAXWnEAAD5ttMZrtpE7H948rfVz/QUDRVHWFT/vEtVmx+JWmXAAuIVRj68H9a2I/FOg3PXjP+z/AIUAYaaaqYxGg+iCud8L+FtR0me4N5JF5YeTyjE2TJufdub04wMV6IdQ0OQfLPz6AHNQT3thbpu8mWT1O4CgDMSzYHILH8a07a4lhGPJVhVUeItLTrbSf99Zp48VacB8lm5PuaBGot8pHz2zD6AGphc25HKY+qVjjxMz/wCo04f8CNO/tTUZRwkEI9kz/OgDV2Wdw2wiJm9OKx/EsWn6Bo1xqssVwFixhbc/MSTgewHPWm7pi+9pNz/3toGPyp8+p3UduY2kjdT94SgEYoGebJ8U9dtLpo4xZGHPCzyb8D3Za9P8F+Kj4q02a4aBIpIZPLZonLRvxnKkgE/lXHSJouqaolnY6DY3l/nO5YAEjGeWYgdK9K0zTIdKsUtrdERV5IRQoz7AUgL2RS5qGe4hto/MnlSJBxudgB+Zqt/bGmEgDUbUk+ky/wCNK6GoyeqRezRkU0EEAg5FVZdUsIZTHLe28cg6q8qgj8M03ZAk27JF3NGaof2zpf8A0ELT/v8AL/jTl1bTnOFvrZj7Sr/jSuivZz7F2jNRLMj/AHXUj2NPBFMi1h1FAOaKACkzS0wnA9qAH5oqhLq+m28rRzX9tG69VeVQR+tM/t7SP+gpZ/8Af9f8aV0Uqc30NLNGRXKeIfHmk6DBFL5i3nmMV228isV4781LoXjXSNb0/wC1/aI7X5yvlzyKrcd8ZqeeN7XNXha/s/acrt3OmorO/t3Sf+gpZ/8Af9f8akg1XT7qURW99bTSEZCxyqx/IGqujJwmuhdzSZqtc39pZ7ftV1DBu+75rhc/TNY+s+MdH0fT3u2u4bjbgCOGVWZifQZocktxwpTm0oq9zos0Vx3h74haXr7zAL9kSMD57iRVDE9hzXQf27pP/QTs/wDv+v8AjSUk9mXUw9WnLlnFpmjmis3+3tI/6Cln/wB/1/xoOu6T21OzP0nX/GndEezn2ZpUU1Dlc06mQFFFFABRRRQAUUUUAFFFFABRRRQAUUUUAFFFFABRRRQAUUUUAFFFFABXMeIvFNvps/2COQfamA3naWEYP8yew/MiunrlvEHhBdVvTf2V49lesAruBuVwOmRnqPWgDOutS+w6eCUKqx+RGPLse7Huf5VX0RYtcv1Qu0pt5RLI46ZHb8+1Un+HGt6hfRnU9eBtYuAIVO4+vXgGu90bRbHQ7FbSxh2RjksSSzt3LE9TQBX17w1p/iC1MV3CpbHyybeR/jXlmpeGNX8ISM8C/aLAnkHlMf0/H869txTHjSRGR1DK3UEcGgDwiOXRdQOJA9lMfUZWrI8N3Drusr2CRO2BXa+IPhrYagzz6Y5srg8lAMxsfp2/CuAvdI17wxKWu7WZIgeLiDLR/iR0/GgDqtA0eWxLyXMivKRhSOgp95pUSNiLz1VmLHbIW+Y9Tg1gaf4mnIG5lmHqOGFb9rrsVxgbwG9G4pgNg0eZRuVo5F9Hyh/qK0YrUxjLWLcd1kVv6inR3BYZyKm83jrQAK+PlEMi/wDAP8Kc0m0ZIcf8ANMNwFHLVg6v4oSyIhgYy3DHConJJ9AB1NAGtdakluhYh/8Avg1h22n634vuNkH+iacGw9wxySB2Udz+grR0XwZqGtut94llkSAnKWIbBYf7ZHT6V6Lb28NrCsMESRxoMKiDAA9hSAz9C8PWGgWQtrKLbk5eRuWc+pPetXvS0nc0AcR8VQD4Jn/66p/OvB4FH2mLgffHb3r3n4qf8iRP/wBdY/514PB/x8xf74/nXHX+NH2GRJfU5erPqe1UfZIcf3B/Kvnn4gqP+E41PgffH/oIr6Htf+POL/cH8q+efiF/yPOp/wC+P/QRWlf4EefkH+9T9H+Zy+F/uijCjnC/hXq3wgsra7h1Q3EEUu10xvQHHB9a9ObRNLcYbT7Uj/rkv+FZQoOUU7np4zOo4atKk4XsfMltfXdmwa2upoiO8chFdVpHxM8Q6Y6iWcXsQ6pOOfwI5r1y+8B+Gb9W83SYFY/xxAo3/juK8+8SfCeezhe50SV50Xk28n38ex703SqR1TMoZlgMX7laNn5/5nceF/H+l+JNsIP2a9I5gkPX/dPeuuDZFfKIM1tcDG+KaN/cMpB/nXuPw68Ztr9k1lev/p9uASTx5i/3vr61pSq82jPOzPKfYL2tHWPVdjvc009KUdKOldB4J5F48j8K6X4jdr/SLq5ublfNd45goz07/SsNF8MyIrx+ENYZGGQyyZBrX+Kej6pqHiO3ls9PuriMW4UtFEWAOT6Vf0jxfr+l6VbWI8H38nkRhN2xhnA69K5d5tPQ+optrC05U23J7rnt+pzYj8OD/mTda/7+Ggx+HD08G61n/fNdRe/E/U9ORXvfC1xbKxwpmJXJ9ORS2nxM1W/hM1l4UubiLON8WWGfqBR7t7X/AAHfFKPNyO3fn0/M5OU+GIIzLN4S1eONerPJgD8a6r4cReGtQ1ae60rTLm0ntVHzSy7gQ2R0/CqniLxLr/iDQrnTP+ESv4ROAPM8tjjBB9ParPwk0vUdOutUN7Y3FtvSML5sZXOC3r9aF8aSIxF3g5ym7S7c19DtvEHhXSvEhh/tKF5PJzs2uRjNeHeMrHSrLxGdO0OBgsOI3JcsXkPYfoK938R31zp2hXVzaW8txcqmIo4kLEseBwK8O0bTtb0/XY9Uu/DuoXbIxk2GFhuf1PHrTrroZ5LOcYym5aLZXtdncp8OdB0rwv8AbdVt5p7mC382bZIRkgZIH8qx/DGm+CPE+pGxttJvonEZfdJKMYGPQ+9aWteNtcu9EvbeXwnfQRSwsjSurYQEdTxXEeBtWu9G1x7my02XUJTCVMUXUDI5qZSipJLY6KNHEzoVKk5Pm6Wlp+Z6r/wqzwt/z6S/9/TR/wAKr8LZH+iy/jKaof8ACwfEP/QmX/8A3y3+FW9L8ba5fanb2s/hW8topH2tM4bCD1PFap0+x5k4Y+KblP8A8mX+Z3UaCNAo6AYFOpqEkc06tjyQooooAKKKKACiiigAooooAKKKKACiiigAooooAKKKKACiiigAooooAKKKKACiiigAooooAKayK6lWUEHggjrTqKAOQ1v4d6NqpMsKGyuDz5kHAz7r0rz/AFfwb4m0LfIiLqFsOjxD51/CvbicCq9zcpAjMxHAzjPb1NAHh+k+JeTDISkqnDI/BzXQHW4NhYyqAPU1i+I/DWuahq11r9xAjwOdsAhwpwOmR1/xqPRfDlzrOsW9lc28ixk75WKlflHX8+n41m6qTs0d0cC5U3UU1b1L0dzqviW4NnokJdQcSXDHCJ9T/TrXf+GPBVj4eAuH/wBK1Bh89w46eoUdh+tdBZWFtp9pHbWkEcMKDARBgCrVaHCIAPSloooAKTuaWk7mgDifip/yJE//AF1j/nXg8H/HzF/vj+de8fFT/kSJ/wDrrH/OvB4P+PmL/fH864sR8aPsci/3OXq/0Pqi2/48ov8AcH8q+efiF/yPOp/74/8AQRX0Nbf8eUX+4P5V88/EL/kedT/3x/6CK0r/AAI87IP96n6P80dr8F/9Rqv+/H/I16vXlPwX/wBRqv8Avx/yNerVpR+BHFnP++z+X5C01hkU6kNanmHkPxY8LxxFNdtUChiEuQo4yejVwHhzVm0TX7S+QkLHIA4HdDwR+X8q+hPFViupeGNStWXO+3Yr/vAZH6gV8y/wiuKuuWfMj7HJav1nCyo1OmnyZ9YQuskSyKcqwyD7U+sHwZdte+DtKnY5Y26hj6kcH+Vbx6V2J3R8jUh7Obh2Zl+Ib0ab4fv7zdt8qB2BHrjivJ/hxc63rfiVWn1K7ktbZPMlVpCQSegP6/lXRfFTWXezt/D1kGkurx13RpyxUHgfif5V0PgjwynhjQlhcA3cp3zsPX0+grKS5prsj1aUoYbAycl703p6dzmfjKP+JPpuf+e7f+g1ofCQZ8Gt/wBfL/0rmvir4h0/VfsdhY3CXEkEjGTy+Qp6Yz6+1dp8N9KuNJ8IwR3EbRyyu0pRuoz0/SktaraNaydPK4wno2zzjxjqGu+H/GNxENTvBbNIJol8042E5x+HIr22xuFu7KC4Q5WRAwP1Fcn8RfCh8QaR9oto831qC0Y/vr3X+o96i+GGuf2hoH9nTsRd2B8t0brt7H+n4U4e7NruZYpxxGDhUgvejo/8zuGwRzXhXiXXdZ1Hx3dWOmahdIj3AgjSOQhR0Gcfma9e8U61DoHh+6v5GAZV2xr/AHnPAA/GuC+GHheZ538SalGd8hJt1fqc9X/oKKt21FBlrhQpTxE1fovU7bxDCbfwPfwl2kKWTIXY5LYXGTXlnwj/AORsf/r2b+Yr0Px74i07TfD9/YzXKfbJ4CscAPzndxnHpXGfB/Sbg6lc6o8bLbLH5SMRw7E849cYqZ29orG2EvDL60p6c23mbPxVOrWEFnqWn3txDCCYpljcgDPQ/wBK1vhlq0ureFFN1O81xDM8bs5yT3H6Gul1nS4NZ0m4sLlcxTIVPsexHvXlvgaa48G+Mbnw9qX7tLnHlsfusR91h9RVO8al+jMaTjiMFKkl78NfVHsQFLTUORTq2PHCiiigAooooAKKKKACiiigAooooAKKKKACiiigAooooAKKKKACiiigAooooAKKKKACiqV9etbGCONA0s8mxQT26k/gKtqSQc0AOpCcUhcKOeK4Xxf4+g0bNpaIbm8PAjQZx9f8KAOqvtUt7RMvKqj+8f6DvVOCKTViJpQY7IfMEPWT3NeO6JrGr+JPGtpa6gJF3tnYwIwOvSvbdQuBBCLeL7xGMD+EUwMvU/8ATJVUcQxD5R2qz4es/KE07DljtFZ13exw28jk7kjBY4/iPtXRaVG8emQCQbZCgZx6MeTSYJl0dKKKKACiiigApO5paaTg0AcV8VP+RIn/AOusf868Hg/4+Yv98fzr3f4qH/iiJ/8Arqn868Ig/wCPmL/fH864sR8aPsci/wBzl6s+qLb/AI8ov9wfyr55+IX/ACPOp/74/wDQRX0Nbf8AHnF/uD+VfPPxC/5HnU/98f8AoIrSv8CPOyD/AHqfo/zR23wX/wBRqv8Avx/yNerV5T8F/wDUar/vx/yNerVpR+BHFnP++z+X5C0GikNanmFe+x9hnz08tv5V8rN1OPWvpjxTfrp3hjUrlmxst32/7xGB+pFfMw6c1yYl6pH1XDkXyzl00Pof4b5/4QLTM/3W/wDQjXVEEjFYXgy0ax8H6VA4wwt1JHuRn+tbpJHSumOyPnMVJOtNru/zMwaDpy6u2q/ZY/tpGPOPJxWhgYxWT4i8R2nhzS2vLw89I41+9I3YCvMk1zx34zkeTSQ1nZZwGTCL/wB9nkn6UpTUdDehg6uIj7STSitLv8kemWnhbQ7K6a6g0y3W4LFvMK5OSck81tAADivHJtM+JOhL9qjvprtVGWRZPOJ/4CRk/hXceDPEl9rmiyXmp2X2Rom2+Y3yq4HUgHpilGSva1isThJxh7T2imttGdSxBrOt9D0211STUYbSNLuQYeVeCw96851r4iarq+ptpXhKBnbJUThNzNjuM8Ae5qv/AMI98Snj+0HVpRJ12faefpjGKTqK+iuaQy6pCN6lRQv0b1+Z6hqej6drKxrqFslwkbbkD9AfWryIkSBEAVVGAB0AryXSfiBreg6kuneLLdgucecY9rKPXjhh7ivRdau8+F767tJv+XZ3jkQ/7OQQaqM4tXRz4jCVqMo05u8Xs09AvvDmj6nfC8vbGG4nVdoZxnArTgt4reJY4Y0jjUcKowBXjnw58aXv/CQf2fqt9LPFdDEbzNnY/YZ9+le0dRkUQlGWqHjsNVw01SqO66dgb7tZmpaHpurSQvfWsczwtmNiOVPsa0mOF5NeFeNvHGo3PiWaPStQngtLf90vkvtDkdW4688fhROaitQwOEq4mo403ay3PdY8AcU+orckwISckqD+lS1aONqzsFFFFAgooooAKKKKACiiigAooooAKKKKACiiigAooooAKKKKACiiigAooooAKKKKAMzUoH+0W17HEZXt9w2A4JDDt+IFVm8R28f7swzmXA/dhCSf0rbNYuuag9uq2loVF3KPvnpCg6uf5D1JoAyorjUNc1RhvltYYhhk6YHqfes6+0OyluvsOnK3nOcyzr99hnn5v4RUmpXVxpmkwR2S7Vnl8tWkPzSHGSzevSui0Kw+yWjXEwIll+Yk9Qvb/GmBxFpp39k+P5JXdJpbezULtUhUZye5OThV6+/St0SXeoSvHbI0jDJdycAfU1R0i1l1bU728GQbudm3eiD5R+gH513dvbRWtusUShVUYH/16QHC+Hbg6sv7xFV1kKSRDnbzwK9BAwMCuN8P2iWvifWYVXj7UH25zwy5zXZ0AFFFFABRRSE4oAWkNUpdX063JE1/bRkdd8qjH61zWsfEnw9pkbiO8W8mHSO3O78z0FS5Jbs1p4erUdoRbMz4v3qReGobXPzzzjA9hzXjenQNc6naQqCTJMigD3IrR8TeJLzxPqf2q5+VFG2GIHhF/wAfeuh+F/h6TVPEA1GVP9Esvm3EcNJ2H4dfyrjk/aVND7HDw/s/AP2m+/zPc4l2QKvooH6V87/EL/kedT/3x/6CK+iQMA89q+dviF/yPOp/9dB/6CK2xHwo8jh93xEn5fqjtfgv/qdW/wB+P+Rr1evI/g9cw29vqvmzRx5ZMb2Azwa9QbVLBBl762Ue8qj+tVRa5EcmcRk8bNpdvyLtIxwM1z1/438OacpM+rWxYfwxvvJ/AV574l+LUtzE1tokTwhuDcSD5vwHb61UqsV1McPl2IxDtGLt3exN8V/E8coTQrV9xVhJcEHpjotefeHNJfW9fs7BFyJHBc+ijqfyrPJmu7jJ3yzSt7szsf5k17f8OvBp0Cza/vkAv7hfun/lkvp9fWuaKdWd+h9LWlTyvB+zT95/mzu4o1jiRF4VVCgU89K5jxh4vg8J2kUjwtPNMcRxg46dSTR4P8YQeLbSaRIWhmgYLJGTnr0IP4V18yvynyf1as6Pt7e73OD8VB/FfxRt9DZz9ltyFYZ7bdzn+Qr1uztYbK2jt7eNY4o12qqjAAryPUJh4e+My3d18lvcsDvPQBl25/MV7EhDDI6Gopbt9TtzFtU6MY/Dy/j1F2g1wfxU1R9M8LC3hJQ3cnlkr2XGTXegc15x8YbKS48O2tygyIJ/m9gwxn88VVS/I7GGWqLxcFPa5r/D7w7Bo3hu2mKA3V1Gs0r455GQPoK6/GeawfB2qQ6t4XsJ4mGViWN1H8LKMEfpW/TgkoqxjipTlXn7Te5zHjjw9Br3h24QoouYVMkMmOVYDp9D0rjPBGqy3nw51ywmYlrOJwueyMpIH4HNeieJNSg0fQLy8mYKqRnAPdjwAPxrzHwDZyL4G8S3zghZ42Rffahz+p/Ssp/Hoejg25YOSnspK3rfU4+w0aa48MXWtWhYTWFwpfb1CEdfwOK908Ha+viLw7b3eQJlHlzL6OOv9D+NcV8I7eO70HV7eZA0ckgVlPQgrVDwzcSeBvHtzod25WyumGwscDn7jf0NRTfJZ9Gd2Yf7VKpS+1DVelldHafEPxGNC8NyLE+Lu6zFDz0z1b8B/SvGdZ0OTSNK0q4uARPeq8pB/hXI2j8ufxrsHZ/iF8R9ikvpdl37FAf/AGY/pUnxjVUvdIRQAqxuAB25FFR8ycisv/2WdPDr4pay+7RHr9t/x7R/7o/lUtRW3/HtF/uD+VS10rY+ZluwooopkhRRRQAUUUUAFFFFABRRRQAUUUUAFFFFABRRRQAUUUUAFFFFABRRRQAUUUUAVr68isbOS4mJCIOg6n2FYek6ZNeySalqAIedg/l+gH3VPsP1OTW9dWkN4ipPGHVWDgH1HSplXaMCgDm9SthqPiazt8DyrOMyMvu3T9B+tamsSvDpFyYgfMKbEx6ngfz/AEq6YU87zdi7yNpbHOPSmXFslyqq+cKwYYNAFHQtOGnWEaY+baB9BitQ9KAABgUtAGEkRh8YzPztuLVW/FWI/kRW6Kia3jadJyg8xAVVu4B6j9BUooAKKKKACmyY2806kYZoA+W9bx/b2odD/pMn/oRqG2sLy7cJbWs0zHoEQmvpv+x9N8wubC1Lk5J8pck/lViO2iiGI4kT/dUCub6vd6s+lXEKhBRjDbzPEvD/AMLNW1J1l1L/AEG2zkg8yMPQDt+Ney6TpNro1jHZWUQjhjHAHf3PqavgYApa1hTjDY8jGZhXxb/ePTsNP3a+c/iEy/8ACcanyP8AWDv/ALIr6NPSqMuj6bPI0s1hbSSN1ZogSaKlPnVistxqwdRzavdWPlrcv94fnRwe4P419RDQtJx/yDbT/vyv+FOXRNLQ5TT7VT7RL/hWH1Z9z2nxFDf2f4nzHBZ3VywW3tpZSegSMmun0j4beItVdd9qLOE8mS4OP/Hete/JbxRj93Eif7oAqUCrWHS3ZzVuIaslanFL8TkPC3w+0zw2VnObq9A/10g6f7o7V14GKdRW8YqOx4datUrT56juzl/GHg+DxZaxRyTPBNCSY5VXdjPUEelL4P8AB9v4TtJo45mnmnYNJKy4zjoAOw6109FLlV+bqV9Zrey9jze72OP8c+Dk8UacDEwjvoMmFyOD6qfY1w2m+OfEHg4DTdb02WeKPhGY7WA9m6EV7QagmtYbhds0Ucg9HUH+dTKnd80dGdFDHKNP2NaPNH7mvRnld78X5bqMxaTpEn2huFaR92D/ALo6103hiDWtb8MXNv4ot1ImyqbuHZT6jtjtXUw6ZZW7boLSCI+qRgGrYFEYO95MK2KoOPLQp8vne7PFGs/Enw11KWWyRrzTHOT8pKsO27H3Wx3rWX4zW3kYbSJvP/u+au3P8/0r1NkDDBAI9CKpnR9NMm82FqX/AL3lLn+VL2co/C9DZ4+hV97EU7y7p2v6nkLr4m+Jd/EskLWemI+7kHao9efvNXpN/pdtovgS9sLZdsUVm6j1Pynk+9dBHGsY2qoVR0AFLIgkUqyhlIwQRkGqjTsY1sc6jjGMeWMdkeY/BogaXqIzz5y/+g1d+Knhz+0tGXVYEzc2WS2By0Z6/l1rvYLWG2BEMMcQPJCKBn8qkdA6lWUFSMEEdaSprk5GEsfL639agrM5D4deG/7C8OpLMuLu7xLLkcgdl/KuP+M3/IQ0r/rm/wDNa9hAAHA4qvNZ290w+0W8cuOhdAcfnQ6a5eVBRx0o4r6zJXepLbHNvH/uj+VS01RtGO3anVocLd3cKKKKBBRRRQAUUUUAFFFFABRRRQAUUUUAFFFFABRRRQAUUUUAFFFFABRRRQAUUUUAFFFFABRRRQAUUUUAFFFFABRRRQAUhGaWigBMUbaWigAooooAMUhFLRQAmKMUtFACYoApaKACiiigAooooADzSYpaKAE20uKKKAExRilooAQClxRRQAgGKWiigApMUt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/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http://img4.imgtn.bdimg.com/it/u=1195380769,3127500858&amp;fm=214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4" y="478435"/>
            <a:ext cx="2894195" cy="107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18" y="640326"/>
            <a:ext cx="1349523" cy="746339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0" y="1967045"/>
            <a:ext cx="9156451" cy="3176455"/>
            <a:chOff x="-12451" y="3431645"/>
            <a:chExt cx="9755883" cy="342635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451" y="3431647"/>
              <a:ext cx="5229590" cy="342635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4117" y="3431646"/>
              <a:ext cx="2222041" cy="342635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6158" y="3431645"/>
              <a:ext cx="2267274" cy="3426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96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idx="4294967295"/>
          </p:nvPr>
        </p:nvSpPr>
        <p:spPr>
          <a:xfrm>
            <a:off x="801688" y="3460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 smtClean="0"/>
              <a:t>目录</a:t>
            </a:r>
            <a:endParaRPr lang="zh-CN" altLang="en-US" sz="2400" dirty="0"/>
          </a:p>
        </p:txBody>
      </p:sp>
      <p:sp>
        <p:nvSpPr>
          <p:cNvPr id="4" name="object 2"/>
          <p:cNvSpPr/>
          <p:nvPr/>
        </p:nvSpPr>
        <p:spPr>
          <a:xfrm>
            <a:off x="1239060" y="862715"/>
            <a:ext cx="6569786" cy="4280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矩形 13"/>
          <p:cNvSpPr/>
          <p:nvPr/>
        </p:nvSpPr>
        <p:spPr>
          <a:xfrm>
            <a:off x="1260223" y="875417"/>
            <a:ext cx="1289290" cy="271932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用户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痛点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矩形 13"/>
          <p:cNvSpPr/>
          <p:nvPr/>
        </p:nvSpPr>
        <p:spPr>
          <a:xfrm>
            <a:off x="6651913" y="875417"/>
            <a:ext cx="1156933" cy="271932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目标客户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8" name="矩形 13"/>
          <p:cNvSpPr/>
          <p:nvPr/>
        </p:nvSpPr>
        <p:spPr>
          <a:xfrm>
            <a:off x="3905235" y="875417"/>
            <a:ext cx="1283850" cy="271932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宣传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口号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4" name="矩形 13"/>
          <p:cNvSpPr/>
          <p:nvPr/>
        </p:nvSpPr>
        <p:spPr>
          <a:xfrm>
            <a:off x="5190927" y="862715"/>
            <a:ext cx="1460986" cy="147980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竞品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分析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矩形 13"/>
          <p:cNvSpPr/>
          <p:nvPr/>
        </p:nvSpPr>
        <p:spPr>
          <a:xfrm>
            <a:off x="2549512" y="862715"/>
            <a:ext cx="1355721" cy="1477772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核心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7" name="矩形 13"/>
          <p:cNvSpPr/>
          <p:nvPr/>
        </p:nvSpPr>
        <p:spPr>
          <a:xfrm>
            <a:off x="5189085" y="2340487"/>
            <a:ext cx="1462828" cy="125425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战略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策略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8" name="矩形 13"/>
          <p:cNvSpPr/>
          <p:nvPr/>
        </p:nvSpPr>
        <p:spPr>
          <a:xfrm>
            <a:off x="1260223" y="4688529"/>
            <a:ext cx="6548623" cy="45497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核心团队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9" name="矩形 13"/>
          <p:cNvSpPr/>
          <p:nvPr/>
        </p:nvSpPr>
        <p:spPr>
          <a:xfrm>
            <a:off x="1260223" y="3594832"/>
            <a:ext cx="3278118" cy="1093697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融资计划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" name="矩形 13"/>
          <p:cNvSpPr/>
          <p:nvPr/>
        </p:nvSpPr>
        <p:spPr>
          <a:xfrm>
            <a:off x="4534534" y="3594832"/>
            <a:ext cx="3274312" cy="1093697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盈利模式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矩形 13"/>
          <p:cNvSpPr/>
          <p:nvPr/>
        </p:nvSpPr>
        <p:spPr>
          <a:xfrm>
            <a:off x="2549512" y="2340487"/>
            <a:ext cx="1355721" cy="125425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执行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buClr>
                <a:srgbClr val="000000"/>
              </a:buClr>
            </a:pPr>
            <a:r>
              <a:rPr lang="zh-CN" altLang="en-US" sz="32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情况</a:t>
            </a:r>
            <a:endParaRPr lang="en-US" altLang="zh-CN" sz="32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9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4" grpId="0" animBg="1"/>
      <p:bldP spid="35" grpId="0" animBg="1"/>
      <p:bldP spid="37" grpId="0" animBg="1"/>
      <p:bldP spid="39" grpId="0" animBg="1"/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9232" t="23898" r="8855" b="13443"/>
          <a:stretch/>
        </p:blipFill>
        <p:spPr>
          <a:xfrm>
            <a:off x="1873769" y="0"/>
            <a:ext cx="5156617" cy="51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10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直接连接符 3"/>
          <p:cNvSpPr/>
          <p:nvPr/>
        </p:nvSpPr>
        <p:spPr>
          <a:xfrm>
            <a:off x="857692" y="1288821"/>
            <a:ext cx="2891948" cy="1190"/>
          </a:xfrm>
          <a:prstGeom prst="line">
            <a:avLst/>
          </a:prstGeom>
          <a:ln w="57150" cap="flat" cmpd="sng">
            <a:solidFill>
              <a:srgbClr val="FFC00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077" name="直接连接符 9"/>
          <p:cNvSpPr/>
          <p:nvPr/>
        </p:nvSpPr>
        <p:spPr>
          <a:xfrm>
            <a:off x="857692" y="3216786"/>
            <a:ext cx="2891948" cy="1190"/>
          </a:xfrm>
          <a:prstGeom prst="line">
            <a:avLst/>
          </a:prstGeom>
          <a:ln w="57150" cap="flat" cmpd="sng">
            <a:solidFill>
              <a:srgbClr val="FFC00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078" name="直接连接符 10"/>
          <p:cNvSpPr/>
          <p:nvPr/>
        </p:nvSpPr>
        <p:spPr>
          <a:xfrm rot="5400000">
            <a:off x="-92010" y="2259943"/>
            <a:ext cx="1943437" cy="0"/>
          </a:xfrm>
          <a:prstGeom prst="line">
            <a:avLst/>
          </a:prstGeom>
          <a:ln w="57150" cap="flat" cmpd="sng">
            <a:solidFill>
              <a:srgbClr val="FFC00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079" name="直接连接符 11"/>
          <p:cNvSpPr/>
          <p:nvPr/>
        </p:nvSpPr>
        <p:spPr>
          <a:xfrm rot="5400000">
            <a:off x="3603257" y="1423302"/>
            <a:ext cx="270154" cy="0"/>
          </a:xfrm>
          <a:prstGeom prst="line">
            <a:avLst/>
          </a:prstGeom>
          <a:ln w="57150" cap="flat" cmpd="sng">
            <a:solidFill>
              <a:srgbClr val="FFC00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080" name="直接连接符 12"/>
          <p:cNvSpPr/>
          <p:nvPr/>
        </p:nvSpPr>
        <p:spPr>
          <a:xfrm rot="5400000">
            <a:off x="3615158" y="3102536"/>
            <a:ext cx="270154" cy="0"/>
          </a:xfrm>
          <a:prstGeom prst="line">
            <a:avLst/>
          </a:prstGeom>
          <a:ln w="57150" cap="flat" cmpd="sng">
            <a:solidFill>
              <a:srgbClr val="FFC00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081" name="直接连接符 13"/>
          <p:cNvSpPr/>
          <p:nvPr/>
        </p:nvSpPr>
        <p:spPr>
          <a:xfrm rot="5400000">
            <a:off x="3121742" y="3480865"/>
            <a:ext cx="539116" cy="0"/>
          </a:xfrm>
          <a:prstGeom prst="line">
            <a:avLst/>
          </a:prstGeom>
          <a:ln w="57150" cap="flat" cmpd="sng">
            <a:solidFill>
              <a:srgbClr val="FFC00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082" name="文本框 14"/>
          <p:cNvSpPr/>
          <p:nvPr/>
        </p:nvSpPr>
        <p:spPr>
          <a:xfrm>
            <a:off x="1658561" y="1923867"/>
            <a:ext cx="6145966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独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（宣）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特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（传）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卖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（口）</a:t>
            </a: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（号）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" name="文本框 14"/>
          <p:cNvSpPr/>
          <p:nvPr/>
        </p:nvSpPr>
        <p:spPr>
          <a:xfrm>
            <a:off x="4347148" y="2631881"/>
            <a:ext cx="3963526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让你</a:t>
            </a:r>
            <a:r>
              <a:rPr lang="zh-CN" altLang="en-US" sz="2000" b="1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的项目更</a:t>
            </a: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有逻辑</a:t>
            </a:r>
            <a:r>
              <a:rPr lang="zh-CN" altLang="en-US" sz="2000" b="1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、更加简单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714500" y="2571750"/>
            <a:ext cx="5715452" cy="0"/>
          </a:xfrm>
          <a:prstGeom prst="line">
            <a:avLst/>
          </a:prstGeom>
          <a:ln w="666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9"/>
          <p:cNvSpPr txBox="1">
            <a:spLocks noChangeArrowheads="1"/>
          </p:cNvSpPr>
          <p:nvPr/>
        </p:nvSpPr>
        <p:spPr bwMode="auto">
          <a:xfrm>
            <a:off x="3316055" y="3434647"/>
            <a:ext cx="5203587" cy="1182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9036" indent="216865">
              <a:lnSpc>
                <a:spcPct val="150000"/>
              </a:lnSpc>
              <a:defRPr/>
            </a:pPr>
            <a:r>
              <a:rPr lang="zh-CN" altLang="en-US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参 赛 组 别 ：创意组</a:t>
            </a:r>
            <a:r>
              <a:rPr lang="en-US" altLang="zh-CN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初创组</a:t>
            </a:r>
            <a:r>
              <a:rPr lang="en-US" altLang="zh-CN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成长组</a:t>
            </a:r>
            <a:r>
              <a:rPr lang="en-US" altLang="zh-CN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就业型创业组</a:t>
            </a:r>
            <a:endParaRPr lang="en-US" altLang="zh-CN" sz="1708" b="1" dirty="0">
              <a:solidFill>
                <a:schemeClr val="tx1">
                  <a:alpha val="9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036" indent="216865">
              <a:lnSpc>
                <a:spcPct val="150000"/>
              </a:lnSpc>
              <a:defRPr/>
            </a:pPr>
            <a:r>
              <a:rPr lang="zh-CN" altLang="en-US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项目负责人： 甲乙丙 </a:t>
            </a:r>
            <a:r>
              <a:rPr lang="en-US" altLang="zh-CN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1898888888</a:t>
            </a:r>
          </a:p>
          <a:p>
            <a:pPr marL="9036" indent="216865">
              <a:lnSpc>
                <a:spcPct val="150000"/>
              </a:lnSpc>
              <a:defRPr/>
            </a:pPr>
            <a:r>
              <a:rPr lang="zh-CN" altLang="en-US" sz="1708" b="1" dirty="0">
                <a:solidFill>
                  <a:schemeClr val="tx1">
                    <a:alpha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所 属 高 校 ：冠军大学</a:t>
            </a:r>
          </a:p>
        </p:txBody>
      </p:sp>
      <p:sp>
        <p:nvSpPr>
          <p:cNvPr id="4128" name="TextBox 31"/>
          <p:cNvSpPr/>
          <p:nvPr/>
        </p:nvSpPr>
        <p:spPr>
          <a:xfrm>
            <a:off x="2356284" y="4664598"/>
            <a:ext cx="4772460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992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主标题亮眼，副标题说明项目定位方向。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801688" y="346075"/>
            <a:ext cx="7859712" cy="5016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lang="zh-CN" altLang="en-US" sz="2400" smtClean="0"/>
              <a:t>目录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51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0"/>
            <a:ext cx="9274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idx="4294967295"/>
          </p:nvPr>
        </p:nvSpPr>
        <p:spPr>
          <a:xfrm>
            <a:off x="801688" y="3460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 smtClean="0"/>
              <a:t>目录</a:t>
            </a:r>
            <a:endParaRPr lang="zh-CN" altLang="en-US" sz="2400" dirty="0"/>
          </a:p>
        </p:txBody>
      </p:sp>
      <p:sp>
        <p:nvSpPr>
          <p:cNvPr id="10" name="矩形 2"/>
          <p:cNvSpPr/>
          <p:nvPr/>
        </p:nvSpPr>
        <p:spPr>
          <a:xfrm>
            <a:off x="104" y="5054303"/>
            <a:ext cx="9143555" cy="88068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/>
          <a:lstStyle/>
          <a:p>
            <a:pPr eaLnBrk="1" hangingPunct="1"/>
            <a:endParaRPr lang="zh-CN" altLang="zh-CN" sz="1348" b="1" i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TextBox 31"/>
          <p:cNvSpPr/>
          <p:nvPr/>
        </p:nvSpPr>
        <p:spPr>
          <a:xfrm>
            <a:off x="105" y="4683121"/>
            <a:ext cx="9143896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结合每个项目的实际情况，路演可重排顺序</a:t>
            </a:r>
            <a:r>
              <a:rPr lang="en-US" altLang="zh-CN" b="1" dirty="0" smtClean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b="1" dirty="0" smtClean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合并目录，成长组把核心团队放在最前面</a:t>
            </a:r>
            <a:endParaRPr lang="zh-CN" altLang="en-US" b="1" dirty="0">
              <a:solidFill>
                <a:srgbClr val="F7941C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Freeform 5"/>
          <p:cNvSpPr/>
          <p:nvPr/>
        </p:nvSpPr>
        <p:spPr>
          <a:xfrm>
            <a:off x="811846" y="990525"/>
            <a:ext cx="978101" cy="1144807"/>
          </a:xfrm>
          <a:custGeom>
            <a:avLst/>
            <a:gdLst>
              <a:gd name="txL" fmla="*/ 0 w 1654"/>
              <a:gd name="txT" fmla="*/ 0 h 1918"/>
              <a:gd name="txR" fmla="*/ 1654 w 1654"/>
              <a:gd name="txB" fmla="*/ 1918 h 1918"/>
            </a:gdLst>
            <a:ahLst/>
            <a:cxnLst>
              <a:cxn ang="0">
                <a:pos x="652463" y="0"/>
              </a:cxn>
              <a:cxn ang="0">
                <a:pos x="1304925" y="658485"/>
              </a:cxn>
              <a:cxn ang="0">
                <a:pos x="880469" y="1275565"/>
              </a:cxn>
              <a:cxn ang="0">
                <a:pos x="785006" y="1386242"/>
              </a:cxn>
              <a:cxn ang="0">
                <a:pos x="686387" y="1500103"/>
              </a:cxn>
              <a:cxn ang="0">
                <a:pos x="622482" y="1504084"/>
              </a:cxn>
              <a:cxn ang="0">
                <a:pos x="520708" y="1386242"/>
              </a:cxn>
              <a:cxn ang="0">
                <a:pos x="426034" y="1276362"/>
              </a:cxn>
              <a:cxn ang="0">
                <a:pos x="0" y="658485"/>
              </a:cxn>
              <a:cxn ang="0">
                <a:pos x="652463" y="0"/>
              </a:cxn>
            </a:cxnLst>
            <a:rect l="txL" t="txT" r="txR" b="txB"/>
            <a:pathLst>
              <a:path w="1654" h="1918">
                <a:moveTo>
                  <a:pt x="827" y="0"/>
                </a:moveTo>
                <a:cubicBezTo>
                  <a:pt x="1283" y="0"/>
                  <a:pt x="1654" y="370"/>
                  <a:pt x="1654" y="827"/>
                </a:cubicBezTo>
                <a:cubicBezTo>
                  <a:pt x="1654" y="1182"/>
                  <a:pt x="1430" y="1485"/>
                  <a:pt x="1116" y="1602"/>
                </a:cubicBezTo>
                <a:lnTo>
                  <a:pt x="995" y="1741"/>
                </a:lnTo>
                <a:cubicBezTo>
                  <a:pt x="953" y="1788"/>
                  <a:pt x="912" y="1836"/>
                  <a:pt x="870" y="1884"/>
                </a:cubicBezTo>
                <a:cubicBezTo>
                  <a:pt x="845" y="1916"/>
                  <a:pt x="818" y="1918"/>
                  <a:pt x="789" y="1889"/>
                </a:cubicBezTo>
                <a:cubicBezTo>
                  <a:pt x="746" y="1840"/>
                  <a:pt x="703" y="1790"/>
                  <a:pt x="660" y="1741"/>
                </a:cubicBezTo>
                <a:lnTo>
                  <a:pt x="540" y="1603"/>
                </a:lnTo>
                <a:cubicBezTo>
                  <a:pt x="225" y="1486"/>
                  <a:pt x="0" y="1183"/>
                  <a:pt x="0" y="827"/>
                </a:cubicBezTo>
                <a:cubicBezTo>
                  <a:pt x="0" y="370"/>
                  <a:pt x="370" y="0"/>
                  <a:pt x="827" y="0"/>
                </a:cubicBezTo>
                <a:close/>
              </a:path>
            </a:pathLst>
          </a:custGeom>
          <a:solidFill>
            <a:schemeClr val="tx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14" name="Freeform 8"/>
          <p:cNvSpPr/>
          <p:nvPr/>
        </p:nvSpPr>
        <p:spPr>
          <a:xfrm>
            <a:off x="5773280" y="990525"/>
            <a:ext cx="979456" cy="1144807"/>
          </a:xfrm>
          <a:custGeom>
            <a:avLst/>
            <a:gdLst>
              <a:gd name="txL" fmla="*/ 0 w 1654"/>
              <a:gd name="txT" fmla="*/ 0 h 1918"/>
              <a:gd name="txR" fmla="*/ 1654 w 1654"/>
              <a:gd name="txB" fmla="*/ 1918 h 1918"/>
            </a:gdLst>
            <a:ahLst/>
            <a:cxnLst>
              <a:cxn ang="0">
                <a:pos x="653257" y="0"/>
              </a:cxn>
              <a:cxn ang="0">
                <a:pos x="1306513" y="658485"/>
              </a:cxn>
              <a:cxn ang="0">
                <a:pos x="881541" y="1275565"/>
              </a:cxn>
              <a:cxn ang="0">
                <a:pos x="785962" y="1386242"/>
              </a:cxn>
              <a:cxn ang="0">
                <a:pos x="687223" y="1500103"/>
              </a:cxn>
              <a:cxn ang="0">
                <a:pos x="624030" y="1504084"/>
              </a:cxn>
              <a:cxn ang="0">
                <a:pos x="521341" y="1386242"/>
              </a:cxn>
              <a:cxn ang="0">
                <a:pos x="426552" y="1276362"/>
              </a:cxn>
              <a:cxn ang="0">
                <a:pos x="0" y="658485"/>
              </a:cxn>
              <a:cxn ang="0">
                <a:pos x="653257" y="0"/>
              </a:cxn>
            </a:cxnLst>
            <a:rect l="txL" t="txT" r="txR" b="txB"/>
            <a:pathLst>
              <a:path w="1654" h="1918">
                <a:moveTo>
                  <a:pt x="827" y="0"/>
                </a:moveTo>
                <a:cubicBezTo>
                  <a:pt x="1284" y="0"/>
                  <a:pt x="1654" y="370"/>
                  <a:pt x="1654" y="827"/>
                </a:cubicBezTo>
                <a:cubicBezTo>
                  <a:pt x="1654" y="1182"/>
                  <a:pt x="1430" y="1485"/>
                  <a:pt x="1116" y="1602"/>
                </a:cubicBezTo>
                <a:lnTo>
                  <a:pt x="995" y="1741"/>
                </a:lnTo>
                <a:cubicBezTo>
                  <a:pt x="954" y="1788"/>
                  <a:pt x="912" y="1836"/>
                  <a:pt x="870" y="1884"/>
                </a:cubicBezTo>
                <a:cubicBezTo>
                  <a:pt x="845" y="1916"/>
                  <a:pt x="818" y="1918"/>
                  <a:pt x="790" y="1889"/>
                </a:cubicBezTo>
                <a:cubicBezTo>
                  <a:pt x="747" y="1840"/>
                  <a:pt x="703" y="1790"/>
                  <a:pt x="660" y="1741"/>
                </a:cubicBezTo>
                <a:lnTo>
                  <a:pt x="540" y="1603"/>
                </a:lnTo>
                <a:cubicBezTo>
                  <a:pt x="225" y="1486"/>
                  <a:pt x="0" y="1183"/>
                  <a:pt x="0" y="827"/>
                </a:cubicBezTo>
                <a:cubicBezTo>
                  <a:pt x="0" y="370"/>
                  <a:pt x="370" y="0"/>
                  <a:pt x="82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15" name="Freeform 9"/>
          <p:cNvSpPr/>
          <p:nvPr/>
        </p:nvSpPr>
        <p:spPr>
          <a:xfrm>
            <a:off x="7428597" y="990525"/>
            <a:ext cx="978101" cy="1144807"/>
          </a:xfrm>
          <a:custGeom>
            <a:avLst/>
            <a:gdLst>
              <a:gd name="txL" fmla="*/ 0 w 1654"/>
              <a:gd name="txT" fmla="*/ 0 h 1918"/>
              <a:gd name="txR" fmla="*/ 1654 w 1654"/>
              <a:gd name="txB" fmla="*/ 1918 h 1918"/>
            </a:gdLst>
            <a:ahLst/>
            <a:cxnLst>
              <a:cxn ang="0">
                <a:pos x="652463" y="0"/>
              </a:cxn>
              <a:cxn ang="0">
                <a:pos x="1304925" y="658485"/>
              </a:cxn>
              <a:cxn ang="0">
                <a:pos x="880469" y="1275565"/>
              </a:cxn>
              <a:cxn ang="0">
                <a:pos x="785006" y="1386242"/>
              </a:cxn>
              <a:cxn ang="0">
                <a:pos x="686387" y="1500103"/>
              </a:cxn>
              <a:cxn ang="0">
                <a:pos x="622482" y="1504084"/>
              </a:cxn>
              <a:cxn ang="0">
                <a:pos x="520708" y="1386242"/>
              </a:cxn>
              <a:cxn ang="0">
                <a:pos x="426034" y="1276362"/>
              </a:cxn>
              <a:cxn ang="0">
                <a:pos x="0" y="658485"/>
              </a:cxn>
              <a:cxn ang="0">
                <a:pos x="652463" y="0"/>
              </a:cxn>
            </a:cxnLst>
            <a:rect l="txL" t="txT" r="txR" b="txB"/>
            <a:pathLst>
              <a:path w="1654" h="1918">
                <a:moveTo>
                  <a:pt x="827" y="0"/>
                </a:moveTo>
                <a:cubicBezTo>
                  <a:pt x="1283" y="0"/>
                  <a:pt x="1654" y="370"/>
                  <a:pt x="1654" y="827"/>
                </a:cubicBezTo>
                <a:cubicBezTo>
                  <a:pt x="1654" y="1182"/>
                  <a:pt x="1430" y="1485"/>
                  <a:pt x="1116" y="1602"/>
                </a:cubicBezTo>
                <a:lnTo>
                  <a:pt x="995" y="1741"/>
                </a:lnTo>
                <a:cubicBezTo>
                  <a:pt x="953" y="1788"/>
                  <a:pt x="912" y="1836"/>
                  <a:pt x="870" y="1884"/>
                </a:cubicBezTo>
                <a:cubicBezTo>
                  <a:pt x="845" y="1916"/>
                  <a:pt x="818" y="1918"/>
                  <a:pt x="789" y="1889"/>
                </a:cubicBezTo>
                <a:cubicBezTo>
                  <a:pt x="746" y="1840"/>
                  <a:pt x="703" y="1790"/>
                  <a:pt x="660" y="1741"/>
                </a:cubicBezTo>
                <a:lnTo>
                  <a:pt x="540" y="1603"/>
                </a:lnTo>
                <a:cubicBezTo>
                  <a:pt x="225" y="1486"/>
                  <a:pt x="0" y="1183"/>
                  <a:pt x="0" y="827"/>
                </a:cubicBezTo>
                <a:cubicBezTo>
                  <a:pt x="0" y="370"/>
                  <a:pt x="370" y="0"/>
                  <a:pt x="827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16" name="TextBox 54"/>
          <p:cNvSpPr/>
          <p:nvPr/>
        </p:nvSpPr>
        <p:spPr>
          <a:xfrm>
            <a:off x="304770" y="2150868"/>
            <a:ext cx="1993422" cy="415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9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社会痛点</a:t>
            </a:r>
          </a:p>
        </p:txBody>
      </p:sp>
      <p:sp>
        <p:nvSpPr>
          <p:cNvPr id="19" name="TextBox 62"/>
          <p:cNvSpPr/>
          <p:nvPr/>
        </p:nvSpPr>
        <p:spPr>
          <a:xfrm>
            <a:off x="5454343" y="2150868"/>
            <a:ext cx="1617348" cy="415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9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</a:p>
        </p:txBody>
      </p:sp>
      <p:sp>
        <p:nvSpPr>
          <p:cNvPr id="20" name="TextBox 63"/>
          <p:cNvSpPr/>
          <p:nvPr/>
        </p:nvSpPr>
        <p:spPr>
          <a:xfrm>
            <a:off x="7091923" y="2150868"/>
            <a:ext cx="1617348" cy="415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99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目标客户</a:t>
            </a:r>
            <a:endParaRPr lang="en-US" altLang="zh-CN" sz="2099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TextBox 20"/>
          <p:cNvSpPr/>
          <p:nvPr/>
        </p:nvSpPr>
        <p:spPr>
          <a:xfrm>
            <a:off x="820084" y="2501949"/>
            <a:ext cx="992579" cy="2997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</a:t>
            </a:r>
            <a:r>
              <a:rPr lang="zh-CN" altLang="en-US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理念由来</a:t>
            </a:r>
            <a:r>
              <a:rPr lang="en-US" altLang="zh-CN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)</a:t>
            </a:r>
          </a:p>
        </p:txBody>
      </p:sp>
      <p:sp>
        <p:nvSpPr>
          <p:cNvPr id="24" name="TextBox 83"/>
          <p:cNvSpPr/>
          <p:nvPr/>
        </p:nvSpPr>
        <p:spPr>
          <a:xfrm>
            <a:off x="5613372" y="2501949"/>
            <a:ext cx="1338828" cy="2997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</a:t>
            </a:r>
            <a:r>
              <a:rPr lang="zh-CN" altLang="en-US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如何解决问题</a:t>
            </a:r>
            <a:r>
              <a:rPr lang="en-US" altLang="zh-CN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)</a:t>
            </a:r>
          </a:p>
        </p:txBody>
      </p:sp>
      <p:sp>
        <p:nvSpPr>
          <p:cNvPr id="25" name="TextBox 84"/>
          <p:cNvSpPr/>
          <p:nvPr/>
        </p:nvSpPr>
        <p:spPr>
          <a:xfrm>
            <a:off x="7417339" y="2501949"/>
            <a:ext cx="992579" cy="2997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1348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</a:t>
            </a:r>
            <a:r>
              <a:rPr lang="zh-CN" altLang="en-US" sz="1348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谁能买单</a:t>
            </a:r>
            <a:r>
              <a:rPr lang="en-US" altLang="zh-CN" sz="1348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)</a:t>
            </a:r>
            <a:endParaRPr lang="en-US" altLang="zh-CN" sz="1348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9" name="Freeform 10"/>
          <p:cNvSpPr>
            <a:spLocks noEditPoints="1"/>
          </p:cNvSpPr>
          <p:nvPr/>
        </p:nvSpPr>
        <p:spPr>
          <a:xfrm>
            <a:off x="7091814" y="2986558"/>
            <a:ext cx="673598" cy="649796"/>
          </a:xfrm>
          <a:custGeom>
            <a:avLst/>
            <a:gdLst>
              <a:gd name="txL" fmla="*/ 0 w 1139"/>
              <a:gd name="txT" fmla="*/ 0 h 1088"/>
              <a:gd name="txR" fmla="*/ 1139 w 1139"/>
              <a:gd name="txB" fmla="*/ 1088 h 1088"/>
            </a:gdLst>
            <a:ahLst/>
            <a:cxnLst>
              <a:cxn ang="0">
                <a:pos x="599543" y="334601"/>
              </a:cxn>
              <a:cxn ang="0">
                <a:pos x="587710" y="360094"/>
              </a:cxn>
              <a:cxn ang="0">
                <a:pos x="584554" y="376824"/>
              </a:cxn>
              <a:cxn ang="0">
                <a:pos x="585343" y="408691"/>
              </a:cxn>
              <a:cxn ang="0">
                <a:pos x="596387" y="439761"/>
              </a:cxn>
              <a:cxn ang="0">
                <a:pos x="606642" y="454898"/>
              </a:cxn>
              <a:cxn ang="0">
                <a:pos x="631886" y="476408"/>
              </a:cxn>
              <a:cxn ang="0">
                <a:pos x="648453" y="484374"/>
              </a:cxn>
              <a:cxn ang="0">
                <a:pos x="683163" y="289191"/>
              </a:cxn>
              <a:cxn ang="0">
                <a:pos x="642142" y="297954"/>
              </a:cxn>
              <a:cxn ang="0">
                <a:pos x="619264" y="312294"/>
              </a:cxn>
              <a:cxn ang="0">
                <a:pos x="608220" y="323447"/>
              </a:cxn>
              <a:cxn ang="0">
                <a:pos x="549055" y="101177"/>
              </a:cxn>
              <a:cxn ang="0">
                <a:pos x="449657" y="201557"/>
              </a:cxn>
              <a:cxn ang="0">
                <a:pos x="542744" y="408691"/>
              </a:cxn>
              <a:cxn ang="0">
                <a:pos x="542744" y="367264"/>
              </a:cxn>
              <a:cxn ang="0">
                <a:pos x="513556" y="222270"/>
              </a:cxn>
              <a:cxn ang="0">
                <a:pos x="357359" y="390367"/>
              </a:cxn>
              <a:cxn ang="0">
                <a:pos x="449657" y="572008"/>
              </a:cxn>
              <a:cxn ang="0">
                <a:pos x="403902" y="577584"/>
              </a:cxn>
              <a:cxn ang="0">
                <a:pos x="381814" y="552091"/>
              </a:cxn>
              <a:cxn ang="0">
                <a:pos x="367614" y="540141"/>
              </a:cxn>
              <a:cxn ang="0">
                <a:pos x="306082" y="513851"/>
              </a:cxn>
              <a:cxn ang="0">
                <a:pos x="280049" y="511461"/>
              </a:cxn>
              <a:cxn ang="0">
                <a:pos x="0" y="866775"/>
              </a:cxn>
              <a:cxn ang="0">
                <a:pos x="119120" y="656455"/>
              </a:cxn>
              <a:cxn ang="0">
                <a:pos x="308449" y="656455"/>
              </a:cxn>
              <a:cxn ang="0">
                <a:pos x="430724" y="866775"/>
              </a:cxn>
              <a:cxn ang="0">
                <a:pos x="403902" y="577584"/>
              </a:cxn>
              <a:cxn ang="0">
                <a:pos x="619264" y="511461"/>
              </a:cxn>
              <a:cxn ang="0">
                <a:pos x="591654" y="514648"/>
              </a:cxn>
              <a:cxn ang="0">
                <a:pos x="516711" y="552091"/>
              </a:cxn>
              <a:cxn ang="0">
                <a:pos x="504089" y="564838"/>
              </a:cxn>
              <a:cxn ang="0">
                <a:pos x="556155" y="866775"/>
              </a:cxn>
              <a:cxn ang="0">
                <a:pos x="586921" y="866775"/>
              </a:cxn>
              <a:cxn ang="0">
                <a:pos x="807805" y="656455"/>
              </a:cxn>
              <a:cxn ang="0">
                <a:pos x="898525" y="663625"/>
              </a:cxn>
              <a:cxn ang="0">
                <a:pos x="215362" y="490748"/>
              </a:cxn>
              <a:cxn ang="0">
                <a:pos x="265850" y="477204"/>
              </a:cxn>
              <a:cxn ang="0">
                <a:pos x="280049" y="466848"/>
              </a:cxn>
              <a:cxn ang="0">
                <a:pos x="308449" y="426217"/>
              </a:cxn>
              <a:cxn ang="0">
                <a:pos x="313971" y="406301"/>
              </a:cxn>
              <a:cxn ang="0">
                <a:pos x="313971" y="372841"/>
              </a:cxn>
              <a:cxn ang="0">
                <a:pos x="306082" y="348144"/>
              </a:cxn>
              <a:cxn ang="0">
                <a:pos x="298194" y="333804"/>
              </a:cxn>
              <a:cxn ang="0">
                <a:pos x="279261" y="313091"/>
              </a:cxn>
              <a:cxn ang="0">
                <a:pos x="266639" y="303531"/>
              </a:cxn>
              <a:cxn ang="0">
                <a:pos x="215362" y="289191"/>
              </a:cxn>
            </a:cxnLst>
            <a:rect l="txL" t="txT" r="txR" b="txB"/>
            <a:pathLst>
              <a:path w="1139" h="1088">
                <a:moveTo>
                  <a:pt x="771" y="406"/>
                </a:moveTo>
                <a:cubicBezTo>
                  <a:pt x="767" y="411"/>
                  <a:pt x="764" y="415"/>
                  <a:pt x="761" y="419"/>
                </a:cubicBezTo>
                <a:cubicBezTo>
                  <a:pt x="761" y="420"/>
                  <a:pt x="761" y="420"/>
                  <a:pt x="760" y="420"/>
                </a:cubicBezTo>
                <a:cubicBezTo>
                  <a:pt x="758" y="424"/>
                  <a:pt x="755" y="429"/>
                  <a:pt x="753" y="433"/>
                </a:cubicBezTo>
                <a:cubicBezTo>
                  <a:pt x="752" y="435"/>
                  <a:pt x="752" y="436"/>
                  <a:pt x="751" y="437"/>
                </a:cubicBezTo>
                <a:cubicBezTo>
                  <a:pt x="749" y="442"/>
                  <a:pt x="747" y="447"/>
                  <a:pt x="745" y="452"/>
                </a:cubicBezTo>
                <a:cubicBezTo>
                  <a:pt x="745" y="452"/>
                  <a:pt x="745" y="453"/>
                  <a:pt x="745" y="453"/>
                </a:cubicBezTo>
                <a:cubicBezTo>
                  <a:pt x="744" y="458"/>
                  <a:pt x="742" y="463"/>
                  <a:pt x="741" y="468"/>
                </a:cubicBezTo>
                <a:cubicBezTo>
                  <a:pt x="741" y="470"/>
                  <a:pt x="741" y="471"/>
                  <a:pt x="741" y="473"/>
                </a:cubicBezTo>
                <a:cubicBezTo>
                  <a:pt x="740" y="478"/>
                  <a:pt x="740" y="484"/>
                  <a:pt x="740" y="490"/>
                </a:cubicBezTo>
                <a:cubicBezTo>
                  <a:pt x="740" y="497"/>
                  <a:pt x="740" y="504"/>
                  <a:pt x="741" y="510"/>
                </a:cubicBezTo>
                <a:cubicBezTo>
                  <a:pt x="742" y="511"/>
                  <a:pt x="742" y="512"/>
                  <a:pt x="742" y="513"/>
                </a:cubicBezTo>
                <a:cubicBezTo>
                  <a:pt x="743" y="520"/>
                  <a:pt x="745" y="526"/>
                  <a:pt x="747" y="532"/>
                </a:cubicBezTo>
                <a:cubicBezTo>
                  <a:pt x="747" y="533"/>
                  <a:pt x="748" y="534"/>
                  <a:pt x="748" y="535"/>
                </a:cubicBezTo>
                <a:cubicBezTo>
                  <a:pt x="750" y="541"/>
                  <a:pt x="753" y="547"/>
                  <a:pt x="756" y="552"/>
                </a:cubicBezTo>
                <a:cubicBezTo>
                  <a:pt x="757" y="553"/>
                  <a:pt x="757" y="554"/>
                  <a:pt x="758" y="555"/>
                </a:cubicBezTo>
                <a:cubicBezTo>
                  <a:pt x="761" y="560"/>
                  <a:pt x="765" y="566"/>
                  <a:pt x="769" y="571"/>
                </a:cubicBezTo>
                <a:cubicBezTo>
                  <a:pt x="769" y="571"/>
                  <a:pt x="769" y="571"/>
                  <a:pt x="769" y="571"/>
                </a:cubicBezTo>
                <a:cubicBezTo>
                  <a:pt x="774" y="576"/>
                  <a:pt x="778" y="581"/>
                  <a:pt x="783" y="585"/>
                </a:cubicBezTo>
                <a:cubicBezTo>
                  <a:pt x="784" y="586"/>
                  <a:pt x="784" y="586"/>
                  <a:pt x="784" y="586"/>
                </a:cubicBezTo>
                <a:cubicBezTo>
                  <a:pt x="789" y="591"/>
                  <a:pt x="795" y="594"/>
                  <a:pt x="801" y="598"/>
                </a:cubicBezTo>
                <a:cubicBezTo>
                  <a:pt x="801" y="598"/>
                  <a:pt x="802" y="599"/>
                  <a:pt x="802" y="599"/>
                </a:cubicBezTo>
                <a:cubicBezTo>
                  <a:pt x="808" y="602"/>
                  <a:pt x="814" y="605"/>
                  <a:pt x="820" y="608"/>
                </a:cubicBezTo>
                <a:cubicBezTo>
                  <a:pt x="821" y="608"/>
                  <a:pt x="821" y="608"/>
                  <a:pt x="822" y="608"/>
                </a:cubicBezTo>
                <a:cubicBezTo>
                  <a:pt x="836" y="613"/>
                  <a:pt x="851" y="616"/>
                  <a:pt x="866" y="616"/>
                </a:cubicBezTo>
                <a:cubicBezTo>
                  <a:pt x="936" y="616"/>
                  <a:pt x="993" y="559"/>
                  <a:pt x="993" y="490"/>
                </a:cubicBezTo>
                <a:cubicBezTo>
                  <a:pt x="993" y="420"/>
                  <a:pt x="936" y="363"/>
                  <a:pt x="866" y="363"/>
                </a:cubicBezTo>
                <a:cubicBezTo>
                  <a:pt x="848" y="363"/>
                  <a:pt x="831" y="367"/>
                  <a:pt x="816" y="374"/>
                </a:cubicBezTo>
                <a:cubicBezTo>
                  <a:pt x="816" y="374"/>
                  <a:pt x="816" y="374"/>
                  <a:pt x="816" y="374"/>
                </a:cubicBezTo>
                <a:cubicBezTo>
                  <a:pt x="815" y="374"/>
                  <a:pt x="815" y="374"/>
                  <a:pt x="814" y="374"/>
                </a:cubicBezTo>
                <a:cubicBezTo>
                  <a:pt x="810" y="376"/>
                  <a:pt x="806" y="379"/>
                  <a:pt x="802" y="381"/>
                </a:cubicBezTo>
                <a:cubicBezTo>
                  <a:pt x="800" y="382"/>
                  <a:pt x="799" y="382"/>
                  <a:pt x="798" y="383"/>
                </a:cubicBezTo>
                <a:cubicBezTo>
                  <a:pt x="794" y="386"/>
                  <a:pt x="789" y="389"/>
                  <a:pt x="785" y="392"/>
                </a:cubicBezTo>
                <a:cubicBezTo>
                  <a:pt x="785" y="393"/>
                  <a:pt x="784" y="393"/>
                  <a:pt x="784" y="393"/>
                </a:cubicBezTo>
                <a:cubicBezTo>
                  <a:pt x="780" y="397"/>
                  <a:pt x="777" y="400"/>
                  <a:pt x="773" y="404"/>
                </a:cubicBezTo>
                <a:cubicBezTo>
                  <a:pt x="773" y="405"/>
                  <a:pt x="772" y="406"/>
                  <a:pt x="771" y="406"/>
                </a:cubicBezTo>
                <a:close/>
                <a:moveTo>
                  <a:pt x="570" y="253"/>
                </a:moveTo>
                <a:lnTo>
                  <a:pt x="570" y="253"/>
                </a:lnTo>
                <a:cubicBezTo>
                  <a:pt x="639" y="253"/>
                  <a:pt x="696" y="196"/>
                  <a:pt x="696" y="127"/>
                </a:cubicBezTo>
                <a:cubicBezTo>
                  <a:pt x="696" y="57"/>
                  <a:pt x="639" y="0"/>
                  <a:pt x="570" y="0"/>
                </a:cubicBezTo>
                <a:cubicBezTo>
                  <a:pt x="500" y="0"/>
                  <a:pt x="443" y="57"/>
                  <a:pt x="443" y="127"/>
                </a:cubicBezTo>
                <a:cubicBezTo>
                  <a:pt x="443" y="196"/>
                  <a:pt x="500" y="253"/>
                  <a:pt x="570" y="253"/>
                </a:cubicBezTo>
                <a:close/>
                <a:moveTo>
                  <a:pt x="688" y="609"/>
                </a:moveTo>
                <a:lnTo>
                  <a:pt x="688" y="609"/>
                </a:lnTo>
                <a:lnTo>
                  <a:pt x="688" y="513"/>
                </a:lnTo>
                <a:cubicBezTo>
                  <a:pt x="687" y="505"/>
                  <a:pt x="686" y="497"/>
                  <a:pt x="686" y="490"/>
                </a:cubicBezTo>
                <a:cubicBezTo>
                  <a:pt x="686" y="482"/>
                  <a:pt x="687" y="474"/>
                  <a:pt x="688" y="467"/>
                </a:cubicBezTo>
                <a:lnTo>
                  <a:pt x="688" y="461"/>
                </a:lnTo>
                <a:lnTo>
                  <a:pt x="689" y="461"/>
                </a:lnTo>
                <a:cubicBezTo>
                  <a:pt x="698" y="405"/>
                  <a:pt x="733" y="357"/>
                  <a:pt x="782" y="331"/>
                </a:cubicBezTo>
                <a:cubicBezTo>
                  <a:pt x="748" y="299"/>
                  <a:pt x="702" y="279"/>
                  <a:pt x="651" y="279"/>
                </a:cubicBezTo>
                <a:lnTo>
                  <a:pt x="488" y="279"/>
                </a:lnTo>
                <a:cubicBezTo>
                  <a:pt x="437" y="279"/>
                  <a:pt x="391" y="299"/>
                  <a:pt x="357" y="331"/>
                </a:cubicBezTo>
                <a:cubicBezTo>
                  <a:pt x="414" y="361"/>
                  <a:pt x="453" y="421"/>
                  <a:pt x="453" y="490"/>
                </a:cubicBezTo>
                <a:cubicBezTo>
                  <a:pt x="453" y="504"/>
                  <a:pt x="451" y="518"/>
                  <a:pt x="448" y="531"/>
                </a:cubicBezTo>
                <a:lnTo>
                  <a:pt x="448" y="608"/>
                </a:lnTo>
                <a:cubicBezTo>
                  <a:pt x="500" y="629"/>
                  <a:pt x="543" y="668"/>
                  <a:pt x="570" y="718"/>
                </a:cubicBezTo>
                <a:cubicBezTo>
                  <a:pt x="595" y="669"/>
                  <a:pt x="638" y="631"/>
                  <a:pt x="688" y="609"/>
                </a:cubicBezTo>
                <a:close/>
                <a:moveTo>
                  <a:pt x="512" y="725"/>
                </a:moveTo>
                <a:lnTo>
                  <a:pt x="512" y="725"/>
                </a:lnTo>
                <a:cubicBezTo>
                  <a:pt x="508" y="719"/>
                  <a:pt x="504" y="714"/>
                  <a:pt x="499" y="709"/>
                </a:cubicBezTo>
                <a:cubicBezTo>
                  <a:pt x="499" y="708"/>
                  <a:pt x="498" y="707"/>
                  <a:pt x="497" y="707"/>
                </a:cubicBezTo>
                <a:cubicBezTo>
                  <a:pt x="493" y="702"/>
                  <a:pt x="489" y="698"/>
                  <a:pt x="484" y="693"/>
                </a:cubicBezTo>
                <a:cubicBezTo>
                  <a:pt x="484" y="693"/>
                  <a:pt x="483" y="692"/>
                  <a:pt x="482" y="691"/>
                </a:cubicBezTo>
                <a:cubicBezTo>
                  <a:pt x="477" y="687"/>
                  <a:pt x="473" y="683"/>
                  <a:pt x="467" y="679"/>
                </a:cubicBezTo>
                <a:cubicBezTo>
                  <a:pt x="467" y="679"/>
                  <a:pt x="466" y="679"/>
                  <a:pt x="466" y="678"/>
                </a:cubicBezTo>
                <a:cubicBezTo>
                  <a:pt x="449" y="666"/>
                  <a:pt x="429" y="656"/>
                  <a:pt x="409" y="650"/>
                </a:cubicBezTo>
                <a:cubicBezTo>
                  <a:pt x="404" y="649"/>
                  <a:pt x="400" y="648"/>
                  <a:pt x="395" y="647"/>
                </a:cubicBezTo>
                <a:cubicBezTo>
                  <a:pt x="393" y="646"/>
                  <a:pt x="390" y="646"/>
                  <a:pt x="388" y="645"/>
                </a:cubicBezTo>
                <a:cubicBezTo>
                  <a:pt x="385" y="645"/>
                  <a:pt x="381" y="644"/>
                  <a:pt x="378" y="644"/>
                </a:cubicBezTo>
                <a:cubicBezTo>
                  <a:pt x="376" y="644"/>
                  <a:pt x="374" y="643"/>
                  <a:pt x="372" y="643"/>
                </a:cubicBezTo>
                <a:cubicBezTo>
                  <a:pt x="366" y="643"/>
                  <a:pt x="360" y="642"/>
                  <a:pt x="355" y="642"/>
                </a:cubicBezTo>
                <a:lnTo>
                  <a:pt x="191" y="642"/>
                </a:lnTo>
                <a:cubicBezTo>
                  <a:pt x="86" y="642"/>
                  <a:pt x="0" y="728"/>
                  <a:pt x="0" y="833"/>
                </a:cubicBezTo>
                <a:lnTo>
                  <a:pt x="0" y="1088"/>
                </a:lnTo>
                <a:lnTo>
                  <a:pt x="112" y="1088"/>
                </a:lnTo>
                <a:lnTo>
                  <a:pt x="112" y="824"/>
                </a:lnTo>
                <a:lnTo>
                  <a:pt x="151" y="824"/>
                </a:lnTo>
                <a:lnTo>
                  <a:pt x="151" y="1088"/>
                </a:lnTo>
                <a:lnTo>
                  <a:pt x="391" y="1088"/>
                </a:lnTo>
                <a:lnTo>
                  <a:pt x="391" y="824"/>
                </a:lnTo>
                <a:lnTo>
                  <a:pt x="430" y="824"/>
                </a:lnTo>
                <a:lnTo>
                  <a:pt x="430" y="1088"/>
                </a:lnTo>
                <a:lnTo>
                  <a:pt x="546" y="1088"/>
                </a:lnTo>
                <a:lnTo>
                  <a:pt x="546" y="833"/>
                </a:lnTo>
                <a:cubicBezTo>
                  <a:pt x="546" y="793"/>
                  <a:pt x="533" y="756"/>
                  <a:pt x="512" y="725"/>
                </a:cubicBezTo>
                <a:cubicBezTo>
                  <a:pt x="512" y="725"/>
                  <a:pt x="512" y="725"/>
                  <a:pt x="512" y="725"/>
                </a:cubicBezTo>
                <a:close/>
                <a:moveTo>
                  <a:pt x="948" y="642"/>
                </a:moveTo>
                <a:lnTo>
                  <a:pt x="948" y="642"/>
                </a:lnTo>
                <a:lnTo>
                  <a:pt x="785" y="642"/>
                </a:lnTo>
                <a:cubicBezTo>
                  <a:pt x="779" y="642"/>
                  <a:pt x="773" y="643"/>
                  <a:pt x="767" y="643"/>
                </a:cubicBezTo>
                <a:cubicBezTo>
                  <a:pt x="765" y="643"/>
                  <a:pt x="763" y="644"/>
                  <a:pt x="761" y="644"/>
                </a:cubicBezTo>
                <a:cubicBezTo>
                  <a:pt x="758" y="644"/>
                  <a:pt x="754" y="645"/>
                  <a:pt x="750" y="646"/>
                </a:cubicBezTo>
                <a:cubicBezTo>
                  <a:pt x="748" y="646"/>
                  <a:pt x="746" y="646"/>
                  <a:pt x="743" y="647"/>
                </a:cubicBezTo>
                <a:cubicBezTo>
                  <a:pt x="739" y="648"/>
                  <a:pt x="735" y="649"/>
                  <a:pt x="731" y="650"/>
                </a:cubicBezTo>
                <a:cubicBezTo>
                  <a:pt x="703" y="658"/>
                  <a:pt x="676" y="673"/>
                  <a:pt x="655" y="693"/>
                </a:cubicBezTo>
                <a:cubicBezTo>
                  <a:pt x="655" y="694"/>
                  <a:pt x="654" y="694"/>
                  <a:pt x="654" y="694"/>
                </a:cubicBezTo>
                <a:cubicBezTo>
                  <a:pt x="649" y="698"/>
                  <a:pt x="645" y="703"/>
                  <a:pt x="641" y="708"/>
                </a:cubicBezTo>
                <a:cubicBezTo>
                  <a:pt x="640" y="708"/>
                  <a:pt x="640" y="709"/>
                  <a:pt x="639" y="709"/>
                </a:cubicBezTo>
                <a:cubicBezTo>
                  <a:pt x="611" y="743"/>
                  <a:pt x="593" y="786"/>
                  <a:pt x="593" y="833"/>
                </a:cubicBezTo>
                <a:lnTo>
                  <a:pt x="593" y="1088"/>
                </a:lnTo>
                <a:lnTo>
                  <a:pt x="705" y="1088"/>
                </a:lnTo>
                <a:lnTo>
                  <a:pt x="705" y="824"/>
                </a:lnTo>
                <a:lnTo>
                  <a:pt x="744" y="824"/>
                </a:lnTo>
                <a:lnTo>
                  <a:pt x="744" y="1088"/>
                </a:lnTo>
                <a:lnTo>
                  <a:pt x="985" y="1088"/>
                </a:lnTo>
                <a:lnTo>
                  <a:pt x="985" y="824"/>
                </a:lnTo>
                <a:lnTo>
                  <a:pt x="1024" y="824"/>
                </a:lnTo>
                <a:lnTo>
                  <a:pt x="1024" y="1088"/>
                </a:lnTo>
                <a:lnTo>
                  <a:pt x="1139" y="1088"/>
                </a:lnTo>
                <a:lnTo>
                  <a:pt x="1139" y="833"/>
                </a:lnTo>
                <a:cubicBezTo>
                  <a:pt x="1139" y="728"/>
                  <a:pt x="1053" y="642"/>
                  <a:pt x="948" y="642"/>
                </a:cubicBezTo>
                <a:close/>
                <a:moveTo>
                  <a:pt x="273" y="616"/>
                </a:moveTo>
                <a:lnTo>
                  <a:pt x="273" y="616"/>
                </a:lnTo>
                <a:cubicBezTo>
                  <a:pt x="289" y="616"/>
                  <a:pt x="304" y="613"/>
                  <a:pt x="317" y="608"/>
                </a:cubicBezTo>
                <a:cubicBezTo>
                  <a:pt x="318" y="608"/>
                  <a:pt x="318" y="608"/>
                  <a:pt x="318" y="608"/>
                </a:cubicBezTo>
                <a:cubicBezTo>
                  <a:pt x="325" y="605"/>
                  <a:pt x="331" y="602"/>
                  <a:pt x="337" y="599"/>
                </a:cubicBezTo>
                <a:cubicBezTo>
                  <a:pt x="337" y="599"/>
                  <a:pt x="338" y="598"/>
                  <a:pt x="338" y="598"/>
                </a:cubicBezTo>
                <a:cubicBezTo>
                  <a:pt x="344" y="594"/>
                  <a:pt x="350" y="591"/>
                  <a:pt x="355" y="586"/>
                </a:cubicBezTo>
                <a:cubicBezTo>
                  <a:pt x="355" y="586"/>
                  <a:pt x="355" y="586"/>
                  <a:pt x="355" y="586"/>
                </a:cubicBezTo>
                <a:cubicBezTo>
                  <a:pt x="366" y="577"/>
                  <a:pt x="374" y="566"/>
                  <a:pt x="381" y="554"/>
                </a:cubicBezTo>
                <a:cubicBezTo>
                  <a:pt x="382" y="554"/>
                  <a:pt x="382" y="553"/>
                  <a:pt x="383" y="552"/>
                </a:cubicBezTo>
                <a:cubicBezTo>
                  <a:pt x="386" y="547"/>
                  <a:pt x="389" y="541"/>
                  <a:pt x="391" y="535"/>
                </a:cubicBezTo>
                <a:cubicBezTo>
                  <a:pt x="391" y="534"/>
                  <a:pt x="392" y="533"/>
                  <a:pt x="392" y="532"/>
                </a:cubicBezTo>
                <a:cubicBezTo>
                  <a:pt x="394" y="526"/>
                  <a:pt x="396" y="520"/>
                  <a:pt x="397" y="513"/>
                </a:cubicBezTo>
                <a:cubicBezTo>
                  <a:pt x="397" y="512"/>
                  <a:pt x="398" y="511"/>
                  <a:pt x="398" y="510"/>
                </a:cubicBezTo>
                <a:cubicBezTo>
                  <a:pt x="399" y="504"/>
                  <a:pt x="399" y="497"/>
                  <a:pt x="399" y="490"/>
                </a:cubicBezTo>
                <a:cubicBezTo>
                  <a:pt x="399" y="484"/>
                  <a:pt x="399" y="478"/>
                  <a:pt x="398" y="472"/>
                </a:cubicBezTo>
                <a:cubicBezTo>
                  <a:pt x="398" y="471"/>
                  <a:pt x="398" y="470"/>
                  <a:pt x="398" y="468"/>
                </a:cubicBezTo>
                <a:cubicBezTo>
                  <a:pt x="397" y="463"/>
                  <a:pt x="395" y="458"/>
                  <a:pt x="394" y="453"/>
                </a:cubicBezTo>
                <a:cubicBezTo>
                  <a:pt x="394" y="452"/>
                  <a:pt x="394" y="452"/>
                  <a:pt x="394" y="452"/>
                </a:cubicBezTo>
                <a:cubicBezTo>
                  <a:pt x="392" y="447"/>
                  <a:pt x="390" y="442"/>
                  <a:pt x="388" y="437"/>
                </a:cubicBezTo>
                <a:cubicBezTo>
                  <a:pt x="387" y="436"/>
                  <a:pt x="387" y="435"/>
                  <a:pt x="386" y="434"/>
                </a:cubicBezTo>
                <a:cubicBezTo>
                  <a:pt x="384" y="429"/>
                  <a:pt x="381" y="424"/>
                  <a:pt x="378" y="419"/>
                </a:cubicBezTo>
                <a:lnTo>
                  <a:pt x="378" y="419"/>
                </a:lnTo>
                <a:cubicBezTo>
                  <a:pt x="375" y="415"/>
                  <a:pt x="372" y="410"/>
                  <a:pt x="368" y="406"/>
                </a:cubicBezTo>
                <a:cubicBezTo>
                  <a:pt x="367" y="405"/>
                  <a:pt x="367" y="405"/>
                  <a:pt x="366" y="404"/>
                </a:cubicBezTo>
                <a:cubicBezTo>
                  <a:pt x="362" y="400"/>
                  <a:pt x="358" y="396"/>
                  <a:pt x="354" y="393"/>
                </a:cubicBezTo>
                <a:cubicBezTo>
                  <a:pt x="354" y="393"/>
                  <a:pt x="354" y="393"/>
                  <a:pt x="354" y="393"/>
                </a:cubicBezTo>
                <a:cubicBezTo>
                  <a:pt x="350" y="389"/>
                  <a:pt x="345" y="386"/>
                  <a:pt x="341" y="383"/>
                </a:cubicBezTo>
                <a:cubicBezTo>
                  <a:pt x="340" y="382"/>
                  <a:pt x="339" y="382"/>
                  <a:pt x="338" y="381"/>
                </a:cubicBezTo>
                <a:cubicBezTo>
                  <a:pt x="334" y="379"/>
                  <a:pt x="329" y="376"/>
                  <a:pt x="324" y="374"/>
                </a:cubicBezTo>
                <a:cubicBezTo>
                  <a:pt x="324" y="374"/>
                  <a:pt x="324" y="374"/>
                  <a:pt x="323" y="374"/>
                </a:cubicBezTo>
                <a:cubicBezTo>
                  <a:pt x="308" y="367"/>
                  <a:pt x="291" y="363"/>
                  <a:pt x="273" y="363"/>
                </a:cubicBezTo>
                <a:cubicBezTo>
                  <a:pt x="203" y="363"/>
                  <a:pt x="146" y="420"/>
                  <a:pt x="146" y="490"/>
                </a:cubicBezTo>
                <a:cubicBezTo>
                  <a:pt x="146" y="559"/>
                  <a:pt x="203" y="616"/>
                  <a:pt x="273" y="61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34" name="Freeform 7"/>
          <p:cNvSpPr/>
          <p:nvPr/>
        </p:nvSpPr>
        <p:spPr>
          <a:xfrm>
            <a:off x="4107301" y="2816608"/>
            <a:ext cx="979454" cy="1144878"/>
          </a:xfrm>
          <a:custGeom>
            <a:avLst/>
            <a:gdLst>
              <a:gd name="txL" fmla="*/ 0 w 1654"/>
              <a:gd name="txT" fmla="*/ 0 h 1918"/>
              <a:gd name="txR" fmla="*/ 1654 w 1654"/>
              <a:gd name="txB" fmla="*/ 1918 h 1918"/>
            </a:gdLst>
            <a:ahLst/>
            <a:cxnLst>
              <a:cxn ang="0">
                <a:pos x="653257" y="0"/>
              </a:cxn>
              <a:cxn ang="0">
                <a:pos x="1306513" y="658485"/>
              </a:cxn>
              <a:cxn ang="0">
                <a:pos x="881541" y="1275565"/>
              </a:cxn>
              <a:cxn ang="0">
                <a:pos x="785962" y="1386242"/>
              </a:cxn>
              <a:cxn ang="0">
                <a:pos x="687223" y="1500103"/>
              </a:cxn>
              <a:cxn ang="0">
                <a:pos x="623240" y="1504084"/>
              </a:cxn>
              <a:cxn ang="0">
                <a:pos x="521341" y="1386242"/>
              </a:cxn>
              <a:cxn ang="0">
                <a:pos x="426552" y="1276362"/>
              </a:cxn>
              <a:cxn ang="0">
                <a:pos x="0" y="658485"/>
              </a:cxn>
              <a:cxn ang="0">
                <a:pos x="653257" y="0"/>
              </a:cxn>
            </a:cxnLst>
            <a:rect l="txL" t="txT" r="txR" b="txB"/>
            <a:pathLst>
              <a:path w="1654" h="1918">
                <a:moveTo>
                  <a:pt x="827" y="0"/>
                </a:moveTo>
                <a:cubicBezTo>
                  <a:pt x="1283" y="0"/>
                  <a:pt x="1654" y="370"/>
                  <a:pt x="1654" y="827"/>
                </a:cubicBezTo>
                <a:cubicBezTo>
                  <a:pt x="1654" y="1182"/>
                  <a:pt x="1430" y="1485"/>
                  <a:pt x="1116" y="1602"/>
                </a:cubicBezTo>
                <a:lnTo>
                  <a:pt x="995" y="1741"/>
                </a:lnTo>
                <a:cubicBezTo>
                  <a:pt x="953" y="1788"/>
                  <a:pt x="912" y="1836"/>
                  <a:pt x="870" y="1884"/>
                </a:cubicBezTo>
                <a:cubicBezTo>
                  <a:pt x="845" y="1916"/>
                  <a:pt x="818" y="1918"/>
                  <a:pt x="789" y="1889"/>
                </a:cubicBezTo>
                <a:cubicBezTo>
                  <a:pt x="746" y="1840"/>
                  <a:pt x="703" y="1790"/>
                  <a:pt x="660" y="1741"/>
                </a:cubicBezTo>
                <a:lnTo>
                  <a:pt x="540" y="1603"/>
                </a:lnTo>
                <a:cubicBezTo>
                  <a:pt x="225" y="1486"/>
                  <a:pt x="0" y="1183"/>
                  <a:pt x="0" y="827"/>
                </a:cubicBezTo>
                <a:cubicBezTo>
                  <a:pt x="0" y="370"/>
                  <a:pt x="370" y="0"/>
                  <a:pt x="82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38" name="Freeform 13"/>
          <p:cNvSpPr>
            <a:spLocks noEditPoints="1"/>
          </p:cNvSpPr>
          <p:nvPr/>
        </p:nvSpPr>
        <p:spPr>
          <a:xfrm>
            <a:off x="4301560" y="2973734"/>
            <a:ext cx="614464" cy="661169"/>
          </a:xfrm>
          <a:custGeom>
            <a:avLst/>
            <a:gdLst>
              <a:gd name="txL" fmla="*/ 0 w 847"/>
              <a:gd name="txT" fmla="*/ 0 h 903"/>
              <a:gd name="txR" fmla="*/ 847 w 847"/>
              <a:gd name="txB" fmla="*/ 903 h 903"/>
            </a:gdLst>
            <a:ahLst/>
            <a:cxnLst>
              <a:cxn ang="0">
                <a:pos x="246765" y="134782"/>
              </a:cxn>
              <a:cxn ang="0">
                <a:pos x="537076" y="97668"/>
              </a:cxn>
              <a:cxn ang="0">
                <a:pos x="433532" y="59578"/>
              </a:cxn>
              <a:cxn ang="0">
                <a:pos x="313536" y="59578"/>
              </a:cxn>
              <a:cxn ang="0">
                <a:pos x="209992" y="97668"/>
              </a:cxn>
              <a:cxn ang="0">
                <a:pos x="674490" y="763767"/>
              </a:cxn>
              <a:cxn ang="0">
                <a:pos x="686103" y="737397"/>
              </a:cxn>
              <a:cxn ang="0">
                <a:pos x="638685" y="572337"/>
              </a:cxn>
              <a:cxn ang="0">
                <a:pos x="608686" y="572337"/>
              </a:cxn>
              <a:cxn ang="0">
                <a:pos x="608686" y="699306"/>
              </a:cxn>
              <a:cxn ang="0">
                <a:pos x="609654" y="702236"/>
              </a:cxn>
              <a:cxn ang="0">
                <a:pos x="610622" y="705166"/>
              </a:cxn>
              <a:cxn ang="0">
                <a:pos x="612557" y="707119"/>
              </a:cxn>
              <a:cxn ang="0">
                <a:pos x="780938" y="582104"/>
              </a:cxn>
              <a:cxn ang="0">
                <a:pos x="623202" y="498109"/>
              </a:cxn>
              <a:cxn ang="0">
                <a:pos x="587397" y="878039"/>
              </a:cxn>
              <a:cxn ang="0">
                <a:pos x="809969" y="725676"/>
              </a:cxn>
              <a:cxn ang="0">
                <a:pos x="781906" y="719816"/>
              </a:cxn>
              <a:cxn ang="0">
                <a:pos x="624170" y="851669"/>
              </a:cxn>
              <a:cxn ang="0">
                <a:pos x="465466" y="659262"/>
              </a:cxn>
              <a:cxn ang="0">
                <a:pos x="654168" y="530340"/>
              </a:cxn>
              <a:cxn ang="0">
                <a:pos x="781906" y="719816"/>
              </a:cxn>
              <a:cxn ang="0">
                <a:pos x="274828" y="718840"/>
              </a:cxn>
              <a:cxn ang="0">
                <a:pos x="469337" y="523503"/>
              </a:cxn>
              <a:cxn ang="0">
                <a:pos x="509013" y="493226"/>
              </a:cxn>
              <a:cxn ang="0">
                <a:pos x="708360" y="298865"/>
              </a:cxn>
              <a:cxn ang="0">
                <a:pos x="716102" y="482482"/>
              </a:cxn>
              <a:cxn ang="0">
                <a:pos x="747068" y="493226"/>
              </a:cxn>
              <a:cxn ang="0">
                <a:pos x="747068" y="203150"/>
              </a:cxn>
              <a:cxn ang="0">
                <a:pos x="38708" y="163106"/>
              </a:cxn>
              <a:cxn ang="0">
                <a:pos x="0" y="306679"/>
              </a:cxn>
              <a:cxn ang="0">
                <a:pos x="0" y="523503"/>
              </a:cxn>
              <a:cxn ang="0">
                <a:pos x="0" y="733490"/>
              </a:cxn>
              <a:cxn ang="0">
                <a:pos x="413210" y="772557"/>
              </a:cxn>
              <a:cxn ang="0">
                <a:pos x="30967" y="306679"/>
              </a:cxn>
              <a:cxn ang="0">
                <a:pos x="38708" y="298865"/>
              </a:cxn>
              <a:cxn ang="0">
                <a:pos x="243862" y="493226"/>
              </a:cxn>
              <a:cxn ang="0">
                <a:pos x="30967" y="306679"/>
              </a:cxn>
              <a:cxn ang="0">
                <a:pos x="243862" y="523503"/>
              </a:cxn>
              <a:cxn ang="0">
                <a:pos x="38708" y="718840"/>
              </a:cxn>
              <a:cxn ang="0">
                <a:pos x="30967" y="523503"/>
              </a:cxn>
              <a:cxn ang="0">
                <a:pos x="274828" y="493226"/>
              </a:cxn>
              <a:cxn ang="0">
                <a:pos x="274828" y="298865"/>
              </a:cxn>
              <a:cxn ang="0">
                <a:pos x="479014" y="493226"/>
              </a:cxn>
              <a:cxn ang="0">
                <a:pos x="494497" y="202174"/>
              </a:cxn>
              <a:cxn ang="0">
                <a:pos x="520625" y="229521"/>
              </a:cxn>
              <a:cxn ang="0">
                <a:pos x="467401" y="229521"/>
              </a:cxn>
              <a:cxn ang="0">
                <a:pos x="259345" y="202174"/>
              </a:cxn>
              <a:cxn ang="0">
                <a:pos x="285473" y="229521"/>
              </a:cxn>
              <a:cxn ang="0">
                <a:pos x="233217" y="229521"/>
              </a:cxn>
            </a:cxnLst>
            <a:rect l="txL" t="txT" r="txR" b="txB"/>
            <a:pathLst>
              <a:path w="847" h="903">
                <a:moveTo>
                  <a:pt x="217" y="100"/>
                </a:moveTo>
                <a:cubicBezTo>
                  <a:pt x="217" y="121"/>
                  <a:pt x="234" y="138"/>
                  <a:pt x="255" y="138"/>
                </a:cubicBezTo>
                <a:lnTo>
                  <a:pt x="517" y="138"/>
                </a:lnTo>
                <a:cubicBezTo>
                  <a:pt x="538" y="138"/>
                  <a:pt x="555" y="121"/>
                  <a:pt x="555" y="100"/>
                </a:cubicBezTo>
                <a:cubicBezTo>
                  <a:pt x="555" y="79"/>
                  <a:pt x="538" y="61"/>
                  <a:pt x="517" y="61"/>
                </a:cubicBezTo>
                <a:lnTo>
                  <a:pt x="448" y="61"/>
                </a:lnTo>
                <a:cubicBezTo>
                  <a:pt x="448" y="27"/>
                  <a:pt x="420" y="0"/>
                  <a:pt x="386" y="0"/>
                </a:cubicBezTo>
                <a:cubicBezTo>
                  <a:pt x="352" y="0"/>
                  <a:pt x="324" y="27"/>
                  <a:pt x="324" y="61"/>
                </a:cubicBezTo>
                <a:lnTo>
                  <a:pt x="255" y="61"/>
                </a:lnTo>
                <a:cubicBezTo>
                  <a:pt x="234" y="61"/>
                  <a:pt x="217" y="79"/>
                  <a:pt x="217" y="100"/>
                </a:cubicBezTo>
                <a:close/>
                <a:moveTo>
                  <a:pt x="686" y="777"/>
                </a:moveTo>
                <a:cubicBezTo>
                  <a:pt x="689" y="780"/>
                  <a:pt x="693" y="782"/>
                  <a:pt x="697" y="782"/>
                </a:cubicBezTo>
                <a:cubicBezTo>
                  <a:pt x="702" y="782"/>
                  <a:pt x="706" y="780"/>
                  <a:pt x="709" y="777"/>
                </a:cubicBezTo>
                <a:cubicBezTo>
                  <a:pt x="715" y="771"/>
                  <a:pt x="715" y="761"/>
                  <a:pt x="709" y="755"/>
                </a:cubicBezTo>
                <a:lnTo>
                  <a:pt x="660" y="706"/>
                </a:lnTo>
                <a:lnTo>
                  <a:pt x="660" y="586"/>
                </a:lnTo>
                <a:cubicBezTo>
                  <a:pt x="660" y="577"/>
                  <a:pt x="653" y="570"/>
                  <a:pt x="644" y="570"/>
                </a:cubicBezTo>
                <a:cubicBezTo>
                  <a:pt x="636" y="570"/>
                  <a:pt x="629" y="577"/>
                  <a:pt x="629" y="586"/>
                </a:cubicBezTo>
                <a:lnTo>
                  <a:pt x="629" y="713"/>
                </a:lnTo>
                <a:cubicBezTo>
                  <a:pt x="629" y="714"/>
                  <a:pt x="629" y="715"/>
                  <a:pt x="629" y="716"/>
                </a:cubicBezTo>
                <a:cubicBezTo>
                  <a:pt x="629" y="716"/>
                  <a:pt x="629" y="717"/>
                  <a:pt x="629" y="717"/>
                </a:cubicBezTo>
                <a:cubicBezTo>
                  <a:pt x="629" y="718"/>
                  <a:pt x="630" y="718"/>
                  <a:pt x="630" y="719"/>
                </a:cubicBezTo>
                <a:cubicBezTo>
                  <a:pt x="630" y="719"/>
                  <a:pt x="630" y="720"/>
                  <a:pt x="631" y="720"/>
                </a:cubicBezTo>
                <a:cubicBezTo>
                  <a:pt x="631" y="721"/>
                  <a:pt x="631" y="721"/>
                  <a:pt x="631" y="722"/>
                </a:cubicBezTo>
                <a:cubicBezTo>
                  <a:pt x="632" y="722"/>
                  <a:pt x="632" y="723"/>
                  <a:pt x="633" y="724"/>
                </a:cubicBezTo>
                <a:cubicBezTo>
                  <a:pt x="633" y="724"/>
                  <a:pt x="633" y="724"/>
                  <a:pt x="633" y="724"/>
                </a:cubicBezTo>
                <a:lnTo>
                  <a:pt x="686" y="777"/>
                </a:lnTo>
                <a:close/>
                <a:moveTo>
                  <a:pt x="807" y="596"/>
                </a:moveTo>
                <a:cubicBezTo>
                  <a:pt x="777" y="552"/>
                  <a:pt x="733" y="523"/>
                  <a:pt x="681" y="513"/>
                </a:cubicBezTo>
                <a:cubicBezTo>
                  <a:pt x="669" y="511"/>
                  <a:pt x="657" y="510"/>
                  <a:pt x="644" y="510"/>
                </a:cubicBezTo>
                <a:cubicBezTo>
                  <a:pt x="550" y="510"/>
                  <a:pt x="469" y="577"/>
                  <a:pt x="451" y="669"/>
                </a:cubicBezTo>
                <a:cubicBezTo>
                  <a:pt x="431" y="776"/>
                  <a:pt x="501" y="879"/>
                  <a:pt x="607" y="899"/>
                </a:cubicBezTo>
                <a:cubicBezTo>
                  <a:pt x="620" y="902"/>
                  <a:pt x="632" y="903"/>
                  <a:pt x="645" y="903"/>
                </a:cubicBezTo>
                <a:cubicBezTo>
                  <a:pt x="739" y="903"/>
                  <a:pt x="820" y="836"/>
                  <a:pt x="837" y="743"/>
                </a:cubicBezTo>
                <a:cubicBezTo>
                  <a:pt x="847" y="692"/>
                  <a:pt x="836" y="639"/>
                  <a:pt x="807" y="596"/>
                </a:cubicBezTo>
                <a:close/>
                <a:moveTo>
                  <a:pt x="808" y="737"/>
                </a:moveTo>
                <a:lnTo>
                  <a:pt x="808" y="737"/>
                </a:lnTo>
                <a:cubicBezTo>
                  <a:pt x="793" y="816"/>
                  <a:pt x="724" y="872"/>
                  <a:pt x="645" y="872"/>
                </a:cubicBezTo>
                <a:cubicBezTo>
                  <a:pt x="634" y="872"/>
                  <a:pt x="624" y="871"/>
                  <a:pt x="613" y="869"/>
                </a:cubicBezTo>
                <a:cubicBezTo>
                  <a:pt x="523" y="852"/>
                  <a:pt x="464" y="765"/>
                  <a:pt x="481" y="675"/>
                </a:cubicBezTo>
                <a:cubicBezTo>
                  <a:pt x="496" y="597"/>
                  <a:pt x="565" y="540"/>
                  <a:pt x="644" y="540"/>
                </a:cubicBezTo>
                <a:cubicBezTo>
                  <a:pt x="655" y="540"/>
                  <a:pt x="665" y="541"/>
                  <a:pt x="676" y="543"/>
                </a:cubicBezTo>
                <a:cubicBezTo>
                  <a:pt x="719" y="551"/>
                  <a:pt x="757" y="576"/>
                  <a:pt x="782" y="613"/>
                </a:cubicBezTo>
                <a:cubicBezTo>
                  <a:pt x="807" y="650"/>
                  <a:pt x="816" y="694"/>
                  <a:pt x="808" y="737"/>
                </a:cubicBezTo>
                <a:close/>
                <a:moveTo>
                  <a:pt x="413" y="736"/>
                </a:moveTo>
                <a:lnTo>
                  <a:pt x="284" y="736"/>
                </a:lnTo>
                <a:lnTo>
                  <a:pt x="284" y="536"/>
                </a:lnTo>
                <a:lnTo>
                  <a:pt x="485" y="536"/>
                </a:lnTo>
                <a:cubicBezTo>
                  <a:pt x="497" y="524"/>
                  <a:pt x="512" y="514"/>
                  <a:pt x="527" y="505"/>
                </a:cubicBezTo>
                <a:lnTo>
                  <a:pt x="526" y="505"/>
                </a:lnTo>
                <a:lnTo>
                  <a:pt x="526" y="306"/>
                </a:lnTo>
                <a:lnTo>
                  <a:pt x="732" y="306"/>
                </a:lnTo>
                <a:cubicBezTo>
                  <a:pt x="736" y="306"/>
                  <a:pt x="740" y="309"/>
                  <a:pt x="740" y="314"/>
                </a:cubicBezTo>
                <a:lnTo>
                  <a:pt x="740" y="494"/>
                </a:lnTo>
                <a:cubicBezTo>
                  <a:pt x="751" y="499"/>
                  <a:pt x="762" y="505"/>
                  <a:pt x="772" y="511"/>
                </a:cubicBezTo>
                <a:lnTo>
                  <a:pt x="772" y="505"/>
                </a:lnTo>
                <a:lnTo>
                  <a:pt x="772" y="314"/>
                </a:lnTo>
                <a:lnTo>
                  <a:pt x="772" y="208"/>
                </a:lnTo>
                <a:cubicBezTo>
                  <a:pt x="772" y="185"/>
                  <a:pt x="754" y="167"/>
                  <a:pt x="732" y="167"/>
                </a:cubicBezTo>
                <a:lnTo>
                  <a:pt x="40" y="167"/>
                </a:lnTo>
                <a:cubicBezTo>
                  <a:pt x="18" y="167"/>
                  <a:pt x="0" y="185"/>
                  <a:pt x="0" y="208"/>
                </a:cubicBezTo>
                <a:lnTo>
                  <a:pt x="0" y="314"/>
                </a:lnTo>
                <a:lnTo>
                  <a:pt x="0" y="505"/>
                </a:lnTo>
                <a:lnTo>
                  <a:pt x="0" y="536"/>
                </a:lnTo>
                <a:lnTo>
                  <a:pt x="0" y="727"/>
                </a:lnTo>
                <a:lnTo>
                  <a:pt x="0" y="751"/>
                </a:lnTo>
                <a:cubicBezTo>
                  <a:pt x="0" y="773"/>
                  <a:pt x="18" y="791"/>
                  <a:pt x="40" y="791"/>
                </a:cubicBezTo>
                <a:lnTo>
                  <a:pt x="427" y="791"/>
                </a:lnTo>
                <a:cubicBezTo>
                  <a:pt x="420" y="773"/>
                  <a:pt x="415" y="755"/>
                  <a:pt x="413" y="736"/>
                </a:cubicBezTo>
                <a:close/>
                <a:moveTo>
                  <a:pt x="32" y="314"/>
                </a:moveTo>
                <a:lnTo>
                  <a:pt x="32" y="314"/>
                </a:lnTo>
                <a:cubicBezTo>
                  <a:pt x="32" y="309"/>
                  <a:pt x="36" y="306"/>
                  <a:pt x="40" y="306"/>
                </a:cubicBezTo>
                <a:lnTo>
                  <a:pt x="252" y="306"/>
                </a:lnTo>
                <a:lnTo>
                  <a:pt x="252" y="505"/>
                </a:lnTo>
                <a:lnTo>
                  <a:pt x="32" y="505"/>
                </a:lnTo>
                <a:lnTo>
                  <a:pt x="32" y="314"/>
                </a:lnTo>
                <a:close/>
                <a:moveTo>
                  <a:pt x="252" y="536"/>
                </a:moveTo>
                <a:lnTo>
                  <a:pt x="252" y="536"/>
                </a:lnTo>
                <a:lnTo>
                  <a:pt x="252" y="736"/>
                </a:lnTo>
                <a:lnTo>
                  <a:pt x="40" y="736"/>
                </a:lnTo>
                <a:cubicBezTo>
                  <a:pt x="36" y="736"/>
                  <a:pt x="32" y="732"/>
                  <a:pt x="32" y="727"/>
                </a:cubicBezTo>
                <a:lnTo>
                  <a:pt x="32" y="536"/>
                </a:lnTo>
                <a:lnTo>
                  <a:pt x="252" y="536"/>
                </a:lnTo>
                <a:close/>
                <a:moveTo>
                  <a:pt x="284" y="505"/>
                </a:moveTo>
                <a:lnTo>
                  <a:pt x="284" y="505"/>
                </a:lnTo>
                <a:lnTo>
                  <a:pt x="284" y="306"/>
                </a:lnTo>
                <a:lnTo>
                  <a:pt x="495" y="306"/>
                </a:lnTo>
                <a:lnTo>
                  <a:pt x="495" y="505"/>
                </a:lnTo>
                <a:lnTo>
                  <a:pt x="284" y="505"/>
                </a:lnTo>
                <a:close/>
                <a:moveTo>
                  <a:pt x="511" y="207"/>
                </a:moveTo>
                <a:lnTo>
                  <a:pt x="511" y="207"/>
                </a:lnTo>
                <a:cubicBezTo>
                  <a:pt x="526" y="207"/>
                  <a:pt x="538" y="219"/>
                  <a:pt x="538" y="235"/>
                </a:cubicBezTo>
                <a:cubicBezTo>
                  <a:pt x="538" y="250"/>
                  <a:pt x="526" y="262"/>
                  <a:pt x="511" y="262"/>
                </a:cubicBezTo>
                <a:cubicBezTo>
                  <a:pt x="496" y="262"/>
                  <a:pt x="483" y="250"/>
                  <a:pt x="483" y="235"/>
                </a:cubicBezTo>
                <a:cubicBezTo>
                  <a:pt x="483" y="219"/>
                  <a:pt x="496" y="207"/>
                  <a:pt x="511" y="207"/>
                </a:cubicBezTo>
                <a:close/>
                <a:moveTo>
                  <a:pt x="268" y="207"/>
                </a:moveTo>
                <a:lnTo>
                  <a:pt x="268" y="207"/>
                </a:lnTo>
                <a:cubicBezTo>
                  <a:pt x="283" y="207"/>
                  <a:pt x="295" y="219"/>
                  <a:pt x="295" y="235"/>
                </a:cubicBezTo>
                <a:cubicBezTo>
                  <a:pt x="295" y="250"/>
                  <a:pt x="283" y="262"/>
                  <a:pt x="268" y="262"/>
                </a:cubicBezTo>
                <a:cubicBezTo>
                  <a:pt x="253" y="262"/>
                  <a:pt x="241" y="250"/>
                  <a:pt x="241" y="235"/>
                </a:cubicBezTo>
                <a:cubicBezTo>
                  <a:pt x="241" y="219"/>
                  <a:pt x="253" y="207"/>
                  <a:pt x="268" y="20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40" name="Freeform 9"/>
          <p:cNvSpPr/>
          <p:nvPr/>
        </p:nvSpPr>
        <p:spPr>
          <a:xfrm>
            <a:off x="5817884" y="2816608"/>
            <a:ext cx="978264" cy="1144878"/>
          </a:xfrm>
          <a:custGeom>
            <a:avLst/>
            <a:gdLst>
              <a:gd name="txL" fmla="*/ 0 w 1654"/>
              <a:gd name="txT" fmla="*/ 0 h 1918"/>
              <a:gd name="txR" fmla="*/ 1654 w 1654"/>
              <a:gd name="txB" fmla="*/ 1918 h 1918"/>
            </a:gdLst>
            <a:ahLst/>
            <a:cxnLst>
              <a:cxn ang="0">
                <a:pos x="652463" y="0"/>
              </a:cxn>
              <a:cxn ang="0">
                <a:pos x="1304925" y="658485"/>
              </a:cxn>
              <a:cxn ang="0">
                <a:pos x="880469" y="1275565"/>
              </a:cxn>
              <a:cxn ang="0">
                <a:pos x="785006" y="1386242"/>
              </a:cxn>
              <a:cxn ang="0">
                <a:pos x="686387" y="1500103"/>
              </a:cxn>
              <a:cxn ang="0">
                <a:pos x="622482" y="1504084"/>
              </a:cxn>
              <a:cxn ang="0">
                <a:pos x="520708" y="1386242"/>
              </a:cxn>
              <a:cxn ang="0">
                <a:pos x="426034" y="1276362"/>
              </a:cxn>
              <a:cxn ang="0">
                <a:pos x="0" y="658485"/>
              </a:cxn>
              <a:cxn ang="0">
                <a:pos x="652463" y="0"/>
              </a:cxn>
            </a:cxnLst>
            <a:rect l="txL" t="txT" r="txR" b="txB"/>
            <a:pathLst>
              <a:path w="1654" h="1918">
                <a:moveTo>
                  <a:pt x="827" y="0"/>
                </a:moveTo>
                <a:cubicBezTo>
                  <a:pt x="1283" y="0"/>
                  <a:pt x="1654" y="370"/>
                  <a:pt x="1654" y="827"/>
                </a:cubicBezTo>
                <a:cubicBezTo>
                  <a:pt x="1654" y="1182"/>
                  <a:pt x="1430" y="1485"/>
                  <a:pt x="1116" y="1602"/>
                </a:cubicBezTo>
                <a:lnTo>
                  <a:pt x="995" y="1741"/>
                </a:lnTo>
                <a:cubicBezTo>
                  <a:pt x="953" y="1788"/>
                  <a:pt x="912" y="1836"/>
                  <a:pt x="870" y="1884"/>
                </a:cubicBezTo>
                <a:cubicBezTo>
                  <a:pt x="845" y="1916"/>
                  <a:pt x="818" y="1918"/>
                  <a:pt x="789" y="1889"/>
                </a:cubicBezTo>
                <a:cubicBezTo>
                  <a:pt x="746" y="1840"/>
                  <a:pt x="703" y="1790"/>
                  <a:pt x="660" y="1741"/>
                </a:cubicBezTo>
                <a:lnTo>
                  <a:pt x="540" y="1603"/>
                </a:lnTo>
                <a:cubicBezTo>
                  <a:pt x="225" y="1486"/>
                  <a:pt x="0" y="1183"/>
                  <a:pt x="0" y="827"/>
                </a:cubicBezTo>
                <a:cubicBezTo>
                  <a:pt x="0" y="370"/>
                  <a:pt x="370" y="0"/>
                  <a:pt x="827" y="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41" name="Freeform 14"/>
          <p:cNvSpPr>
            <a:spLocks noEditPoints="1"/>
          </p:cNvSpPr>
          <p:nvPr/>
        </p:nvSpPr>
        <p:spPr>
          <a:xfrm>
            <a:off x="6029722" y="3003454"/>
            <a:ext cx="610523" cy="576009"/>
          </a:xfrm>
          <a:custGeom>
            <a:avLst/>
            <a:gdLst>
              <a:gd name="txL" fmla="*/ 0 w 1031"/>
              <a:gd name="txT" fmla="*/ 0 h 966"/>
              <a:gd name="txR" fmla="*/ 1031 w 1031"/>
              <a:gd name="txB" fmla="*/ 966 h 966"/>
            </a:gdLst>
            <a:ahLst/>
            <a:cxnLst>
              <a:cxn ang="0">
                <a:pos x="27647" y="608476"/>
              </a:cxn>
              <a:cxn ang="0">
                <a:pos x="581367" y="456556"/>
              </a:cxn>
              <a:cxn ang="0">
                <a:pos x="532393" y="629156"/>
              </a:cxn>
              <a:cxn ang="0">
                <a:pos x="515015" y="479622"/>
              </a:cxn>
              <a:cxn ang="0">
                <a:pos x="516595" y="345996"/>
              </a:cxn>
              <a:cxn ang="0">
                <a:pos x="502377" y="351564"/>
              </a:cxn>
              <a:cxn ang="0">
                <a:pos x="513436" y="371449"/>
              </a:cxn>
              <a:cxn ang="0">
                <a:pos x="526074" y="366676"/>
              </a:cxn>
              <a:cxn ang="0">
                <a:pos x="450244" y="384970"/>
              </a:cxn>
              <a:cxn ang="0">
                <a:pos x="456563" y="410423"/>
              </a:cxn>
              <a:cxn ang="0">
                <a:pos x="466042" y="400878"/>
              </a:cxn>
              <a:cxn ang="0">
                <a:pos x="410749" y="433489"/>
              </a:cxn>
              <a:cxn ang="0">
                <a:pos x="403639" y="447806"/>
              </a:cxn>
              <a:cxn ang="0">
                <a:pos x="424177" y="457351"/>
              </a:cxn>
              <a:cxn ang="0">
                <a:pos x="430496" y="444625"/>
              </a:cxn>
              <a:cxn ang="0">
                <a:pos x="386262" y="508256"/>
              </a:cxn>
              <a:cxn ang="0">
                <a:pos x="407589" y="523369"/>
              </a:cxn>
              <a:cxn ang="0">
                <a:pos x="408379" y="509847"/>
              </a:cxn>
              <a:cxn ang="0">
                <a:pos x="389421" y="572683"/>
              </a:cxn>
              <a:cxn ang="0">
                <a:pos x="393371" y="587796"/>
              </a:cxn>
              <a:cxn ang="0">
                <a:pos x="413908" y="579046"/>
              </a:cxn>
              <a:cxn ang="0">
                <a:pos x="410749" y="565525"/>
              </a:cxn>
              <a:cxn ang="0">
                <a:pos x="421017" y="644269"/>
              </a:cxn>
              <a:cxn ang="0">
                <a:pos x="446294" y="641087"/>
              </a:cxn>
              <a:cxn ang="0">
                <a:pos x="438395" y="629952"/>
              </a:cxn>
              <a:cxn ang="0">
                <a:pos x="465252" y="688811"/>
              </a:cxn>
              <a:cxn ang="0">
                <a:pos x="477890" y="697560"/>
              </a:cxn>
              <a:cxn ang="0">
                <a:pos x="488949" y="678471"/>
              </a:cxn>
              <a:cxn ang="0">
                <a:pos x="477890" y="670517"/>
              </a:cxn>
              <a:cxn ang="0">
                <a:pos x="535553" y="721422"/>
              </a:cxn>
              <a:cxn ang="0">
                <a:pos x="549771" y="723808"/>
              </a:cxn>
              <a:cxn ang="0">
                <a:pos x="541082" y="699151"/>
              </a:cxn>
              <a:cxn ang="0">
                <a:pos x="597955" y="725399"/>
              </a:cxn>
              <a:cxn ang="0">
                <a:pos x="613753" y="723013"/>
              </a:cxn>
              <a:cxn ang="0">
                <a:pos x="611383" y="700742"/>
              </a:cxn>
              <a:cxn ang="0">
                <a:pos x="597955" y="703128"/>
              </a:cxn>
              <a:cxn ang="0">
                <a:pos x="671416" y="702332"/>
              </a:cxn>
              <a:cxn ang="0">
                <a:pos x="684844" y="695174"/>
              </a:cxn>
              <a:cxn ang="0">
                <a:pos x="663517" y="681652"/>
              </a:cxn>
              <a:cxn ang="0">
                <a:pos x="721180" y="663358"/>
              </a:cxn>
              <a:cxn ang="0">
                <a:pos x="730658" y="652223"/>
              </a:cxn>
              <a:cxn ang="0">
                <a:pos x="715650" y="635519"/>
              </a:cxn>
              <a:cxn ang="0">
                <a:pos x="707751" y="645859"/>
              </a:cxn>
              <a:cxn ang="0">
                <a:pos x="761465" y="597340"/>
              </a:cxn>
              <a:cxn ang="0">
                <a:pos x="766204" y="582228"/>
              </a:cxn>
              <a:cxn ang="0">
                <a:pos x="742507" y="584614"/>
              </a:cxn>
              <a:cxn ang="0">
                <a:pos x="772523" y="533709"/>
              </a:cxn>
              <a:cxn ang="0">
                <a:pos x="772523" y="519392"/>
              </a:cxn>
              <a:cxn ang="0">
                <a:pos x="750406" y="516210"/>
              </a:cxn>
              <a:cxn ang="0">
                <a:pos x="750406" y="531323"/>
              </a:cxn>
              <a:cxn ang="0">
                <a:pos x="758305" y="455760"/>
              </a:cxn>
              <a:cxn ang="0">
                <a:pos x="751986" y="442239"/>
              </a:cxn>
              <a:cxn ang="0">
                <a:pos x="736188" y="462124"/>
              </a:cxn>
              <a:cxn ang="0">
                <a:pos x="725129" y="402469"/>
              </a:cxn>
              <a:cxn ang="0">
                <a:pos x="715650" y="392129"/>
              </a:cxn>
              <a:cxn ang="0">
                <a:pos x="696693" y="404855"/>
              </a:cxn>
              <a:cxn ang="0">
                <a:pos x="706172" y="415195"/>
              </a:cxn>
              <a:cxn ang="0">
                <a:pos x="664307" y="355541"/>
              </a:cxn>
              <a:cxn ang="0">
                <a:pos x="650089" y="349178"/>
              </a:cxn>
              <a:cxn ang="0">
                <a:pos x="650089" y="373835"/>
              </a:cxn>
              <a:cxn ang="0">
                <a:pos x="578997" y="293500"/>
              </a:cxn>
              <a:cxn ang="0">
                <a:pos x="453403" y="11931"/>
              </a:cxn>
              <a:cxn ang="0">
                <a:pos x="37915" y="194871"/>
              </a:cxn>
            </a:cxnLst>
            <a:rect l="txL" t="txT" r="txR" b="txB"/>
            <a:pathLst>
              <a:path w="1031" h="966">
                <a:moveTo>
                  <a:pt x="83" y="717"/>
                </a:moveTo>
                <a:cubicBezTo>
                  <a:pt x="134" y="712"/>
                  <a:pt x="185" y="709"/>
                  <a:pt x="236" y="707"/>
                </a:cubicBezTo>
                <a:cubicBezTo>
                  <a:pt x="205" y="705"/>
                  <a:pt x="173" y="702"/>
                  <a:pt x="142" y="699"/>
                </a:cubicBezTo>
                <a:cubicBezTo>
                  <a:pt x="116" y="696"/>
                  <a:pt x="94" y="678"/>
                  <a:pt x="94" y="651"/>
                </a:cubicBezTo>
                <a:cubicBezTo>
                  <a:pt x="94" y="613"/>
                  <a:pt x="94" y="574"/>
                  <a:pt x="94" y="536"/>
                </a:cubicBezTo>
                <a:cubicBezTo>
                  <a:pt x="94" y="510"/>
                  <a:pt x="116" y="491"/>
                  <a:pt x="142" y="488"/>
                </a:cubicBezTo>
                <a:cubicBezTo>
                  <a:pt x="237" y="479"/>
                  <a:pt x="333" y="476"/>
                  <a:pt x="428" y="478"/>
                </a:cubicBezTo>
                <a:cubicBezTo>
                  <a:pt x="393" y="533"/>
                  <a:pt x="374" y="598"/>
                  <a:pt x="374" y="668"/>
                </a:cubicBezTo>
                <a:cubicBezTo>
                  <a:pt x="374" y="767"/>
                  <a:pt x="414" y="857"/>
                  <a:pt x="479" y="922"/>
                </a:cubicBezTo>
                <a:cubicBezTo>
                  <a:pt x="483" y="926"/>
                  <a:pt x="487" y="930"/>
                  <a:pt x="491" y="934"/>
                </a:cubicBezTo>
                <a:cubicBezTo>
                  <a:pt x="355" y="945"/>
                  <a:pt x="219" y="943"/>
                  <a:pt x="83" y="928"/>
                </a:cubicBezTo>
                <a:cubicBezTo>
                  <a:pt x="56" y="925"/>
                  <a:pt x="35" y="906"/>
                  <a:pt x="35" y="880"/>
                </a:cubicBezTo>
                <a:cubicBezTo>
                  <a:pt x="35" y="842"/>
                  <a:pt x="35" y="803"/>
                  <a:pt x="35" y="765"/>
                </a:cubicBezTo>
                <a:cubicBezTo>
                  <a:pt x="35" y="738"/>
                  <a:pt x="56" y="719"/>
                  <a:pt x="83" y="717"/>
                </a:cubicBezTo>
                <a:close/>
                <a:moveTo>
                  <a:pt x="709" y="424"/>
                </a:moveTo>
                <a:lnTo>
                  <a:pt x="709" y="424"/>
                </a:lnTo>
                <a:cubicBezTo>
                  <a:pt x="728" y="420"/>
                  <a:pt x="748" y="420"/>
                  <a:pt x="768" y="424"/>
                </a:cubicBezTo>
                <a:cubicBezTo>
                  <a:pt x="767" y="434"/>
                  <a:pt x="766" y="445"/>
                  <a:pt x="765" y="455"/>
                </a:cubicBezTo>
                <a:cubicBezTo>
                  <a:pt x="747" y="453"/>
                  <a:pt x="729" y="452"/>
                  <a:pt x="712" y="455"/>
                </a:cubicBezTo>
                <a:cubicBezTo>
                  <a:pt x="711" y="445"/>
                  <a:pt x="710" y="434"/>
                  <a:pt x="709" y="424"/>
                </a:cubicBezTo>
                <a:close/>
                <a:moveTo>
                  <a:pt x="818" y="615"/>
                </a:moveTo>
                <a:lnTo>
                  <a:pt x="818" y="615"/>
                </a:lnTo>
                <a:lnTo>
                  <a:pt x="749" y="615"/>
                </a:lnTo>
                <a:lnTo>
                  <a:pt x="749" y="604"/>
                </a:lnTo>
                <a:cubicBezTo>
                  <a:pt x="749" y="591"/>
                  <a:pt x="748" y="583"/>
                  <a:pt x="746" y="580"/>
                </a:cubicBezTo>
                <a:cubicBezTo>
                  <a:pt x="745" y="576"/>
                  <a:pt x="741" y="574"/>
                  <a:pt x="736" y="574"/>
                </a:cubicBezTo>
                <a:cubicBezTo>
                  <a:pt x="732" y="574"/>
                  <a:pt x="729" y="576"/>
                  <a:pt x="727" y="579"/>
                </a:cubicBezTo>
                <a:cubicBezTo>
                  <a:pt x="724" y="582"/>
                  <a:pt x="723" y="587"/>
                  <a:pt x="723" y="594"/>
                </a:cubicBezTo>
                <a:cubicBezTo>
                  <a:pt x="723" y="604"/>
                  <a:pt x="726" y="612"/>
                  <a:pt x="730" y="616"/>
                </a:cubicBezTo>
                <a:cubicBezTo>
                  <a:pt x="734" y="621"/>
                  <a:pt x="747" y="629"/>
                  <a:pt x="767" y="642"/>
                </a:cubicBezTo>
                <a:cubicBezTo>
                  <a:pt x="785" y="652"/>
                  <a:pt x="797" y="661"/>
                  <a:pt x="803" y="666"/>
                </a:cubicBezTo>
                <a:cubicBezTo>
                  <a:pt x="810" y="672"/>
                  <a:pt x="815" y="680"/>
                  <a:pt x="819" y="690"/>
                </a:cubicBezTo>
                <a:cubicBezTo>
                  <a:pt x="824" y="701"/>
                  <a:pt x="826" y="713"/>
                  <a:pt x="826" y="729"/>
                </a:cubicBezTo>
                <a:cubicBezTo>
                  <a:pt x="826" y="754"/>
                  <a:pt x="820" y="773"/>
                  <a:pt x="808" y="787"/>
                </a:cubicBezTo>
                <a:cubicBezTo>
                  <a:pt x="796" y="801"/>
                  <a:pt x="778" y="810"/>
                  <a:pt x="755" y="813"/>
                </a:cubicBezTo>
                <a:lnTo>
                  <a:pt x="755" y="839"/>
                </a:lnTo>
                <a:lnTo>
                  <a:pt x="723" y="839"/>
                </a:lnTo>
                <a:lnTo>
                  <a:pt x="723" y="813"/>
                </a:lnTo>
                <a:cubicBezTo>
                  <a:pt x="704" y="811"/>
                  <a:pt x="688" y="804"/>
                  <a:pt x="674" y="791"/>
                </a:cubicBezTo>
                <a:cubicBezTo>
                  <a:pt x="660" y="779"/>
                  <a:pt x="653" y="757"/>
                  <a:pt x="653" y="726"/>
                </a:cubicBezTo>
                <a:lnTo>
                  <a:pt x="653" y="713"/>
                </a:lnTo>
                <a:lnTo>
                  <a:pt x="723" y="713"/>
                </a:lnTo>
                <a:lnTo>
                  <a:pt x="723" y="730"/>
                </a:lnTo>
                <a:cubicBezTo>
                  <a:pt x="723" y="748"/>
                  <a:pt x="723" y="760"/>
                  <a:pt x="725" y="764"/>
                </a:cubicBezTo>
                <a:cubicBezTo>
                  <a:pt x="726" y="769"/>
                  <a:pt x="730" y="771"/>
                  <a:pt x="735" y="771"/>
                </a:cubicBezTo>
                <a:cubicBezTo>
                  <a:pt x="740" y="771"/>
                  <a:pt x="743" y="769"/>
                  <a:pt x="746" y="766"/>
                </a:cubicBezTo>
                <a:cubicBezTo>
                  <a:pt x="748" y="763"/>
                  <a:pt x="749" y="758"/>
                  <a:pt x="749" y="752"/>
                </a:cubicBezTo>
                <a:cubicBezTo>
                  <a:pt x="749" y="737"/>
                  <a:pt x="748" y="726"/>
                  <a:pt x="746" y="719"/>
                </a:cubicBezTo>
                <a:cubicBezTo>
                  <a:pt x="744" y="712"/>
                  <a:pt x="736" y="705"/>
                  <a:pt x="724" y="697"/>
                </a:cubicBezTo>
                <a:cubicBezTo>
                  <a:pt x="702" y="684"/>
                  <a:pt x="688" y="674"/>
                  <a:pt x="680" y="668"/>
                </a:cubicBezTo>
                <a:cubicBezTo>
                  <a:pt x="673" y="662"/>
                  <a:pt x="666" y="653"/>
                  <a:pt x="661" y="641"/>
                </a:cubicBezTo>
                <a:cubicBezTo>
                  <a:pt x="655" y="630"/>
                  <a:pt x="652" y="617"/>
                  <a:pt x="652" y="603"/>
                </a:cubicBezTo>
                <a:cubicBezTo>
                  <a:pt x="652" y="582"/>
                  <a:pt x="658" y="566"/>
                  <a:pt x="670" y="554"/>
                </a:cubicBezTo>
                <a:cubicBezTo>
                  <a:pt x="682" y="543"/>
                  <a:pt x="699" y="535"/>
                  <a:pt x="723" y="533"/>
                </a:cubicBezTo>
                <a:lnTo>
                  <a:pt x="723" y="510"/>
                </a:lnTo>
                <a:lnTo>
                  <a:pt x="755" y="510"/>
                </a:lnTo>
                <a:lnTo>
                  <a:pt x="755" y="533"/>
                </a:lnTo>
                <a:cubicBezTo>
                  <a:pt x="776" y="535"/>
                  <a:pt x="792" y="542"/>
                  <a:pt x="803" y="554"/>
                </a:cubicBezTo>
                <a:cubicBezTo>
                  <a:pt x="813" y="566"/>
                  <a:pt x="819" y="582"/>
                  <a:pt x="819" y="602"/>
                </a:cubicBezTo>
                <a:cubicBezTo>
                  <a:pt x="819" y="605"/>
                  <a:pt x="818" y="609"/>
                  <a:pt x="818" y="615"/>
                </a:cubicBezTo>
                <a:close/>
                <a:moveTo>
                  <a:pt x="658" y="434"/>
                </a:moveTo>
                <a:lnTo>
                  <a:pt x="658" y="434"/>
                </a:lnTo>
                <a:lnTo>
                  <a:pt x="657" y="434"/>
                </a:lnTo>
                <a:lnTo>
                  <a:pt x="656" y="435"/>
                </a:lnTo>
                <a:lnTo>
                  <a:pt x="654" y="435"/>
                </a:lnTo>
                <a:lnTo>
                  <a:pt x="653" y="436"/>
                </a:lnTo>
                <a:lnTo>
                  <a:pt x="652" y="436"/>
                </a:lnTo>
                <a:lnTo>
                  <a:pt x="650" y="437"/>
                </a:lnTo>
                <a:lnTo>
                  <a:pt x="649" y="437"/>
                </a:lnTo>
                <a:lnTo>
                  <a:pt x="647" y="438"/>
                </a:lnTo>
                <a:lnTo>
                  <a:pt x="646" y="438"/>
                </a:lnTo>
                <a:lnTo>
                  <a:pt x="645" y="439"/>
                </a:lnTo>
                <a:lnTo>
                  <a:pt x="643" y="439"/>
                </a:lnTo>
                <a:lnTo>
                  <a:pt x="642" y="440"/>
                </a:lnTo>
                <a:lnTo>
                  <a:pt x="640" y="440"/>
                </a:lnTo>
                <a:lnTo>
                  <a:pt x="639" y="441"/>
                </a:lnTo>
                <a:lnTo>
                  <a:pt x="638" y="441"/>
                </a:lnTo>
                <a:lnTo>
                  <a:pt x="636" y="442"/>
                </a:lnTo>
                <a:lnTo>
                  <a:pt x="635" y="443"/>
                </a:lnTo>
                <a:lnTo>
                  <a:pt x="633" y="443"/>
                </a:lnTo>
                <a:lnTo>
                  <a:pt x="632" y="444"/>
                </a:lnTo>
                <a:lnTo>
                  <a:pt x="631" y="445"/>
                </a:lnTo>
                <a:lnTo>
                  <a:pt x="631" y="445"/>
                </a:lnTo>
                <a:lnTo>
                  <a:pt x="643" y="470"/>
                </a:lnTo>
                <a:lnTo>
                  <a:pt x="643" y="470"/>
                </a:lnTo>
                <a:lnTo>
                  <a:pt x="644" y="470"/>
                </a:lnTo>
                <a:lnTo>
                  <a:pt x="645" y="469"/>
                </a:lnTo>
                <a:lnTo>
                  <a:pt x="646" y="468"/>
                </a:lnTo>
                <a:lnTo>
                  <a:pt x="647" y="468"/>
                </a:lnTo>
                <a:lnTo>
                  <a:pt x="649" y="467"/>
                </a:lnTo>
                <a:lnTo>
                  <a:pt x="650" y="467"/>
                </a:lnTo>
                <a:lnTo>
                  <a:pt x="651" y="466"/>
                </a:lnTo>
                <a:lnTo>
                  <a:pt x="652" y="466"/>
                </a:lnTo>
                <a:lnTo>
                  <a:pt x="654" y="465"/>
                </a:lnTo>
                <a:lnTo>
                  <a:pt x="655" y="465"/>
                </a:lnTo>
                <a:lnTo>
                  <a:pt x="656" y="464"/>
                </a:lnTo>
                <a:lnTo>
                  <a:pt x="657" y="464"/>
                </a:lnTo>
                <a:lnTo>
                  <a:pt x="658" y="464"/>
                </a:lnTo>
                <a:lnTo>
                  <a:pt x="660" y="463"/>
                </a:lnTo>
                <a:lnTo>
                  <a:pt x="661" y="463"/>
                </a:lnTo>
                <a:lnTo>
                  <a:pt x="662" y="462"/>
                </a:lnTo>
                <a:lnTo>
                  <a:pt x="663" y="462"/>
                </a:lnTo>
                <a:lnTo>
                  <a:pt x="665" y="461"/>
                </a:lnTo>
                <a:lnTo>
                  <a:pt x="666" y="461"/>
                </a:lnTo>
                <a:lnTo>
                  <a:pt x="667" y="461"/>
                </a:lnTo>
                <a:lnTo>
                  <a:pt x="658" y="434"/>
                </a:lnTo>
                <a:close/>
                <a:moveTo>
                  <a:pt x="580" y="476"/>
                </a:moveTo>
                <a:lnTo>
                  <a:pt x="580" y="476"/>
                </a:lnTo>
                <a:lnTo>
                  <a:pt x="579" y="476"/>
                </a:lnTo>
                <a:lnTo>
                  <a:pt x="578" y="477"/>
                </a:lnTo>
                <a:lnTo>
                  <a:pt x="577" y="478"/>
                </a:lnTo>
                <a:lnTo>
                  <a:pt x="576" y="479"/>
                </a:lnTo>
                <a:lnTo>
                  <a:pt x="575" y="480"/>
                </a:lnTo>
                <a:lnTo>
                  <a:pt x="574" y="481"/>
                </a:lnTo>
                <a:lnTo>
                  <a:pt x="573" y="482"/>
                </a:lnTo>
                <a:lnTo>
                  <a:pt x="571" y="483"/>
                </a:lnTo>
                <a:lnTo>
                  <a:pt x="570" y="484"/>
                </a:lnTo>
                <a:lnTo>
                  <a:pt x="569" y="485"/>
                </a:lnTo>
                <a:lnTo>
                  <a:pt x="568" y="486"/>
                </a:lnTo>
                <a:lnTo>
                  <a:pt x="567" y="487"/>
                </a:lnTo>
                <a:lnTo>
                  <a:pt x="566" y="488"/>
                </a:lnTo>
                <a:lnTo>
                  <a:pt x="565" y="489"/>
                </a:lnTo>
                <a:lnTo>
                  <a:pt x="564" y="490"/>
                </a:lnTo>
                <a:lnTo>
                  <a:pt x="563" y="491"/>
                </a:lnTo>
                <a:lnTo>
                  <a:pt x="562" y="492"/>
                </a:lnTo>
                <a:lnTo>
                  <a:pt x="561" y="493"/>
                </a:lnTo>
                <a:lnTo>
                  <a:pt x="560" y="494"/>
                </a:lnTo>
                <a:lnTo>
                  <a:pt x="559" y="495"/>
                </a:lnTo>
                <a:lnTo>
                  <a:pt x="558" y="496"/>
                </a:lnTo>
                <a:lnTo>
                  <a:pt x="578" y="516"/>
                </a:lnTo>
                <a:lnTo>
                  <a:pt x="579" y="515"/>
                </a:lnTo>
                <a:lnTo>
                  <a:pt x="580" y="514"/>
                </a:lnTo>
                <a:lnTo>
                  <a:pt x="581" y="513"/>
                </a:lnTo>
                <a:lnTo>
                  <a:pt x="581" y="512"/>
                </a:lnTo>
                <a:lnTo>
                  <a:pt x="582" y="511"/>
                </a:lnTo>
                <a:lnTo>
                  <a:pt x="583" y="510"/>
                </a:lnTo>
                <a:lnTo>
                  <a:pt x="584" y="509"/>
                </a:lnTo>
                <a:lnTo>
                  <a:pt x="585" y="509"/>
                </a:lnTo>
                <a:lnTo>
                  <a:pt x="586" y="508"/>
                </a:lnTo>
                <a:lnTo>
                  <a:pt x="587" y="507"/>
                </a:lnTo>
                <a:lnTo>
                  <a:pt x="588" y="506"/>
                </a:lnTo>
                <a:lnTo>
                  <a:pt x="589" y="505"/>
                </a:lnTo>
                <a:lnTo>
                  <a:pt x="590" y="504"/>
                </a:lnTo>
                <a:lnTo>
                  <a:pt x="591" y="503"/>
                </a:lnTo>
                <a:lnTo>
                  <a:pt x="592" y="502"/>
                </a:lnTo>
                <a:lnTo>
                  <a:pt x="593" y="502"/>
                </a:lnTo>
                <a:lnTo>
                  <a:pt x="594" y="501"/>
                </a:lnTo>
                <a:lnTo>
                  <a:pt x="595" y="500"/>
                </a:lnTo>
                <a:lnTo>
                  <a:pt x="596" y="499"/>
                </a:lnTo>
                <a:lnTo>
                  <a:pt x="597" y="498"/>
                </a:lnTo>
                <a:lnTo>
                  <a:pt x="598" y="498"/>
                </a:lnTo>
                <a:lnTo>
                  <a:pt x="580" y="476"/>
                </a:lnTo>
                <a:close/>
                <a:moveTo>
                  <a:pt x="521" y="543"/>
                </a:moveTo>
                <a:lnTo>
                  <a:pt x="521" y="543"/>
                </a:lnTo>
                <a:lnTo>
                  <a:pt x="521" y="544"/>
                </a:lnTo>
                <a:lnTo>
                  <a:pt x="520" y="545"/>
                </a:lnTo>
                <a:lnTo>
                  <a:pt x="519" y="547"/>
                </a:lnTo>
                <a:lnTo>
                  <a:pt x="519" y="548"/>
                </a:lnTo>
                <a:lnTo>
                  <a:pt x="518" y="549"/>
                </a:lnTo>
                <a:lnTo>
                  <a:pt x="517" y="551"/>
                </a:lnTo>
                <a:lnTo>
                  <a:pt x="517" y="552"/>
                </a:lnTo>
                <a:lnTo>
                  <a:pt x="516" y="553"/>
                </a:lnTo>
                <a:lnTo>
                  <a:pt x="515" y="555"/>
                </a:lnTo>
                <a:lnTo>
                  <a:pt x="515" y="556"/>
                </a:lnTo>
                <a:lnTo>
                  <a:pt x="514" y="557"/>
                </a:lnTo>
                <a:lnTo>
                  <a:pt x="513" y="559"/>
                </a:lnTo>
                <a:lnTo>
                  <a:pt x="513" y="560"/>
                </a:lnTo>
                <a:lnTo>
                  <a:pt x="512" y="561"/>
                </a:lnTo>
                <a:lnTo>
                  <a:pt x="511" y="563"/>
                </a:lnTo>
                <a:lnTo>
                  <a:pt x="511" y="564"/>
                </a:lnTo>
                <a:lnTo>
                  <a:pt x="510" y="565"/>
                </a:lnTo>
                <a:lnTo>
                  <a:pt x="509" y="567"/>
                </a:lnTo>
                <a:lnTo>
                  <a:pt x="509" y="568"/>
                </a:lnTo>
                <a:lnTo>
                  <a:pt x="508" y="569"/>
                </a:lnTo>
                <a:lnTo>
                  <a:pt x="508" y="570"/>
                </a:lnTo>
                <a:lnTo>
                  <a:pt x="534" y="581"/>
                </a:lnTo>
                <a:lnTo>
                  <a:pt x="534" y="581"/>
                </a:lnTo>
                <a:lnTo>
                  <a:pt x="535" y="579"/>
                </a:lnTo>
                <a:lnTo>
                  <a:pt x="535" y="578"/>
                </a:lnTo>
                <a:lnTo>
                  <a:pt x="536" y="577"/>
                </a:lnTo>
                <a:lnTo>
                  <a:pt x="536" y="576"/>
                </a:lnTo>
                <a:lnTo>
                  <a:pt x="537" y="575"/>
                </a:lnTo>
                <a:lnTo>
                  <a:pt x="537" y="573"/>
                </a:lnTo>
                <a:lnTo>
                  <a:pt x="538" y="572"/>
                </a:lnTo>
                <a:lnTo>
                  <a:pt x="538" y="571"/>
                </a:lnTo>
                <a:lnTo>
                  <a:pt x="539" y="570"/>
                </a:lnTo>
                <a:lnTo>
                  <a:pt x="540" y="569"/>
                </a:lnTo>
                <a:lnTo>
                  <a:pt x="540" y="568"/>
                </a:lnTo>
                <a:lnTo>
                  <a:pt x="541" y="566"/>
                </a:lnTo>
                <a:lnTo>
                  <a:pt x="542" y="565"/>
                </a:lnTo>
                <a:lnTo>
                  <a:pt x="542" y="564"/>
                </a:lnTo>
                <a:lnTo>
                  <a:pt x="543" y="563"/>
                </a:lnTo>
                <a:lnTo>
                  <a:pt x="543" y="562"/>
                </a:lnTo>
                <a:lnTo>
                  <a:pt x="544" y="561"/>
                </a:lnTo>
                <a:lnTo>
                  <a:pt x="545" y="559"/>
                </a:lnTo>
                <a:lnTo>
                  <a:pt x="545" y="558"/>
                </a:lnTo>
                <a:lnTo>
                  <a:pt x="546" y="558"/>
                </a:lnTo>
                <a:lnTo>
                  <a:pt x="521" y="543"/>
                </a:lnTo>
                <a:close/>
                <a:moveTo>
                  <a:pt x="491" y="627"/>
                </a:moveTo>
                <a:lnTo>
                  <a:pt x="491" y="627"/>
                </a:lnTo>
                <a:lnTo>
                  <a:pt x="491" y="629"/>
                </a:lnTo>
                <a:lnTo>
                  <a:pt x="491" y="630"/>
                </a:lnTo>
                <a:lnTo>
                  <a:pt x="490" y="632"/>
                </a:lnTo>
                <a:lnTo>
                  <a:pt x="490" y="633"/>
                </a:lnTo>
                <a:lnTo>
                  <a:pt x="490" y="635"/>
                </a:lnTo>
                <a:lnTo>
                  <a:pt x="490" y="636"/>
                </a:lnTo>
                <a:lnTo>
                  <a:pt x="489" y="638"/>
                </a:lnTo>
                <a:lnTo>
                  <a:pt x="489" y="639"/>
                </a:lnTo>
                <a:lnTo>
                  <a:pt x="489" y="641"/>
                </a:lnTo>
                <a:lnTo>
                  <a:pt x="489" y="643"/>
                </a:lnTo>
                <a:lnTo>
                  <a:pt x="489" y="644"/>
                </a:lnTo>
                <a:lnTo>
                  <a:pt x="489" y="646"/>
                </a:lnTo>
                <a:lnTo>
                  <a:pt x="489" y="647"/>
                </a:lnTo>
                <a:lnTo>
                  <a:pt x="488" y="649"/>
                </a:lnTo>
                <a:lnTo>
                  <a:pt x="488" y="650"/>
                </a:lnTo>
                <a:lnTo>
                  <a:pt x="488" y="652"/>
                </a:lnTo>
                <a:lnTo>
                  <a:pt x="488" y="653"/>
                </a:lnTo>
                <a:lnTo>
                  <a:pt x="488" y="655"/>
                </a:lnTo>
                <a:lnTo>
                  <a:pt x="488" y="657"/>
                </a:lnTo>
                <a:lnTo>
                  <a:pt x="488" y="657"/>
                </a:lnTo>
                <a:lnTo>
                  <a:pt x="516" y="658"/>
                </a:lnTo>
                <a:lnTo>
                  <a:pt x="516" y="658"/>
                </a:lnTo>
                <a:lnTo>
                  <a:pt x="516" y="656"/>
                </a:lnTo>
                <a:lnTo>
                  <a:pt x="516" y="655"/>
                </a:lnTo>
                <a:lnTo>
                  <a:pt x="516" y="654"/>
                </a:lnTo>
                <a:lnTo>
                  <a:pt x="516" y="652"/>
                </a:lnTo>
                <a:lnTo>
                  <a:pt x="517" y="651"/>
                </a:lnTo>
                <a:lnTo>
                  <a:pt x="517" y="649"/>
                </a:lnTo>
                <a:lnTo>
                  <a:pt x="517" y="648"/>
                </a:lnTo>
                <a:lnTo>
                  <a:pt x="517" y="647"/>
                </a:lnTo>
                <a:lnTo>
                  <a:pt x="517" y="645"/>
                </a:lnTo>
                <a:lnTo>
                  <a:pt x="517" y="644"/>
                </a:lnTo>
                <a:lnTo>
                  <a:pt x="517" y="643"/>
                </a:lnTo>
                <a:lnTo>
                  <a:pt x="517" y="641"/>
                </a:lnTo>
                <a:lnTo>
                  <a:pt x="518" y="640"/>
                </a:lnTo>
                <a:lnTo>
                  <a:pt x="518" y="639"/>
                </a:lnTo>
                <a:lnTo>
                  <a:pt x="518" y="637"/>
                </a:lnTo>
                <a:lnTo>
                  <a:pt x="518" y="636"/>
                </a:lnTo>
                <a:lnTo>
                  <a:pt x="518" y="634"/>
                </a:lnTo>
                <a:lnTo>
                  <a:pt x="519" y="633"/>
                </a:lnTo>
                <a:lnTo>
                  <a:pt x="519" y="632"/>
                </a:lnTo>
                <a:lnTo>
                  <a:pt x="491" y="627"/>
                </a:lnTo>
                <a:close/>
                <a:moveTo>
                  <a:pt x="493" y="717"/>
                </a:moveTo>
                <a:lnTo>
                  <a:pt x="493" y="717"/>
                </a:lnTo>
                <a:lnTo>
                  <a:pt x="493" y="717"/>
                </a:lnTo>
                <a:lnTo>
                  <a:pt x="493" y="718"/>
                </a:lnTo>
                <a:lnTo>
                  <a:pt x="493" y="720"/>
                </a:lnTo>
                <a:lnTo>
                  <a:pt x="494" y="721"/>
                </a:lnTo>
                <a:lnTo>
                  <a:pt x="494" y="723"/>
                </a:lnTo>
                <a:lnTo>
                  <a:pt x="494" y="724"/>
                </a:lnTo>
                <a:lnTo>
                  <a:pt x="495" y="726"/>
                </a:lnTo>
                <a:lnTo>
                  <a:pt x="495" y="727"/>
                </a:lnTo>
                <a:lnTo>
                  <a:pt x="495" y="729"/>
                </a:lnTo>
                <a:lnTo>
                  <a:pt x="496" y="730"/>
                </a:lnTo>
                <a:lnTo>
                  <a:pt x="496" y="732"/>
                </a:lnTo>
                <a:lnTo>
                  <a:pt x="497" y="733"/>
                </a:lnTo>
                <a:lnTo>
                  <a:pt x="497" y="735"/>
                </a:lnTo>
                <a:lnTo>
                  <a:pt x="497" y="736"/>
                </a:lnTo>
                <a:lnTo>
                  <a:pt x="498" y="738"/>
                </a:lnTo>
                <a:lnTo>
                  <a:pt x="498" y="739"/>
                </a:lnTo>
                <a:lnTo>
                  <a:pt x="499" y="741"/>
                </a:lnTo>
                <a:lnTo>
                  <a:pt x="499" y="742"/>
                </a:lnTo>
                <a:lnTo>
                  <a:pt x="500" y="743"/>
                </a:lnTo>
                <a:lnTo>
                  <a:pt x="500" y="745"/>
                </a:lnTo>
                <a:lnTo>
                  <a:pt x="500" y="746"/>
                </a:lnTo>
                <a:lnTo>
                  <a:pt x="527" y="736"/>
                </a:lnTo>
                <a:lnTo>
                  <a:pt x="527" y="736"/>
                </a:lnTo>
                <a:lnTo>
                  <a:pt x="526" y="735"/>
                </a:lnTo>
                <a:lnTo>
                  <a:pt x="526" y="733"/>
                </a:lnTo>
                <a:lnTo>
                  <a:pt x="526" y="732"/>
                </a:lnTo>
                <a:lnTo>
                  <a:pt x="525" y="731"/>
                </a:lnTo>
                <a:lnTo>
                  <a:pt x="525" y="730"/>
                </a:lnTo>
                <a:lnTo>
                  <a:pt x="524" y="728"/>
                </a:lnTo>
                <a:lnTo>
                  <a:pt x="524" y="727"/>
                </a:lnTo>
                <a:lnTo>
                  <a:pt x="524" y="726"/>
                </a:lnTo>
                <a:lnTo>
                  <a:pt x="523" y="724"/>
                </a:lnTo>
                <a:lnTo>
                  <a:pt x="523" y="723"/>
                </a:lnTo>
                <a:lnTo>
                  <a:pt x="523" y="722"/>
                </a:lnTo>
                <a:lnTo>
                  <a:pt x="522" y="721"/>
                </a:lnTo>
                <a:lnTo>
                  <a:pt x="522" y="719"/>
                </a:lnTo>
                <a:lnTo>
                  <a:pt x="522" y="718"/>
                </a:lnTo>
                <a:lnTo>
                  <a:pt x="521" y="717"/>
                </a:lnTo>
                <a:lnTo>
                  <a:pt x="521" y="715"/>
                </a:lnTo>
                <a:lnTo>
                  <a:pt x="521" y="714"/>
                </a:lnTo>
                <a:lnTo>
                  <a:pt x="521" y="713"/>
                </a:lnTo>
                <a:lnTo>
                  <a:pt x="520" y="711"/>
                </a:lnTo>
                <a:lnTo>
                  <a:pt x="520" y="711"/>
                </a:lnTo>
                <a:lnTo>
                  <a:pt x="493" y="717"/>
                </a:lnTo>
                <a:close/>
                <a:moveTo>
                  <a:pt x="526" y="799"/>
                </a:moveTo>
                <a:lnTo>
                  <a:pt x="526" y="799"/>
                </a:lnTo>
                <a:lnTo>
                  <a:pt x="526" y="800"/>
                </a:lnTo>
                <a:lnTo>
                  <a:pt x="527" y="801"/>
                </a:lnTo>
                <a:lnTo>
                  <a:pt x="528" y="802"/>
                </a:lnTo>
                <a:lnTo>
                  <a:pt x="529" y="804"/>
                </a:lnTo>
                <a:lnTo>
                  <a:pt x="530" y="805"/>
                </a:lnTo>
                <a:lnTo>
                  <a:pt x="530" y="806"/>
                </a:lnTo>
                <a:lnTo>
                  <a:pt x="531" y="807"/>
                </a:lnTo>
                <a:lnTo>
                  <a:pt x="532" y="808"/>
                </a:lnTo>
                <a:lnTo>
                  <a:pt x="533" y="810"/>
                </a:lnTo>
                <a:lnTo>
                  <a:pt x="534" y="811"/>
                </a:lnTo>
                <a:lnTo>
                  <a:pt x="535" y="812"/>
                </a:lnTo>
                <a:lnTo>
                  <a:pt x="536" y="813"/>
                </a:lnTo>
                <a:lnTo>
                  <a:pt x="536" y="814"/>
                </a:lnTo>
                <a:lnTo>
                  <a:pt x="537" y="816"/>
                </a:lnTo>
                <a:lnTo>
                  <a:pt x="538" y="817"/>
                </a:lnTo>
                <a:lnTo>
                  <a:pt x="539" y="818"/>
                </a:lnTo>
                <a:lnTo>
                  <a:pt x="540" y="819"/>
                </a:lnTo>
                <a:lnTo>
                  <a:pt x="541" y="820"/>
                </a:lnTo>
                <a:lnTo>
                  <a:pt x="542" y="821"/>
                </a:lnTo>
                <a:lnTo>
                  <a:pt x="543" y="823"/>
                </a:lnTo>
                <a:lnTo>
                  <a:pt x="544" y="824"/>
                </a:lnTo>
                <a:lnTo>
                  <a:pt x="565" y="806"/>
                </a:lnTo>
                <a:lnTo>
                  <a:pt x="565" y="805"/>
                </a:lnTo>
                <a:lnTo>
                  <a:pt x="564" y="804"/>
                </a:lnTo>
                <a:lnTo>
                  <a:pt x="563" y="803"/>
                </a:lnTo>
                <a:lnTo>
                  <a:pt x="562" y="802"/>
                </a:lnTo>
                <a:lnTo>
                  <a:pt x="561" y="801"/>
                </a:lnTo>
                <a:lnTo>
                  <a:pt x="561" y="800"/>
                </a:lnTo>
                <a:lnTo>
                  <a:pt x="560" y="799"/>
                </a:lnTo>
                <a:lnTo>
                  <a:pt x="559" y="797"/>
                </a:lnTo>
                <a:lnTo>
                  <a:pt x="558" y="796"/>
                </a:lnTo>
                <a:lnTo>
                  <a:pt x="558" y="795"/>
                </a:lnTo>
                <a:lnTo>
                  <a:pt x="557" y="794"/>
                </a:lnTo>
                <a:lnTo>
                  <a:pt x="556" y="793"/>
                </a:lnTo>
                <a:lnTo>
                  <a:pt x="555" y="792"/>
                </a:lnTo>
                <a:lnTo>
                  <a:pt x="554" y="791"/>
                </a:lnTo>
                <a:lnTo>
                  <a:pt x="554" y="790"/>
                </a:lnTo>
                <a:lnTo>
                  <a:pt x="553" y="789"/>
                </a:lnTo>
                <a:lnTo>
                  <a:pt x="552" y="788"/>
                </a:lnTo>
                <a:lnTo>
                  <a:pt x="552" y="787"/>
                </a:lnTo>
                <a:lnTo>
                  <a:pt x="551" y="786"/>
                </a:lnTo>
                <a:lnTo>
                  <a:pt x="550" y="785"/>
                </a:lnTo>
                <a:lnTo>
                  <a:pt x="550" y="784"/>
                </a:lnTo>
                <a:lnTo>
                  <a:pt x="526" y="799"/>
                </a:lnTo>
                <a:close/>
                <a:moveTo>
                  <a:pt x="587" y="865"/>
                </a:moveTo>
                <a:lnTo>
                  <a:pt x="587" y="865"/>
                </a:lnTo>
                <a:lnTo>
                  <a:pt x="587" y="865"/>
                </a:lnTo>
                <a:lnTo>
                  <a:pt x="589" y="866"/>
                </a:lnTo>
                <a:lnTo>
                  <a:pt x="590" y="867"/>
                </a:lnTo>
                <a:lnTo>
                  <a:pt x="591" y="868"/>
                </a:lnTo>
                <a:lnTo>
                  <a:pt x="592" y="869"/>
                </a:lnTo>
                <a:lnTo>
                  <a:pt x="593" y="869"/>
                </a:lnTo>
                <a:lnTo>
                  <a:pt x="595" y="870"/>
                </a:lnTo>
                <a:lnTo>
                  <a:pt x="596" y="871"/>
                </a:lnTo>
                <a:lnTo>
                  <a:pt x="597" y="872"/>
                </a:lnTo>
                <a:lnTo>
                  <a:pt x="598" y="873"/>
                </a:lnTo>
                <a:lnTo>
                  <a:pt x="600" y="874"/>
                </a:lnTo>
                <a:lnTo>
                  <a:pt x="601" y="874"/>
                </a:lnTo>
                <a:lnTo>
                  <a:pt x="602" y="875"/>
                </a:lnTo>
                <a:lnTo>
                  <a:pt x="603" y="876"/>
                </a:lnTo>
                <a:lnTo>
                  <a:pt x="605" y="877"/>
                </a:lnTo>
                <a:lnTo>
                  <a:pt x="606" y="877"/>
                </a:lnTo>
                <a:lnTo>
                  <a:pt x="607" y="878"/>
                </a:lnTo>
                <a:lnTo>
                  <a:pt x="608" y="879"/>
                </a:lnTo>
                <a:lnTo>
                  <a:pt x="610" y="880"/>
                </a:lnTo>
                <a:lnTo>
                  <a:pt x="611" y="880"/>
                </a:lnTo>
                <a:lnTo>
                  <a:pt x="612" y="881"/>
                </a:lnTo>
                <a:lnTo>
                  <a:pt x="626" y="856"/>
                </a:lnTo>
                <a:lnTo>
                  <a:pt x="625" y="856"/>
                </a:lnTo>
                <a:lnTo>
                  <a:pt x="624" y="855"/>
                </a:lnTo>
                <a:lnTo>
                  <a:pt x="623" y="855"/>
                </a:lnTo>
                <a:lnTo>
                  <a:pt x="622" y="854"/>
                </a:lnTo>
                <a:lnTo>
                  <a:pt x="621" y="853"/>
                </a:lnTo>
                <a:lnTo>
                  <a:pt x="619" y="853"/>
                </a:lnTo>
                <a:lnTo>
                  <a:pt x="618" y="852"/>
                </a:lnTo>
                <a:lnTo>
                  <a:pt x="617" y="851"/>
                </a:lnTo>
                <a:lnTo>
                  <a:pt x="616" y="851"/>
                </a:lnTo>
                <a:lnTo>
                  <a:pt x="615" y="850"/>
                </a:lnTo>
                <a:lnTo>
                  <a:pt x="614" y="849"/>
                </a:lnTo>
                <a:lnTo>
                  <a:pt x="613" y="848"/>
                </a:lnTo>
                <a:lnTo>
                  <a:pt x="612" y="848"/>
                </a:lnTo>
                <a:lnTo>
                  <a:pt x="611" y="847"/>
                </a:lnTo>
                <a:lnTo>
                  <a:pt x="610" y="846"/>
                </a:lnTo>
                <a:lnTo>
                  <a:pt x="608" y="845"/>
                </a:lnTo>
                <a:lnTo>
                  <a:pt x="607" y="845"/>
                </a:lnTo>
                <a:lnTo>
                  <a:pt x="606" y="844"/>
                </a:lnTo>
                <a:lnTo>
                  <a:pt x="605" y="843"/>
                </a:lnTo>
                <a:lnTo>
                  <a:pt x="604" y="842"/>
                </a:lnTo>
                <a:lnTo>
                  <a:pt x="604" y="842"/>
                </a:lnTo>
                <a:lnTo>
                  <a:pt x="587" y="865"/>
                </a:lnTo>
                <a:close/>
                <a:moveTo>
                  <a:pt x="667" y="904"/>
                </a:moveTo>
                <a:lnTo>
                  <a:pt x="667" y="904"/>
                </a:lnTo>
                <a:lnTo>
                  <a:pt x="667" y="904"/>
                </a:lnTo>
                <a:lnTo>
                  <a:pt x="669" y="904"/>
                </a:lnTo>
                <a:lnTo>
                  <a:pt x="670" y="905"/>
                </a:lnTo>
                <a:lnTo>
                  <a:pt x="672" y="905"/>
                </a:lnTo>
                <a:lnTo>
                  <a:pt x="673" y="906"/>
                </a:lnTo>
                <a:lnTo>
                  <a:pt x="675" y="906"/>
                </a:lnTo>
                <a:lnTo>
                  <a:pt x="676" y="906"/>
                </a:lnTo>
                <a:lnTo>
                  <a:pt x="678" y="907"/>
                </a:lnTo>
                <a:lnTo>
                  <a:pt x="679" y="907"/>
                </a:lnTo>
                <a:lnTo>
                  <a:pt x="681" y="907"/>
                </a:lnTo>
                <a:lnTo>
                  <a:pt x="682" y="908"/>
                </a:lnTo>
                <a:lnTo>
                  <a:pt x="684" y="908"/>
                </a:lnTo>
                <a:lnTo>
                  <a:pt x="685" y="908"/>
                </a:lnTo>
                <a:lnTo>
                  <a:pt x="687" y="909"/>
                </a:lnTo>
                <a:lnTo>
                  <a:pt x="688" y="909"/>
                </a:lnTo>
                <a:lnTo>
                  <a:pt x="690" y="909"/>
                </a:lnTo>
                <a:lnTo>
                  <a:pt x="691" y="909"/>
                </a:lnTo>
                <a:lnTo>
                  <a:pt x="693" y="910"/>
                </a:lnTo>
                <a:lnTo>
                  <a:pt x="694" y="910"/>
                </a:lnTo>
                <a:lnTo>
                  <a:pt x="696" y="910"/>
                </a:lnTo>
                <a:lnTo>
                  <a:pt x="696" y="910"/>
                </a:lnTo>
                <a:lnTo>
                  <a:pt x="700" y="882"/>
                </a:lnTo>
                <a:lnTo>
                  <a:pt x="700" y="882"/>
                </a:lnTo>
                <a:lnTo>
                  <a:pt x="699" y="882"/>
                </a:lnTo>
                <a:lnTo>
                  <a:pt x="697" y="882"/>
                </a:lnTo>
                <a:lnTo>
                  <a:pt x="696" y="882"/>
                </a:lnTo>
                <a:lnTo>
                  <a:pt x="695" y="881"/>
                </a:lnTo>
                <a:lnTo>
                  <a:pt x="693" y="881"/>
                </a:lnTo>
                <a:lnTo>
                  <a:pt x="692" y="881"/>
                </a:lnTo>
                <a:lnTo>
                  <a:pt x="691" y="881"/>
                </a:lnTo>
                <a:lnTo>
                  <a:pt x="689" y="880"/>
                </a:lnTo>
                <a:lnTo>
                  <a:pt x="688" y="880"/>
                </a:lnTo>
                <a:lnTo>
                  <a:pt x="687" y="880"/>
                </a:lnTo>
                <a:lnTo>
                  <a:pt x="685" y="879"/>
                </a:lnTo>
                <a:lnTo>
                  <a:pt x="684" y="879"/>
                </a:lnTo>
                <a:lnTo>
                  <a:pt x="683" y="879"/>
                </a:lnTo>
                <a:lnTo>
                  <a:pt x="681" y="879"/>
                </a:lnTo>
                <a:lnTo>
                  <a:pt x="680" y="878"/>
                </a:lnTo>
                <a:lnTo>
                  <a:pt x="679" y="878"/>
                </a:lnTo>
                <a:lnTo>
                  <a:pt x="678" y="878"/>
                </a:lnTo>
                <a:lnTo>
                  <a:pt x="676" y="877"/>
                </a:lnTo>
                <a:lnTo>
                  <a:pt x="675" y="877"/>
                </a:lnTo>
                <a:lnTo>
                  <a:pt x="675" y="877"/>
                </a:lnTo>
                <a:lnTo>
                  <a:pt x="667" y="904"/>
                </a:lnTo>
                <a:close/>
                <a:moveTo>
                  <a:pt x="756" y="912"/>
                </a:moveTo>
                <a:lnTo>
                  <a:pt x="756" y="912"/>
                </a:lnTo>
                <a:lnTo>
                  <a:pt x="757" y="912"/>
                </a:lnTo>
                <a:lnTo>
                  <a:pt x="758" y="912"/>
                </a:lnTo>
                <a:lnTo>
                  <a:pt x="760" y="912"/>
                </a:lnTo>
                <a:lnTo>
                  <a:pt x="761" y="911"/>
                </a:lnTo>
                <a:lnTo>
                  <a:pt x="763" y="911"/>
                </a:lnTo>
                <a:lnTo>
                  <a:pt x="764" y="911"/>
                </a:lnTo>
                <a:lnTo>
                  <a:pt x="766" y="911"/>
                </a:lnTo>
                <a:lnTo>
                  <a:pt x="767" y="911"/>
                </a:lnTo>
                <a:lnTo>
                  <a:pt x="769" y="910"/>
                </a:lnTo>
                <a:lnTo>
                  <a:pt x="770" y="910"/>
                </a:lnTo>
                <a:lnTo>
                  <a:pt x="772" y="910"/>
                </a:lnTo>
                <a:lnTo>
                  <a:pt x="773" y="910"/>
                </a:lnTo>
                <a:lnTo>
                  <a:pt x="775" y="909"/>
                </a:lnTo>
                <a:lnTo>
                  <a:pt x="777" y="909"/>
                </a:lnTo>
                <a:lnTo>
                  <a:pt x="778" y="909"/>
                </a:lnTo>
                <a:lnTo>
                  <a:pt x="780" y="909"/>
                </a:lnTo>
                <a:lnTo>
                  <a:pt x="781" y="908"/>
                </a:lnTo>
                <a:lnTo>
                  <a:pt x="783" y="908"/>
                </a:lnTo>
                <a:lnTo>
                  <a:pt x="784" y="908"/>
                </a:lnTo>
                <a:lnTo>
                  <a:pt x="786" y="907"/>
                </a:lnTo>
                <a:lnTo>
                  <a:pt x="786" y="907"/>
                </a:lnTo>
                <a:lnTo>
                  <a:pt x="780" y="880"/>
                </a:lnTo>
                <a:lnTo>
                  <a:pt x="780" y="880"/>
                </a:lnTo>
                <a:lnTo>
                  <a:pt x="778" y="880"/>
                </a:lnTo>
                <a:lnTo>
                  <a:pt x="777" y="880"/>
                </a:lnTo>
                <a:lnTo>
                  <a:pt x="776" y="881"/>
                </a:lnTo>
                <a:lnTo>
                  <a:pt x="774" y="881"/>
                </a:lnTo>
                <a:lnTo>
                  <a:pt x="773" y="881"/>
                </a:lnTo>
                <a:lnTo>
                  <a:pt x="772" y="881"/>
                </a:lnTo>
                <a:lnTo>
                  <a:pt x="770" y="882"/>
                </a:lnTo>
                <a:lnTo>
                  <a:pt x="769" y="882"/>
                </a:lnTo>
                <a:lnTo>
                  <a:pt x="768" y="882"/>
                </a:lnTo>
                <a:lnTo>
                  <a:pt x="766" y="882"/>
                </a:lnTo>
                <a:lnTo>
                  <a:pt x="765" y="883"/>
                </a:lnTo>
                <a:lnTo>
                  <a:pt x="763" y="883"/>
                </a:lnTo>
                <a:lnTo>
                  <a:pt x="762" y="883"/>
                </a:lnTo>
                <a:lnTo>
                  <a:pt x="761" y="883"/>
                </a:lnTo>
                <a:lnTo>
                  <a:pt x="759" y="883"/>
                </a:lnTo>
                <a:lnTo>
                  <a:pt x="758" y="883"/>
                </a:lnTo>
                <a:lnTo>
                  <a:pt x="757" y="884"/>
                </a:lnTo>
                <a:lnTo>
                  <a:pt x="755" y="884"/>
                </a:lnTo>
                <a:lnTo>
                  <a:pt x="754" y="884"/>
                </a:lnTo>
                <a:lnTo>
                  <a:pt x="753" y="884"/>
                </a:lnTo>
                <a:lnTo>
                  <a:pt x="756" y="912"/>
                </a:lnTo>
                <a:close/>
                <a:moveTo>
                  <a:pt x="842" y="888"/>
                </a:moveTo>
                <a:lnTo>
                  <a:pt x="842" y="888"/>
                </a:lnTo>
                <a:lnTo>
                  <a:pt x="842" y="887"/>
                </a:lnTo>
                <a:lnTo>
                  <a:pt x="844" y="887"/>
                </a:lnTo>
                <a:lnTo>
                  <a:pt x="845" y="886"/>
                </a:lnTo>
                <a:lnTo>
                  <a:pt x="846" y="885"/>
                </a:lnTo>
                <a:lnTo>
                  <a:pt x="847" y="885"/>
                </a:lnTo>
                <a:lnTo>
                  <a:pt x="849" y="884"/>
                </a:lnTo>
                <a:lnTo>
                  <a:pt x="850" y="883"/>
                </a:lnTo>
                <a:lnTo>
                  <a:pt x="851" y="883"/>
                </a:lnTo>
                <a:lnTo>
                  <a:pt x="853" y="882"/>
                </a:lnTo>
                <a:lnTo>
                  <a:pt x="854" y="881"/>
                </a:lnTo>
                <a:lnTo>
                  <a:pt x="855" y="880"/>
                </a:lnTo>
                <a:lnTo>
                  <a:pt x="857" y="880"/>
                </a:lnTo>
                <a:lnTo>
                  <a:pt x="858" y="879"/>
                </a:lnTo>
                <a:lnTo>
                  <a:pt x="859" y="878"/>
                </a:lnTo>
                <a:lnTo>
                  <a:pt x="860" y="877"/>
                </a:lnTo>
                <a:lnTo>
                  <a:pt x="862" y="877"/>
                </a:lnTo>
                <a:lnTo>
                  <a:pt x="863" y="876"/>
                </a:lnTo>
                <a:lnTo>
                  <a:pt x="864" y="875"/>
                </a:lnTo>
                <a:lnTo>
                  <a:pt x="865" y="874"/>
                </a:lnTo>
                <a:lnTo>
                  <a:pt x="867" y="874"/>
                </a:lnTo>
                <a:lnTo>
                  <a:pt x="868" y="873"/>
                </a:lnTo>
                <a:lnTo>
                  <a:pt x="852" y="849"/>
                </a:lnTo>
                <a:lnTo>
                  <a:pt x="851" y="850"/>
                </a:lnTo>
                <a:lnTo>
                  <a:pt x="850" y="851"/>
                </a:lnTo>
                <a:lnTo>
                  <a:pt x="849" y="851"/>
                </a:lnTo>
                <a:lnTo>
                  <a:pt x="848" y="852"/>
                </a:lnTo>
                <a:lnTo>
                  <a:pt x="847" y="853"/>
                </a:lnTo>
                <a:lnTo>
                  <a:pt x="846" y="853"/>
                </a:lnTo>
                <a:lnTo>
                  <a:pt x="845" y="854"/>
                </a:lnTo>
                <a:lnTo>
                  <a:pt x="844" y="855"/>
                </a:lnTo>
                <a:lnTo>
                  <a:pt x="842" y="855"/>
                </a:lnTo>
                <a:lnTo>
                  <a:pt x="841" y="856"/>
                </a:lnTo>
                <a:lnTo>
                  <a:pt x="840" y="857"/>
                </a:lnTo>
                <a:lnTo>
                  <a:pt x="839" y="857"/>
                </a:lnTo>
                <a:lnTo>
                  <a:pt x="838" y="858"/>
                </a:lnTo>
                <a:lnTo>
                  <a:pt x="837" y="859"/>
                </a:lnTo>
                <a:lnTo>
                  <a:pt x="835" y="859"/>
                </a:lnTo>
                <a:lnTo>
                  <a:pt x="834" y="860"/>
                </a:lnTo>
                <a:lnTo>
                  <a:pt x="833" y="860"/>
                </a:lnTo>
                <a:lnTo>
                  <a:pt x="832" y="861"/>
                </a:lnTo>
                <a:lnTo>
                  <a:pt x="831" y="862"/>
                </a:lnTo>
                <a:lnTo>
                  <a:pt x="830" y="862"/>
                </a:lnTo>
                <a:lnTo>
                  <a:pt x="829" y="862"/>
                </a:lnTo>
                <a:lnTo>
                  <a:pt x="842" y="888"/>
                </a:lnTo>
                <a:close/>
                <a:moveTo>
                  <a:pt x="913" y="834"/>
                </a:moveTo>
                <a:lnTo>
                  <a:pt x="913" y="834"/>
                </a:lnTo>
                <a:lnTo>
                  <a:pt x="914" y="834"/>
                </a:lnTo>
                <a:lnTo>
                  <a:pt x="915" y="833"/>
                </a:lnTo>
                <a:lnTo>
                  <a:pt x="916" y="831"/>
                </a:lnTo>
                <a:lnTo>
                  <a:pt x="917" y="830"/>
                </a:lnTo>
                <a:lnTo>
                  <a:pt x="918" y="829"/>
                </a:lnTo>
                <a:lnTo>
                  <a:pt x="919" y="828"/>
                </a:lnTo>
                <a:lnTo>
                  <a:pt x="920" y="827"/>
                </a:lnTo>
                <a:lnTo>
                  <a:pt x="921" y="826"/>
                </a:lnTo>
                <a:lnTo>
                  <a:pt x="922" y="825"/>
                </a:lnTo>
                <a:lnTo>
                  <a:pt x="923" y="824"/>
                </a:lnTo>
                <a:lnTo>
                  <a:pt x="923" y="823"/>
                </a:lnTo>
                <a:lnTo>
                  <a:pt x="924" y="821"/>
                </a:lnTo>
                <a:lnTo>
                  <a:pt x="925" y="820"/>
                </a:lnTo>
                <a:lnTo>
                  <a:pt x="926" y="819"/>
                </a:lnTo>
                <a:lnTo>
                  <a:pt x="927" y="818"/>
                </a:lnTo>
                <a:lnTo>
                  <a:pt x="928" y="817"/>
                </a:lnTo>
                <a:lnTo>
                  <a:pt x="929" y="816"/>
                </a:lnTo>
                <a:lnTo>
                  <a:pt x="930" y="814"/>
                </a:lnTo>
                <a:lnTo>
                  <a:pt x="931" y="813"/>
                </a:lnTo>
                <a:lnTo>
                  <a:pt x="932" y="812"/>
                </a:lnTo>
                <a:lnTo>
                  <a:pt x="932" y="811"/>
                </a:lnTo>
                <a:lnTo>
                  <a:pt x="909" y="794"/>
                </a:lnTo>
                <a:lnTo>
                  <a:pt x="909" y="795"/>
                </a:lnTo>
                <a:lnTo>
                  <a:pt x="908" y="796"/>
                </a:lnTo>
                <a:lnTo>
                  <a:pt x="907" y="797"/>
                </a:lnTo>
                <a:lnTo>
                  <a:pt x="906" y="799"/>
                </a:lnTo>
                <a:lnTo>
                  <a:pt x="906" y="800"/>
                </a:lnTo>
                <a:lnTo>
                  <a:pt x="905" y="801"/>
                </a:lnTo>
                <a:lnTo>
                  <a:pt x="904" y="802"/>
                </a:lnTo>
                <a:lnTo>
                  <a:pt x="903" y="803"/>
                </a:lnTo>
                <a:lnTo>
                  <a:pt x="902" y="804"/>
                </a:lnTo>
                <a:lnTo>
                  <a:pt x="902" y="805"/>
                </a:lnTo>
                <a:lnTo>
                  <a:pt x="901" y="806"/>
                </a:lnTo>
                <a:lnTo>
                  <a:pt x="900" y="807"/>
                </a:lnTo>
                <a:lnTo>
                  <a:pt x="899" y="808"/>
                </a:lnTo>
                <a:lnTo>
                  <a:pt x="898" y="809"/>
                </a:lnTo>
                <a:lnTo>
                  <a:pt x="897" y="810"/>
                </a:lnTo>
                <a:lnTo>
                  <a:pt x="897" y="811"/>
                </a:lnTo>
                <a:lnTo>
                  <a:pt x="896" y="812"/>
                </a:lnTo>
                <a:lnTo>
                  <a:pt x="895" y="813"/>
                </a:lnTo>
                <a:lnTo>
                  <a:pt x="894" y="814"/>
                </a:lnTo>
                <a:lnTo>
                  <a:pt x="893" y="815"/>
                </a:lnTo>
                <a:lnTo>
                  <a:pt x="893" y="815"/>
                </a:lnTo>
                <a:lnTo>
                  <a:pt x="913" y="834"/>
                </a:lnTo>
                <a:close/>
                <a:moveTo>
                  <a:pt x="961" y="759"/>
                </a:moveTo>
                <a:lnTo>
                  <a:pt x="961" y="759"/>
                </a:lnTo>
                <a:lnTo>
                  <a:pt x="962" y="758"/>
                </a:lnTo>
                <a:lnTo>
                  <a:pt x="962" y="756"/>
                </a:lnTo>
                <a:lnTo>
                  <a:pt x="963" y="755"/>
                </a:lnTo>
                <a:lnTo>
                  <a:pt x="963" y="753"/>
                </a:lnTo>
                <a:lnTo>
                  <a:pt x="964" y="752"/>
                </a:lnTo>
                <a:lnTo>
                  <a:pt x="964" y="751"/>
                </a:lnTo>
                <a:lnTo>
                  <a:pt x="965" y="749"/>
                </a:lnTo>
                <a:lnTo>
                  <a:pt x="965" y="748"/>
                </a:lnTo>
                <a:lnTo>
                  <a:pt x="966" y="746"/>
                </a:lnTo>
                <a:lnTo>
                  <a:pt x="966" y="745"/>
                </a:lnTo>
                <a:lnTo>
                  <a:pt x="967" y="743"/>
                </a:lnTo>
                <a:lnTo>
                  <a:pt x="967" y="742"/>
                </a:lnTo>
                <a:lnTo>
                  <a:pt x="967" y="741"/>
                </a:lnTo>
                <a:lnTo>
                  <a:pt x="968" y="739"/>
                </a:lnTo>
                <a:lnTo>
                  <a:pt x="968" y="738"/>
                </a:lnTo>
                <a:lnTo>
                  <a:pt x="969" y="736"/>
                </a:lnTo>
                <a:lnTo>
                  <a:pt x="969" y="735"/>
                </a:lnTo>
                <a:lnTo>
                  <a:pt x="970" y="733"/>
                </a:lnTo>
                <a:lnTo>
                  <a:pt x="970" y="732"/>
                </a:lnTo>
                <a:lnTo>
                  <a:pt x="970" y="730"/>
                </a:lnTo>
                <a:lnTo>
                  <a:pt x="970" y="730"/>
                </a:lnTo>
                <a:lnTo>
                  <a:pt x="943" y="723"/>
                </a:lnTo>
                <a:lnTo>
                  <a:pt x="943" y="723"/>
                </a:lnTo>
                <a:lnTo>
                  <a:pt x="943" y="724"/>
                </a:lnTo>
                <a:lnTo>
                  <a:pt x="942" y="726"/>
                </a:lnTo>
                <a:lnTo>
                  <a:pt x="942" y="727"/>
                </a:lnTo>
                <a:lnTo>
                  <a:pt x="942" y="728"/>
                </a:lnTo>
                <a:lnTo>
                  <a:pt x="941" y="730"/>
                </a:lnTo>
                <a:lnTo>
                  <a:pt x="941" y="731"/>
                </a:lnTo>
                <a:lnTo>
                  <a:pt x="941" y="732"/>
                </a:lnTo>
                <a:lnTo>
                  <a:pt x="940" y="733"/>
                </a:lnTo>
                <a:lnTo>
                  <a:pt x="940" y="735"/>
                </a:lnTo>
                <a:lnTo>
                  <a:pt x="939" y="736"/>
                </a:lnTo>
                <a:lnTo>
                  <a:pt x="939" y="737"/>
                </a:lnTo>
                <a:lnTo>
                  <a:pt x="938" y="739"/>
                </a:lnTo>
                <a:lnTo>
                  <a:pt x="938" y="740"/>
                </a:lnTo>
                <a:lnTo>
                  <a:pt x="938" y="741"/>
                </a:lnTo>
                <a:lnTo>
                  <a:pt x="937" y="742"/>
                </a:lnTo>
                <a:lnTo>
                  <a:pt x="937" y="744"/>
                </a:lnTo>
                <a:lnTo>
                  <a:pt x="936" y="745"/>
                </a:lnTo>
                <a:lnTo>
                  <a:pt x="936" y="746"/>
                </a:lnTo>
                <a:lnTo>
                  <a:pt x="935" y="747"/>
                </a:lnTo>
                <a:lnTo>
                  <a:pt x="935" y="748"/>
                </a:lnTo>
                <a:lnTo>
                  <a:pt x="961" y="759"/>
                </a:lnTo>
                <a:close/>
                <a:moveTo>
                  <a:pt x="978" y="671"/>
                </a:moveTo>
                <a:lnTo>
                  <a:pt x="978" y="671"/>
                </a:lnTo>
                <a:lnTo>
                  <a:pt x="978" y="671"/>
                </a:lnTo>
                <a:lnTo>
                  <a:pt x="979" y="669"/>
                </a:lnTo>
                <a:lnTo>
                  <a:pt x="979" y="668"/>
                </a:lnTo>
                <a:lnTo>
                  <a:pt x="979" y="666"/>
                </a:lnTo>
                <a:lnTo>
                  <a:pt x="978" y="664"/>
                </a:lnTo>
                <a:lnTo>
                  <a:pt x="978" y="663"/>
                </a:lnTo>
                <a:lnTo>
                  <a:pt x="978" y="661"/>
                </a:lnTo>
                <a:lnTo>
                  <a:pt x="978" y="660"/>
                </a:lnTo>
                <a:lnTo>
                  <a:pt x="978" y="658"/>
                </a:lnTo>
                <a:lnTo>
                  <a:pt x="978" y="657"/>
                </a:lnTo>
                <a:lnTo>
                  <a:pt x="978" y="655"/>
                </a:lnTo>
                <a:lnTo>
                  <a:pt x="978" y="653"/>
                </a:lnTo>
                <a:lnTo>
                  <a:pt x="978" y="652"/>
                </a:lnTo>
                <a:lnTo>
                  <a:pt x="978" y="650"/>
                </a:lnTo>
                <a:lnTo>
                  <a:pt x="978" y="649"/>
                </a:lnTo>
                <a:lnTo>
                  <a:pt x="978" y="647"/>
                </a:lnTo>
                <a:lnTo>
                  <a:pt x="978" y="646"/>
                </a:lnTo>
                <a:lnTo>
                  <a:pt x="977" y="644"/>
                </a:lnTo>
                <a:lnTo>
                  <a:pt x="977" y="643"/>
                </a:lnTo>
                <a:lnTo>
                  <a:pt x="977" y="641"/>
                </a:lnTo>
                <a:lnTo>
                  <a:pt x="949" y="644"/>
                </a:lnTo>
                <a:lnTo>
                  <a:pt x="949" y="645"/>
                </a:lnTo>
                <a:lnTo>
                  <a:pt x="949" y="647"/>
                </a:lnTo>
                <a:lnTo>
                  <a:pt x="950" y="648"/>
                </a:lnTo>
                <a:lnTo>
                  <a:pt x="950" y="649"/>
                </a:lnTo>
                <a:lnTo>
                  <a:pt x="950" y="651"/>
                </a:lnTo>
                <a:lnTo>
                  <a:pt x="950" y="652"/>
                </a:lnTo>
                <a:lnTo>
                  <a:pt x="950" y="654"/>
                </a:lnTo>
                <a:lnTo>
                  <a:pt x="950" y="655"/>
                </a:lnTo>
                <a:lnTo>
                  <a:pt x="950" y="656"/>
                </a:lnTo>
                <a:lnTo>
                  <a:pt x="950" y="658"/>
                </a:lnTo>
                <a:lnTo>
                  <a:pt x="950" y="659"/>
                </a:lnTo>
                <a:lnTo>
                  <a:pt x="950" y="661"/>
                </a:lnTo>
                <a:lnTo>
                  <a:pt x="950" y="662"/>
                </a:lnTo>
                <a:lnTo>
                  <a:pt x="950" y="663"/>
                </a:lnTo>
                <a:lnTo>
                  <a:pt x="950" y="665"/>
                </a:lnTo>
                <a:lnTo>
                  <a:pt x="950" y="666"/>
                </a:lnTo>
                <a:lnTo>
                  <a:pt x="950" y="668"/>
                </a:lnTo>
                <a:lnTo>
                  <a:pt x="950" y="669"/>
                </a:lnTo>
                <a:lnTo>
                  <a:pt x="950" y="670"/>
                </a:lnTo>
                <a:lnTo>
                  <a:pt x="950" y="671"/>
                </a:lnTo>
                <a:lnTo>
                  <a:pt x="978" y="671"/>
                </a:lnTo>
                <a:close/>
                <a:moveTo>
                  <a:pt x="964" y="583"/>
                </a:moveTo>
                <a:lnTo>
                  <a:pt x="964" y="583"/>
                </a:lnTo>
                <a:lnTo>
                  <a:pt x="963" y="582"/>
                </a:lnTo>
                <a:lnTo>
                  <a:pt x="963" y="580"/>
                </a:lnTo>
                <a:lnTo>
                  <a:pt x="962" y="579"/>
                </a:lnTo>
                <a:lnTo>
                  <a:pt x="962" y="578"/>
                </a:lnTo>
                <a:lnTo>
                  <a:pt x="961" y="576"/>
                </a:lnTo>
                <a:lnTo>
                  <a:pt x="960" y="575"/>
                </a:lnTo>
                <a:lnTo>
                  <a:pt x="960" y="573"/>
                </a:lnTo>
                <a:lnTo>
                  <a:pt x="959" y="572"/>
                </a:lnTo>
                <a:lnTo>
                  <a:pt x="959" y="571"/>
                </a:lnTo>
                <a:lnTo>
                  <a:pt x="958" y="569"/>
                </a:lnTo>
                <a:lnTo>
                  <a:pt x="957" y="568"/>
                </a:lnTo>
                <a:lnTo>
                  <a:pt x="957" y="567"/>
                </a:lnTo>
                <a:lnTo>
                  <a:pt x="956" y="565"/>
                </a:lnTo>
                <a:lnTo>
                  <a:pt x="956" y="564"/>
                </a:lnTo>
                <a:lnTo>
                  <a:pt x="955" y="563"/>
                </a:lnTo>
                <a:lnTo>
                  <a:pt x="954" y="561"/>
                </a:lnTo>
                <a:lnTo>
                  <a:pt x="954" y="560"/>
                </a:lnTo>
                <a:lnTo>
                  <a:pt x="953" y="559"/>
                </a:lnTo>
                <a:lnTo>
                  <a:pt x="952" y="557"/>
                </a:lnTo>
                <a:lnTo>
                  <a:pt x="952" y="556"/>
                </a:lnTo>
                <a:lnTo>
                  <a:pt x="952" y="556"/>
                </a:lnTo>
                <a:lnTo>
                  <a:pt x="927" y="569"/>
                </a:lnTo>
                <a:lnTo>
                  <a:pt x="927" y="569"/>
                </a:lnTo>
                <a:lnTo>
                  <a:pt x="927" y="570"/>
                </a:lnTo>
                <a:lnTo>
                  <a:pt x="928" y="571"/>
                </a:lnTo>
                <a:lnTo>
                  <a:pt x="928" y="572"/>
                </a:lnTo>
                <a:lnTo>
                  <a:pt x="929" y="573"/>
                </a:lnTo>
                <a:lnTo>
                  <a:pt x="930" y="575"/>
                </a:lnTo>
                <a:lnTo>
                  <a:pt x="930" y="576"/>
                </a:lnTo>
                <a:lnTo>
                  <a:pt x="931" y="577"/>
                </a:lnTo>
                <a:lnTo>
                  <a:pt x="931" y="578"/>
                </a:lnTo>
                <a:lnTo>
                  <a:pt x="932" y="579"/>
                </a:lnTo>
                <a:lnTo>
                  <a:pt x="932" y="581"/>
                </a:lnTo>
                <a:lnTo>
                  <a:pt x="933" y="582"/>
                </a:lnTo>
                <a:lnTo>
                  <a:pt x="933" y="583"/>
                </a:lnTo>
                <a:lnTo>
                  <a:pt x="934" y="584"/>
                </a:lnTo>
                <a:lnTo>
                  <a:pt x="934" y="585"/>
                </a:lnTo>
                <a:lnTo>
                  <a:pt x="935" y="587"/>
                </a:lnTo>
                <a:lnTo>
                  <a:pt x="935" y="588"/>
                </a:lnTo>
                <a:lnTo>
                  <a:pt x="936" y="589"/>
                </a:lnTo>
                <a:lnTo>
                  <a:pt x="936" y="590"/>
                </a:lnTo>
                <a:lnTo>
                  <a:pt x="937" y="592"/>
                </a:lnTo>
                <a:lnTo>
                  <a:pt x="937" y="593"/>
                </a:lnTo>
                <a:lnTo>
                  <a:pt x="964" y="583"/>
                </a:lnTo>
                <a:close/>
                <a:moveTo>
                  <a:pt x="918" y="506"/>
                </a:moveTo>
                <a:lnTo>
                  <a:pt x="918" y="506"/>
                </a:lnTo>
                <a:lnTo>
                  <a:pt x="918" y="506"/>
                </a:lnTo>
                <a:lnTo>
                  <a:pt x="917" y="505"/>
                </a:lnTo>
                <a:lnTo>
                  <a:pt x="916" y="504"/>
                </a:lnTo>
                <a:lnTo>
                  <a:pt x="915" y="503"/>
                </a:lnTo>
                <a:lnTo>
                  <a:pt x="914" y="501"/>
                </a:lnTo>
                <a:lnTo>
                  <a:pt x="913" y="500"/>
                </a:lnTo>
                <a:lnTo>
                  <a:pt x="912" y="499"/>
                </a:lnTo>
                <a:lnTo>
                  <a:pt x="911" y="498"/>
                </a:lnTo>
                <a:lnTo>
                  <a:pt x="910" y="497"/>
                </a:lnTo>
                <a:lnTo>
                  <a:pt x="909" y="496"/>
                </a:lnTo>
                <a:lnTo>
                  <a:pt x="908" y="495"/>
                </a:lnTo>
                <a:lnTo>
                  <a:pt x="907" y="494"/>
                </a:lnTo>
                <a:lnTo>
                  <a:pt x="906" y="493"/>
                </a:lnTo>
                <a:lnTo>
                  <a:pt x="905" y="492"/>
                </a:lnTo>
                <a:lnTo>
                  <a:pt x="904" y="491"/>
                </a:lnTo>
                <a:lnTo>
                  <a:pt x="902" y="490"/>
                </a:lnTo>
                <a:lnTo>
                  <a:pt x="901" y="489"/>
                </a:lnTo>
                <a:lnTo>
                  <a:pt x="900" y="488"/>
                </a:lnTo>
                <a:lnTo>
                  <a:pt x="899" y="487"/>
                </a:lnTo>
                <a:lnTo>
                  <a:pt x="898" y="486"/>
                </a:lnTo>
                <a:lnTo>
                  <a:pt x="897" y="485"/>
                </a:lnTo>
                <a:lnTo>
                  <a:pt x="878" y="506"/>
                </a:lnTo>
                <a:lnTo>
                  <a:pt x="879" y="507"/>
                </a:lnTo>
                <a:lnTo>
                  <a:pt x="880" y="508"/>
                </a:lnTo>
                <a:lnTo>
                  <a:pt x="881" y="509"/>
                </a:lnTo>
                <a:lnTo>
                  <a:pt x="882" y="509"/>
                </a:lnTo>
                <a:lnTo>
                  <a:pt x="883" y="510"/>
                </a:lnTo>
                <a:lnTo>
                  <a:pt x="884" y="511"/>
                </a:lnTo>
                <a:lnTo>
                  <a:pt x="885" y="512"/>
                </a:lnTo>
                <a:lnTo>
                  <a:pt x="886" y="513"/>
                </a:lnTo>
                <a:lnTo>
                  <a:pt x="887" y="514"/>
                </a:lnTo>
                <a:lnTo>
                  <a:pt x="888" y="515"/>
                </a:lnTo>
                <a:lnTo>
                  <a:pt x="889" y="516"/>
                </a:lnTo>
                <a:lnTo>
                  <a:pt x="889" y="517"/>
                </a:lnTo>
                <a:lnTo>
                  <a:pt x="890" y="518"/>
                </a:lnTo>
                <a:lnTo>
                  <a:pt x="891" y="519"/>
                </a:lnTo>
                <a:lnTo>
                  <a:pt x="892" y="520"/>
                </a:lnTo>
                <a:lnTo>
                  <a:pt x="893" y="521"/>
                </a:lnTo>
                <a:lnTo>
                  <a:pt x="894" y="522"/>
                </a:lnTo>
                <a:lnTo>
                  <a:pt x="895" y="523"/>
                </a:lnTo>
                <a:lnTo>
                  <a:pt x="896" y="523"/>
                </a:lnTo>
                <a:lnTo>
                  <a:pt x="897" y="524"/>
                </a:lnTo>
                <a:lnTo>
                  <a:pt x="897" y="525"/>
                </a:lnTo>
                <a:lnTo>
                  <a:pt x="918" y="506"/>
                </a:lnTo>
                <a:close/>
                <a:moveTo>
                  <a:pt x="848" y="451"/>
                </a:moveTo>
                <a:lnTo>
                  <a:pt x="848" y="451"/>
                </a:lnTo>
                <a:lnTo>
                  <a:pt x="847" y="450"/>
                </a:lnTo>
                <a:lnTo>
                  <a:pt x="846" y="450"/>
                </a:lnTo>
                <a:lnTo>
                  <a:pt x="845" y="449"/>
                </a:lnTo>
                <a:lnTo>
                  <a:pt x="844" y="448"/>
                </a:lnTo>
                <a:lnTo>
                  <a:pt x="842" y="448"/>
                </a:lnTo>
                <a:lnTo>
                  <a:pt x="841" y="447"/>
                </a:lnTo>
                <a:lnTo>
                  <a:pt x="840" y="446"/>
                </a:lnTo>
                <a:lnTo>
                  <a:pt x="838" y="446"/>
                </a:lnTo>
                <a:lnTo>
                  <a:pt x="837" y="445"/>
                </a:lnTo>
                <a:lnTo>
                  <a:pt x="835" y="445"/>
                </a:lnTo>
                <a:lnTo>
                  <a:pt x="834" y="444"/>
                </a:lnTo>
                <a:lnTo>
                  <a:pt x="833" y="443"/>
                </a:lnTo>
                <a:lnTo>
                  <a:pt x="831" y="443"/>
                </a:lnTo>
                <a:lnTo>
                  <a:pt x="830" y="442"/>
                </a:lnTo>
                <a:lnTo>
                  <a:pt x="829" y="441"/>
                </a:lnTo>
                <a:lnTo>
                  <a:pt x="827" y="441"/>
                </a:lnTo>
                <a:lnTo>
                  <a:pt x="826" y="440"/>
                </a:lnTo>
                <a:lnTo>
                  <a:pt x="825" y="440"/>
                </a:lnTo>
                <a:lnTo>
                  <a:pt x="823" y="439"/>
                </a:lnTo>
                <a:lnTo>
                  <a:pt x="822" y="439"/>
                </a:lnTo>
                <a:lnTo>
                  <a:pt x="821" y="438"/>
                </a:lnTo>
                <a:lnTo>
                  <a:pt x="811" y="465"/>
                </a:lnTo>
                <a:lnTo>
                  <a:pt x="812" y="465"/>
                </a:lnTo>
                <a:lnTo>
                  <a:pt x="813" y="465"/>
                </a:lnTo>
                <a:lnTo>
                  <a:pt x="814" y="466"/>
                </a:lnTo>
                <a:lnTo>
                  <a:pt x="815" y="466"/>
                </a:lnTo>
                <a:lnTo>
                  <a:pt x="816" y="467"/>
                </a:lnTo>
                <a:lnTo>
                  <a:pt x="818" y="467"/>
                </a:lnTo>
                <a:lnTo>
                  <a:pt x="819" y="468"/>
                </a:lnTo>
                <a:lnTo>
                  <a:pt x="820" y="468"/>
                </a:lnTo>
                <a:lnTo>
                  <a:pt x="821" y="469"/>
                </a:lnTo>
                <a:lnTo>
                  <a:pt x="823" y="470"/>
                </a:lnTo>
                <a:lnTo>
                  <a:pt x="824" y="470"/>
                </a:lnTo>
                <a:lnTo>
                  <a:pt x="825" y="471"/>
                </a:lnTo>
                <a:lnTo>
                  <a:pt x="826" y="471"/>
                </a:lnTo>
                <a:lnTo>
                  <a:pt x="827" y="472"/>
                </a:lnTo>
                <a:lnTo>
                  <a:pt x="828" y="472"/>
                </a:lnTo>
                <a:lnTo>
                  <a:pt x="830" y="473"/>
                </a:lnTo>
                <a:lnTo>
                  <a:pt x="831" y="474"/>
                </a:lnTo>
                <a:lnTo>
                  <a:pt x="832" y="474"/>
                </a:lnTo>
                <a:lnTo>
                  <a:pt x="833" y="475"/>
                </a:lnTo>
                <a:lnTo>
                  <a:pt x="834" y="475"/>
                </a:lnTo>
                <a:lnTo>
                  <a:pt x="835" y="476"/>
                </a:lnTo>
                <a:lnTo>
                  <a:pt x="848" y="451"/>
                </a:lnTo>
                <a:close/>
                <a:moveTo>
                  <a:pt x="733" y="369"/>
                </a:moveTo>
                <a:lnTo>
                  <a:pt x="733" y="369"/>
                </a:lnTo>
                <a:cubicBezTo>
                  <a:pt x="568" y="369"/>
                  <a:pt x="435" y="503"/>
                  <a:pt x="435" y="668"/>
                </a:cubicBezTo>
                <a:cubicBezTo>
                  <a:pt x="435" y="832"/>
                  <a:pt x="568" y="966"/>
                  <a:pt x="733" y="966"/>
                </a:cubicBezTo>
                <a:cubicBezTo>
                  <a:pt x="898" y="966"/>
                  <a:pt x="1031" y="832"/>
                  <a:pt x="1031" y="668"/>
                </a:cubicBezTo>
                <a:cubicBezTo>
                  <a:pt x="1031" y="503"/>
                  <a:pt x="898" y="369"/>
                  <a:pt x="733" y="369"/>
                </a:cubicBezTo>
                <a:close/>
                <a:moveTo>
                  <a:pt x="48" y="245"/>
                </a:moveTo>
                <a:lnTo>
                  <a:pt x="48" y="245"/>
                </a:lnTo>
                <a:cubicBezTo>
                  <a:pt x="106" y="240"/>
                  <a:pt x="164" y="236"/>
                  <a:pt x="222" y="235"/>
                </a:cubicBezTo>
                <a:cubicBezTo>
                  <a:pt x="183" y="233"/>
                  <a:pt x="144" y="230"/>
                  <a:pt x="105" y="225"/>
                </a:cubicBezTo>
                <a:cubicBezTo>
                  <a:pt x="78" y="223"/>
                  <a:pt x="57" y="204"/>
                  <a:pt x="57" y="178"/>
                </a:cubicBezTo>
                <a:cubicBezTo>
                  <a:pt x="57" y="139"/>
                  <a:pt x="57" y="101"/>
                  <a:pt x="57" y="62"/>
                </a:cubicBezTo>
                <a:cubicBezTo>
                  <a:pt x="57" y="36"/>
                  <a:pt x="78" y="17"/>
                  <a:pt x="105" y="15"/>
                </a:cubicBezTo>
                <a:cubicBezTo>
                  <a:pt x="261" y="0"/>
                  <a:pt x="418" y="0"/>
                  <a:pt x="574" y="15"/>
                </a:cubicBezTo>
                <a:cubicBezTo>
                  <a:pt x="600" y="17"/>
                  <a:pt x="622" y="36"/>
                  <a:pt x="622" y="62"/>
                </a:cubicBezTo>
                <a:cubicBezTo>
                  <a:pt x="622" y="101"/>
                  <a:pt x="622" y="139"/>
                  <a:pt x="622" y="178"/>
                </a:cubicBezTo>
                <a:cubicBezTo>
                  <a:pt x="622" y="204"/>
                  <a:pt x="600" y="223"/>
                  <a:pt x="574" y="225"/>
                </a:cubicBezTo>
                <a:cubicBezTo>
                  <a:pt x="518" y="232"/>
                  <a:pt x="461" y="236"/>
                  <a:pt x="404" y="237"/>
                </a:cubicBezTo>
                <a:cubicBezTo>
                  <a:pt x="442" y="239"/>
                  <a:pt x="480" y="242"/>
                  <a:pt x="518" y="245"/>
                </a:cubicBezTo>
                <a:cubicBezTo>
                  <a:pt x="544" y="248"/>
                  <a:pt x="566" y="267"/>
                  <a:pt x="566" y="293"/>
                </a:cubicBezTo>
                <a:lnTo>
                  <a:pt x="566" y="349"/>
                </a:lnTo>
                <a:cubicBezTo>
                  <a:pt x="534" y="366"/>
                  <a:pt x="504" y="388"/>
                  <a:pt x="479" y="413"/>
                </a:cubicBezTo>
                <a:cubicBezTo>
                  <a:pt x="463" y="429"/>
                  <a:pt x="449" y="446"/>
                  <a:pt x="437" y="464"/>
                </a:cubicBezTo>
                <a:cubicBezTo>
                  <a:pt x="307" y="473"/>
                  <a:pt x="178" y="470"/>
                  <a:pt x="48" y="456"/>
                </a:cubicBezTo>
                <a:cubicBezTo>
                  <a:pt x="22" y="453"/>
                  <a:pt x="0" y="435"/>
                  <a:pt x="0" y="409"/>
                </a:cubicBezTo>
                <a:cubicBezTo>
                  <a:pt x="0" y="370"/>
                  <a:pt x="0" y="332"/>
                  <a:pt x="0" y="293"/>
                </a:cubicBezTo>
                <a:cubicBezTo>
                  <a:pt x="0" y="267"/>
                  <a:pt x="22" y="248"/>
                  <a:pt x="48" y="245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42" name="TextBox 54"/>
          <p:cNvSpPr/>
          <p:nvPr/>
        </p:nvSpPr>
        <p:spPr>
          <a:xfrm>
            <a:off x="2004540" y="3976957"/>
            <a:ext cx="1993422" cy="415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99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盈利模式</a:t>
            </a:r>
            <a:endParaRPr lang="zh-CN" altLang="en-US" sz="2099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4" name="TextBox 62"/>
          <p:cNvSpPr/>
          <p:nvPr/>
        </p:nvSpPr>
        <p:spPr>
          <a:xfrm>
            <a:off x="3787731" y="3976957"/>
            <a:ext cx="1617348" cy="415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99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战略策略</a:t>
            </a:r>
            <a:endParaRPr lang="zh-CN" altLang="en-US" sz="2099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63"/>
          <p:cNvSpPr/>
          <p:nvPr/>
        </p:nvSpPr>
        <p:spPr>
          <a:xfrm>
            <a:off x="5481086" y="3976957"/>
            <a:ext cx="1617348" cy="4153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9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财务融资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2493017" y="2816608"/>
            <a:ext cx="1004524" cy="1811192"/>
            <a:chOff x="800007" y="2816608"/>
            <a:chExt cx="1004524" cy="1811192"/>
          </a:xfrm>
        </p:grpSpPr>
        <p:sp>
          <p:nvSpPr>
            <p:cNvPr id="28" name="Freeform 5"/>
            <p:cNvSpPr/>
            <p:nvPr/>
          </p:nvSpPr>
          <p:spPr>
            <a:xfrm>
              <a:off x="800007" y="2816608"/>
              <a:ext cx="978264" cy="1144878"/>
            </a:xfrm>
            <a:custGeom>
              <a:avLst/>
              <a:gdLst>
                <a:gd name="txL" fmla="*/ 0 w 1654"/>
                <a:gd name="txT" fmla="*/ 0 h 1918"/>
                <a:gd name="txR" fmla="*/ 1654 w 1654"/>
                <a:gd name="txB" fmla="*/ 1918 h 1918"/>
              </a:gdLst>
              <a:ahLst/>
              <a:cxnLst>
                <a:cxn ang="0">
                  <a:pos x="652463" y="0"/>
                </a:cxn>
                <a:cxn ang="0">
                  <a:pos x="1304925" y="658485"/>
                </a:cxn>
                <a:cxn ang="0">
                  <a:pos x="880469" y="1275565"/>
                </a:cxn>
                <a:cxn ang="0">
                  <a:pos x="785006" y="1386242"/>
                </a:cxn>
                <a:cxn ang="0">
                  <a:pos x="686387" y="1500103"/>
                </a:cxn>
                <a:cxn ang="0">
                  <a:pos x="622482" y="1504084"/>
                </a:cxn>
                <a:cxn ang="0">
                  <a:pos x="520708" y="1386242"/>
                </a:cxn>
                <a:cxn ang="0">
                  <a:pos x="426034" y="1276362"/>
                </a:cxn>
                <a:cxn ang="0">
                  <a:pos x="0" y="658485"/>
                </a:cxn>
                <a:cxn ang="0">
                  <a:pos x="652463" y="0"/>
                </a:cxn>
              </a:cxnLst>
              <a:rect l="txL" t="txT" r="txR" b="txB"/>
              <a:pathLst>
                <a:path w="1654" h="1918">
                  <a:moveTo>
                    <a:pt x="827" y="0"/>
                  </a:moveTo>
                  <a:cubicBezTo>
                    <a:pt x="1283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3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89" y="1889"/>
                  </a:cubicBezTo>
                  <a:cubicBezTo>
                    <a:pt x="746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0" y="0"/>
                    <a:pt x="827" y="0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</a:ln>
          </p:spPr>
          <p:txBody>
            <a:bodyPr/>
            <a:lstStyle/>
            <a:p>
              <a:endParaRPr lang="zh-CN" altLang="en-US" sz="1348"/>
            </a:p>
          </p:txBody>
        </p:sp>
        <p:sp>
          <p:nvSpPr>
            <p:cNvPr id="35" name="Freeform 12"/>
            <p:cNvSpPr>
              <a:spLocks noEditPoints="1"/>
            </p:cNvSpPr>
            <p:nvPr/>
          </p:nvSpPr>
          <p:spPr>
            <a:xfrm>
              <a:off x="1019061" y="3022904"/>
              <a:ext cx="565299" cy="562919"/>
            </a:xfrm>
            <a:custGeom>
              <a:avLst/>
              <a:gdLst>
                <a:gd name="txL" fmla="*/ 0 w 954"/>
                <a:gd name="txT" fmla="*/ 0 h 944"/>
                <a:gd name="txR" fmla="*/ 954 w 954"/>
                <a:gd name="txB" fmla="*/ 944 h 944"/>
              </a:gdLst>
              <a:ahLst/>
              <a:cxnLst>
                <a:cxn ang="0">
                  <a:pos x="681344" y="646686"/>
                </a:cxn>
                <a:cxn ang="0">
                  <a:pos x="603092" y="646686"/>
                </a:cxn>
                <a:cxn ang="0">
                  <a:pos x="494014" y="436692"/>
                </a:cxn>
                <a:cxn ang="0">
                  <a:pos x="482948" y="478055"/>
                </a:cxn>
                <a:cxn ang="0">
                  <a:pos x="422876" y="523394"/>
                </a:cxn>
                <a:cxn ang="0">
                  <a:pos x="618110" y="741343"/>
                </a:cxn>
                <a:cxn ang="0">
                  <a:pos x="743788" y="657027"/>
                </a:cxn>
                <a:cxn ang="0">
                  <a:pos x="651308" y="559984"/>
                </a:cxn>
                <a:cxn ang="0">
                  <a:pos x="513775" y="446237"/>
                </a:cxn>
                <a:cxn ang="0">
                  <a:pos x="272696" y="266470"/>
                </a:cxn>
                <a:cxn ang="0">
                  <a:pos x="313798" y="255334"/>
                </a:cxn>
                <a:cxn ang="0">
                  <a:pos x="324864" y="213971"/>
                </a:cxn>
                <a:cxn ang="0">
                  <a:pos x="334349" y="175791"/>
                </a:cxn>
                <a:cxn ang="0">
                  <a:pos x="145438" y="16704"/>
                </a:cxn>
                <a:cxn ang="0">
                  <a:pos x="119354" y="212380"/>
                </a:cxn>
                <a:cxn ang="0">
                  <a:pos x="790" y="162268"/>
                </a:cxn>
                <a:cxn ang="0">
                  <a:pos x="224480" y="322945"/>
                </a:cxn>
                <a:cxn ang="0">
                  <a:pos x="252935" y="286356"/>
                </a:cxn>
                <a:cxn ang="0">
                  <a:pos x="727189" y="72384"/>
                </a:cxn>
                <a:cxn ang="0">
                  <a:pos x="625224" y="0"/>
                </a:cxn>
                <a:cxn ang="0">
                  <a:pos x="354109" y="243402"/>
                </a:cxn>
                <a:cxn ang="0">
                  <a:pos x="315379" y="299083"/>
                </a:cxn>
                <a:cxn ang="0">
                  <a:pos x="282181" y="315787"/>
                </a:cxn>
                <a:cxn ang="0">
                  <a:pos x="286133" y="419193"/>
                </a:cxn>
                <a:cxn ang="0">
                  <a:pos x="67186" y="610892"/>
                </a:cxn>
                <a:cxn ang="0">
                  <a:pos x="43473" y="750888"/>
                </a:cxn>
                <a:cxn ang="0">
                  <a:pos x="156504" y="636346"/>
                </a:cxn>
                <a:cxn ang="0">
                  <a:pos x="334349" y="467714"/>
                </a:cxn>
                <a:cxn ang="0">
                  <a:pos x="433942" y="467714"/>
                </a:cxn>
                <a:cxn ang="0">
                  <a:pos x="462397" y="404875"/>
                </a:cxn>
                <a:cxn ang="0">
                  <a:pos x="505080" y="396125"/>
                </a:cxn>
                <a:cxn ang="0">
                  <a:pos x="727189" y="72384"/>
                </a:cxn>
              </a:cxnLst>
              <a:rect l="txL" t="txT" r="txR" b="txB"/>
              <a:pathLst>
                <a:path w="954" h="944">
                  <a:moveTo>
                    <a:pt x="813" y="764"/>
                  </a:moveTo>
                  <a:cubicBezTo>
                    <a:pt x="840" y="764"/>
                    <a:pt x="862" y="786"/>
                    <a:pt x="862" y="813"/>
                  </a:cubicBezTo>
                  <a:cubicBezTo>
                    <a:pt x="862" y="841"/>
                    <a:pt x="840" y="863"/>
                    <a:pt x="813" y="863"/>
                  </a:cubicBezTo>
                  <a:cubicBezTo>
                    <a:pt x="786" y="863"/>
                    <a:pt x="763" y="841"/>
                    <a:pt x="763" y="813"/>
                  </a:cubicBezTo>
                  <a:cubicBezTo>
                    <a:pt x="763" y="786"/>
                    <a:pt x="786" y="764"/>
                    <a:pt x="813" y="764"/>
                  </a:cubicBezTo>
                  <a:close/>
                  <a:moveTo>
                    <a:pt x="625" y="549"/>
                  </a:moveTo>
                  <a:lnTo>
                    <a:pt x="637" y="574"/>
                  </a:lnTo>
                  <a:lnTo>
                    <a:pt x="611" y="601"/>
                  </a:lnTo>
                  <a:lnTo>
                    <a:pt x="586" y="625"/>
                  </a:lnTo>
                  <a:cubicBezTo>
                    <a:pt x="571" y="640"/>
                    <a:pt x="554" y="651"/>
                    <a:pt x="535" y="658"/>
                  </a:cubicBezTo>
                  <a:lnTo>
                    <a:pt x="703" y="826"/>
                  </a:lnTo>
                  <a:lnTo>
                    <a:pt x="782" y="932"/>
                  </a:lnTo>
                  <a:lnTo>
                    <a:pt x="824" y="943"/>
                  </a:lnTo>
                  <a:lnTo>
                    <a:pt x="941" y="826"/>
                  </a:lnTo>
                  <a:lnTo>
                    <a:pt x="930" y="783"/>
                  </a:lnTo>
                  <a:lnTo>
                    <a:pt x="824" y="704"/>
                  </a:lnTo>
                  <a:lnTo>
                    <a:pt x="666" y="546"/>
                  </a:lnTo>
                  <a:lnTo>
                    <a:pt x="650" y="561"/>
                  </a:lnTo>
                  <a:lnTo>
                    <a:pt x="625" y="549"/>
                  </a:lnTo>
                  <a:close/>
                  <a:moveTo>
                    <a:pt x="345" y="335"/>
                  </a:moveTo>
                  <a:lnTo>
                    <a:pt x="372" y="308"/>
                  </a:lnTo>
                  <a:lnTo>
                    <a:pt x="397" y="321"/>
                  </a:lnTo>
                  <a:lnTo>
                    <a:pt x="384" y="296"/>
                  </a:lnTo>
                  <a:lnTo>
                    <a:pt x="411" y="269"/>
                  </a:lnTo>
                  <a:lnTo>
                    <a:pt x="414" y="266"/>
                  </a:lnTo>
                  <a:cubicBezTo>
                    <a:pt x="420" y="251"/>
                    <a:pt x="423" y="235"/>
                    <a:pt x="423" y="221"/>
                  </a:cubicBezTo>
                  <a:cubicBezTo>
                    <a:pt x="423" y="108"/>
                    <a:pt x="316" y="0"/>
                    <a:pt x="204" y="1"/>
                  </a:cubicBezTo>
                  <a:cubicBezTo>
                    <a:pt x="203" y="1"/>
                    <a:pt x="191" y="14"/>
                    <a:pt x="184" y="21"/>
                  </a:cubicBezTo>
                  <a:cubicBezTo>
                    <a:pt x="274" y="111"/>
                    <a:pt x="266" y="96"/>
                    <a:pt x="266" y="151"/>
                  </a:cubicBezTo>
                  <a:cubicBezTo>
                    <a:pt x="266" y="196"/>
                    <a:pt x="195" y="267"/>
                    <a:pt x="151" y="267"/>
                  </a:cubicBezTo>
                  <a:cubicBezTo>
                    <a:pt x="94" y="267"/>
                    <a:pt x="112" y="276"/>
                    <a:pt x="20" y="184"/>
                  </a:cubicBezTo>
                  <a:cubicBezTo>
                    <a:pt x="13" y="191"/>
                    <a:pt x="1" y="204"/>
                    <a:pt x="1" y="204"/>
                  </a:cubicBezTo>
                  <a:cubicBezTo>
                    <a:pt x="2" y="316"/>
                    <a:pt x="108" y="424"/>
                    <a:pt x="220" y="424"/>
                  </a:cubicBezTo>
                  <a:cubicBezTo>
                    <a:pt x="240" y="424"/>
                    <a:pt x="262" y="417"/>
                    <a:pt x="284" y="406"/>
                  </a:cubicBezTo>
                  <a:lnTo>
                    <a:pt x="288" y="411"/>
                  </a:lnTo>
                  <a:cubicBezTo>
                    <a:pt x="295" y="392"/>
                    <a:pt x="305" y="375"/>
                    <a:pt x="320" y="360"/>
                  </a:cubicBezTo>
                  <a:lnTo>
                    <a:pt x="345" y="335"/>
                  </a:lnTo>
                  <a:close/>
                  <a:moveTo>
                    <a:pt x="920" y="91"/>
                  </a:moveTo>
                  <a:lnTo>
                    <a:pt x="854" y="26"/>
                  </a:lnTo>
                  <a:cubicBezTo>
                    <a:pt x="837" y="9"/>
                    <a:pt x="814" y="0"/>
                    <a:pt x="791" y="0"/>
                  </a:cubicBezTo>
                  <a:cubicBezTo>
                    <a:pt x="768" y="0"/>
                    <a:pt x="746" y="9"/>
                    <a:pt x="728" y="26"/>
                  </a:cubicBezTo>
                  <a:lnTo>
                    <a:pt x="448" y="306"/>
                  </a:lnTo>
                  <a:cubicBezTo>
                    <a:pt x="457" y="323"/>
                    <a:pt x="450" y="348"/>
                    <a:pt x="437" y="361"/>
                  </a:cubicBezTo>
                  <a:cubicBezTo>
                    <a:pt x="428" y="370"/>
                    <a:pt x="413" y="376"/>
                    <a:pt x="399" y="376"/>
                  </a:cubicBezTo>
                  <a:cubicBezTo>
                    <a:pt x="393" y="376"/>
                    <a:pt x="387" y="375"/>
                    <a:pt x="382" y="372"/>
                  </a:cubicBezTo>
                  <a:lnTo>
                    <a:pt x="357" y="397"/>
                  </a:lnTo>
                  <a:cubicBezTo>
                    <a:pt x="323" y="432"/>
                    <a:pt x="323" y="488"/>
                    <a:pt x="357" y="523"/>
                  </a:cubicBezTo>
                  <a:lnTo>
                    <a:pt x="362" y="527"/>
                  </a:lnTo>
                  <a:lnTo>
                    <a:pt x="143" y="746"/>
                  </a:lnTo>
                  <a:lnTo>
                    <a:pt x="85" y="768"/>
                  </a:lnTo>
                  <a:lnTo>
                    <a:pt x="0" y="889"/>
                  </a:lnTo>
                  <a:lnTo>
                    <a:pt x="55" y="944"/>
                  </a:lnTo>
                  <a:lnTo>
                    <a:pt x="176" y="859"/>
                  </a:lnTo>
                  <a:lnTo>
                    <a:pt x="198" y="800"/>
                  </a:lnTo>
                  <a:lnTo>
                    <a:pt x="416" y="582"/>
                  </a:lnTo>
                  <a:lnTo>
                    <a:pt x="423" y="588"/>
                  </a:lnTo>
                  <a:cubicBezTo>
                    <a:pt x="440" y="606"/>
                    <a:pt x="463" y="614"/>
                    <a:pt x="486" y="614"/>
                  </a:cubicBezTo>
                  <a:cubicBezTo>
                    <a:pt x="509" y="614"/>
                    <a:pt x="531" y="606"/>
                    <a:pt x="549" y="588"/>
                  </a:cubicBezTo>
                  <a:lnTo>
                    <a:pt x="574" y="564"/>
                  </a:lnTo>
                  <a:cubicBezTo>
                    <a:pt x="565" y="547"/>
                    <a:pt x="572" y="522"/>
                    <a:pt x="585" y="509"/>
                  </a:cubicBezTo>
                  <a:cubicBezTo>
                    <a:pt x="594" y="500"/>
                    <a:pt x="609" y="494"/>
                    <a:pt x="622" y="494"/>
                  </a:cubicBezTo>
                  <a:cubicBezTo>
                    <a:pt x="629" y="494"/>
                    <a:pt x="634" y="495"/>
                    <a:pt x="639" y="498"/>
                  </a:cubicBezTo>
                  <a:lnTo>
                    <a:pt x="920" y="217"/>
                  </a:lnTo>
                  <a:cubicBezTo>
                    <a:pt x="954" y="183"/>
                    <a:pt x="954" y="126"/>
                    <a:pt x="920" y="91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48"/>
            </a:p>
          </p:txBody>
        </p:sp>
        <p:sp>
          <p:nvSpPr>
            <p:cNvPr id="46" name="TextBox 20"/>
            <p:cNvSpPr/>
            <p:nvPr/>
          </p:nvSpPr>
          <p:spPr>
            <a:xfrm>
              <a:off x="811952" y="4328038"/>
              <a:ext cx="992579" cy="2997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(</a:t>
              </a:r>
              <a:r>
                <a:rPr lang="zh-CN" altLang="en-US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如何盈利</a:t>
              </a:r>
              <a:r>
                <a:rPr lang="en-US" altLang="zh-CN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)</a:t>
              </a: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633694" y="2801711"/>
            <a:ext cx="1360061" cy="1811192"/>
            <a:chOff x="795149" y="5144221"/>
            <a:chExt cx="1360061" cy="1811192"/>
          </a:xfrm>
        </p:grpSpPr>
        <p:sp>
          <p:nvSpPr>
            <p:cNvPr id="31" name="Freeform 6"/>
            <p:cNvSpPr/>
            <p:nvPr/>
          </p:nvSpPr>
          <p:spPr>
            <a:xfrm>
              <a:off x="975185" y="5144221"/>
              <a:ext cx="978264" cy="1144878"/>
            </a:xfrm>
            <a:custGeom>
              <a:avLst/>
              <a:gdLst>
                <a:gd name="txL" fmla="*/ 0 w 1654"/>
                <a:gd name="txT" fmla="*/ 0 h 1918"/>
                <a:gd name="txR" fmla="*/ 1654 w 1654"/>
                <a:gd name="txB" fmla="*/ 1918 h 1918"/>
              </a:gdLst>
              <a:ahLst/>
              <a:cxnLst>
                <a:cxn ang="0">
                  <a:pos x="652463" y="0"/>
                </a:cxn>
                <a:cxn ang="0">
                  <a:pos x="1304925" y="658485"/>
                </a:cxn>
                <a:cxn ang="0">
                  <a:pos x="880469" y="1275565"/>
                </a:cxn>
                <a:cxn ang="0">
                  <a:pos x="785006" y="1386242"/>
                </a:cxn>
                <a:cxn ang="0">
                  <a:pos x="686387" y="1500103"/>
                </a:cxn>
                <a:cxn ang="0">
                  <a:pos x="623271" y="1504084"/>
                </a:cxn>
                <a:cxn ang="0">
                  <a:pos x="520708" y="1386242"/>
                </a:cxn>
                <a:cxn ang="0">
                  <a:pos x="426034" y="1276362"/>
                </a:cxn>
                <a:cxn ang="0">
                  <a:pos x="0" y="658485"/>
                </a:cxn>
                <a:cxn ang="0">
                  <a:pos x="652463" y="0"/>
                </a:cxn>
              </a:cxnLst>
              <a:rect l="txL" t="txT" r="txR" b="txB"/>
              <a:pathLst>
                <a:path w="1654" h="1918">
                  <a:moveTo>
                    <a:pt x="827" y="0"/>
                  </a:moveTo>
                  <a:cubicBezTo>
                    <a:pt x="1284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4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90" y="1889"/>
                  </a:cubicBezTo>
                  <a:cubicBezTo>
                    <a:pt x="747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1" y="0"/>
                    <a:pt x="827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txBody>
            <a:bodyPr/>
            <a:lstStyle/>
            <a:p>
              <a:endParaRPr lang="zh-CN" altLang="en-US" sz="1348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>
            <a:xfrm>
              <a:off x="1149800" y="5383432"/>
              <a:ext cx="629564" cy="497463"/>
            </a:xfrm>
            <a:custGeom>
              <a:avLst/>
              <a:gdLst>
                <a:gd name="txL" fmla="*/ 0 w 1065"/>
                <a:gd name="txT" fmla="*/ 0 h 834"/>
                <a:gd name="txR" fmla="*/ 1065 w 1065"/>
                <a:gd name="txB" fmla="*/ 834 h 834"/>
              </a:gdLst>
              <a:ahLst/>
              <a:cxnLst>
                <a:cxn ang="0">
                  <a:pos x="309105" y="335766"/>
                </a:cxn>
                <a:cxn ang="0">
                  <a:pos x="428962" y="273705"/>
                </a:cxn>
                <a:cxn ang="0">
                  <a:pos x="652906" y="235513"/>
                </a:cxn>
                <a:cxn ang="0">
                  <a:pos x="715200" y="142422"/>
                </a:cxn>
                <a:cxn ang="0">
                  <a:pos x="624518" y="206074"/>
                </a:cxn>
                <a:cxn ang="0">
                  <a:pos x="428174" y="215622"/>
                </a:cxn>
                <a:cxn ang="0">
                  <a:pos x="839788" y="88318"/>
                </a:cxn>
                <a:cxn ang="0">
                  <a:pos x="510181" y="35009"/>
                </a:cxn>
                <a:cxn ang="0">
                  <a:pos x="478640" y="0"/>
                </a:cxn>
                <a:cxn ang="0">
                  <a:pos x="168746" y="35009"/>
                </a:cxn>
                <a:cxn ang="0">
                  <a:pos x="191614" y="88318"/>
                </a:cxn>
                <a:cxn ang="0">
                  <a:pos x="236560" y="150379"/>
                </a:cxn>
                <a:cxn ang="0">
                  <a:pos x="773551" y="88318"/>
                </a:cxn>
                <a:cxn ang="0">
                  <a:pos x="388747" y="436018"/>
                </a:cxn>
                <a:cxn ang="0">
                  <a:pos x="773551" y="453522"/>
                </a:cxn>
                <a:cxn ang="0">
                  <a:pos x="395055" y="471823"/>
                </a:cxn>
                <a:cxn ang="0">
                  <a:pos x="396632" y="528314"/>
                </a:cxn>
                <a:cxn ang="0">
                  <a:pos x="478640" y="658801"/>
                </a:cxn>
                <a:cxn ang="0">
                  <a:pos x="510181" y="528314"/>
                </a:cxn>
                <a:cxn ang="0">
                  <a:pos x="661579" y="654823"/>
                </a:cxn>
                <a:cxn ang="0">
                  <a:pos x="648174" y="528314"/>
                </a:cxn>
                <a:cxn ang="0">
                  <a:pos x="839788" y="471823"/>
                </a:cxn>
                <a:cxn ang="0">
                  <a:pos x="819286" y="88318"/>
                </a:cxn>
                <a:cxn ang="0">
                  <a:pos x="175843" y="342927"/>
                </a:cxn>
                <a:cxn ang="0">
                  <a:pos x="257850" y="260974"/>
                </a:cxn>
                <a:cxn ang="0">
                  <a:pos x="94624" y="260974"/>
                </a:cxn>
                <a:cxn ang="0">
                  <a:pos x="228675" y="360431"/>
                </a:cxn>
                <a:cxn ang="0">
                  <a:pos x="197922" y="360431"/>
                </a:cxn>
                <a:cxn ang="0">
                  <a:pos x="206596" y="375548"/>
                </a:cxn>
                <a:cxn ang="0">
                  <a:pos x="215270" y="564118"/>
                </a:cxn>
                <a:cxn ang="0">
                  <a:pos x="141936" y="564118"/>
                </a:cxn>
                <a:cxn ang="0">
                  <a:pos x="150610" y="375548"/>
                </a:cxn>
                <a:cxn ang="0">
                  <a:pos x="158495" y="360431"/>
                </a:cxn>
                <a:cxn ang="0">
                  <a:pos x="0" y="484553"/>
                </a:cxn>
                <a:cxn ang="0">
                  <a:pos x="72545" y="663575"/>
                </a:cxn>
                <a:cxn ang="0">
                  <a:pos x="97778" y="478188"/>
                </a:cxn>
                <a:cxn ang="0">
                  <a:pos x="252331" y="663575"/>
                </a:cxn>
                <a:cxn ang="0">
                  <a:pos x="277564" y="478188"/>
                </a:cxn>
                <a:cxn ang="0">
                  <a:pos x="351686" y="663575"/>
                </a:cxn>
                <a:cxn ang="0">
                  <a:pos x="228675" y="360431"/>
                </a:cxn>
              </a:cxnLst>
              <a:rect l="txL" t="txT" r="txR" b="txB"/>
              <a:pathLst>
                <a:path w="1065" h="834">
                  <a:moveTo>
                    <a:pt x="543" y="271"/>
                  </a:moveTo>
                  <a:lnTo>
                    <a:pt x="392" y="422"/>
                  </a:lnTo>
                  <a:cubicBezTo>
                    <a:pt x="408" y="431"/>
                    <a:pt x="422" y="442"/>
                    <a:pt x="434" y="454"/>
                  </a:cubicBezTo>
                  <a:lnTo>
                    <a:pt x="544" y="344"/>
                  </a:lnTo>
                  <a:lnTo>
                    <a:pt x="662" y="463"/>
                  </a:lnTo>
                  <a:lnTo>
                    <a:pt x="828" y="296"/>
                  </a:lnTo>
                  <a:lnTo>
                    <a:pt x="854" y="361"/>
                  </a:lnTo>
                  <a:lnTo>
                    <a:pt x="907" y="179"/>
                  </a:lnTo>
                  <a:lnTo>
                    <a:pt x="725" y="232"/>
                  </a:lnTo>
                  <a:lnTo>
                    <a:pt x="792" y="259"/>
                  </a:lnTo>
                  <a:lnTo>
                    <a:pt x="662" y="389"/>
                  </a:lnTo>
                  <a:lnTo>
                    <a:pt x="543" y="271"/>
                  </a:lnTo>
                  <a:close/>
                  <a:moveTo>
                    <a:pt x="1065" y="111"/>
                  </a:moveTo>
                  <a:lnTo>
                    <a:pt x="1065" y="111"/>
                  </a:lnTo>
                  <a:lnTo>
                    <a:pt x="1065" y="44"/>
                  </a:lnTo>
                  <a:lnTo>
                    <a:pt x="647" y="44"/>
                  </a:lnTo>
                  <a:lnTo>
                    <a:pt x="647" y="0"/>
                  </a:lnTo>
                  <a:lnTo>
                    <a:pt x="607" y="0"/>
                  </a:lnTo>
                  <a:lnTo>
                    <a:pt x="607" y="44"/>
                  </a:lnTo>
                  <a:lnTo>
                    <a:pt x="214" y="44"/>
                  </a:lnTo>
                  <a:lnTo>
                    <a:pt x="214" y="111"/>
                  </a:lnTo>
                  <a:lnTo>
                    <a:pt x="243" y="111"/>
                  </a:lnTo>
                  <a:lnTo>
                    <a:pt x="243" y="170"/>
                  </a:lnTo>
                  <a:cubicBezTo>
                    <a:pt x="264" y="172"/>
                    <a:pt x="283" y="179"/>
                    <a:pt x="300" y="189"/>
                  </a:cubicBezTo>
                  <a:lnTo>
                    <a:pt x="300" y="111"/>
                  </a:lnTo>
                  <a:lnTo>
                    <a:pt x="981" y="111"/>
                  </a:lnTo>
                  <a:lnTo>
                    <a:pt x="981" y="548"/>
                  </a:lnTo>
                  <a:lnTo>
                    <a:pt x="493" y="548"/>
                  </a:lnTo>
                  <a:cubicBezTo>
                    <a:pt x="496" y="555"/>
                    <a:pt x="497" y="562"/>
                    <a:pt x="499" y="570"/>
                  </a:cubicBezTo>
                  <a:lnTo>
                    <a:pt x="981" y="570"/>
                  </a:lnTo>
                  <a:lnTo>
                    <a:pt x="981" y="593"/>
                  </a:lnTo>
                  <a:lnTo>
                    <a:pt x="501" y="593"/>
                  </a:lnTo>
                  <a:cubicBezTo>
                    <a:pt x="502" y="599"/>
                    <a:pt x="503" y="604"/>
                    <a:pt x="503" y="609"/>
                  </a:cubicBezTo>
                  <a:lnTo>
                    <a:pt x="503" y="664"/>
                  </a:lnTo>
                  <a:lnTo>
                    <a:pt x="607" y="664"/>
                  </a:lnTo>
                  <a:lnTo>
                    <a:pt x="607" y="828"/>
                  </a:lnTo>
                  <a:lnTo>
                    <a:pt x="647" y="828"/>
                  </a:lnTo>
                  <a:lnTo>
                    <a:pt x="647" y="664"/>
                  </a:lnTo>
                  <a:lnTo>
                    <a:pt x="779" y="664"/>
                  </a:lnTo>
                  <a:lnTo>
                    <a:pt x="839" y="823"/>
                  </a:lnTo>
                  <a:lnTo>
                    <a:pt x="878" y="813"/>
                  </a:lnTo>
                  <a:lnTo>
                    <a:pt x="822" y="664"/>
                  </a:lnTo>
                  <a:lnTo>
                    <a:pt x="1065" y="664"/>
                  </a:lnTo>
                  <a:lnTo>
                    <a:pt x="1065" y="593"/>
                  </a:lnTo>
                  <a:lnTo>
                    <a:pt x="1039" y="593"/>
                  </a:lnTo>
                  <a:lnTo>
                    <a:pt x="1039" y="111"/>
                  </a:lnTo>
                  <a:lnTo>
                    <a:pt x="1065" y="111"/>
                  </a:lnTo>
                  <a:close/>
                  <a:moveTo>
                    <a:pt x="223" y="431"/>
                  </a:moveTo>
                  <a:lnTo>
                    <a:pt x="223" y="431"/>
                  </a:lnTo>
                  <a:cubicBezTo>
                    <a:pt x="280" y="431"/>
                    <a:pt x="327" y="385"/>
                    <a:pt x="327" y="328"/>
                  </a:cubicBezTo>
                  <a:cubicBezTo>
                    <a:pt x="327" y="271"/>
                    <a:pt x="280" y="224"/>
                    <a:pt x="223" y="224"/>
                  </a:cubicBezTo>
                  <a:cubicBezTo>
                    <a:pt x="166" y="224"/>
                    <a:pt x="120" y="271"/>
                    <a:pt x="120" y="328"/>
                  </a:cubicBezTo>
                  <a:cubicBezTo>
                    <a:pt x="120" y="385"/>
                    <a:pt x="166" y="431"/>
                    <a:pt x="223" y="431"/>
                  </a:cubicBezTo>
                  <a:close/>
                  <a:moveTo>
                    <a:pt x="290" y="453"/>
                  </a:moveTo>
                  <a:lnTo>
                    <a:pt x="290" y="453"/>
                  </a:lnTo>
                  <a:lnTo>
                    <a:pt x="251" y="453"/>
                  </a:lnTo>
                  <a:lnTo>
                    <a:pt x="257" y="457"/>
                  </a:lnTo>
                  <a:cubicBezTo>
                    <a:pt x="262" y="460"/>
                    <a:pt x="264" y="467"/>
                    <a:pt x="262" y="472"/>
                  </a:cubicBezTo>
                  <a:lnTo>
                    <a:pt x="248" y="507"/>
                  </a:lnTo>
                  <a:lnTo>
                    <a:pt x="273" y="709"/>
                  </a:lnTo>
                  <a:lnTo>
                    <a:pt x="226" y="751"/>
                  </a:lnTo>
                  <a:lnTo>
                    <a:pt x="180" y="709"/>
                  </a:lnTo>
                  <a:lnTo>
                    <a:pt x="205" y="507"/>
                  </a:lnTo>
                  <a:lnTo>
                    <a:pt x="191" y="472"/>
                  </a:lnTo>
                  <a:cubicBezTo>
                    <a:pt x="188" y="467"/>
                    <a:pt x="191" y="460"/>
                    <a:pt x="195" y="457"/>
                  </a:cubicBezTo>
                  <a:lnTo>
                    <a:pt x="201" y="453"/>
                  </a:lnTo>
                  <a:lnTo>
                    <a:pt x="156" y="453"/>
                  </a:lnTo>
                  <a:cubicBezTo>
                    <a:pt x="70" y="453"/>
                    <a:pt x="0" y="523"/>
                    <a:pt x="0" y="609"/>
                  </a:cubicBezTo>
                  <a:lnTo>
                    <a:pt x="0" y="834"/>
                  </a:lnTo>
                  <a:lnTo>
                    <a:pt x="92" y="834"/>
                  </a:lnTo>
                  <a:lnTo>
                    <a:pt x="92" y="601"/>
                  </a:lnTo>
                  <a:lnTo>
                    <a:pt x="124" y="601"/>
                  </a:lnTo>
                  <a:lnTo>
                    <a:pt x="124" y="834"/>
                  </a:lnTo>
                  <a:lnTo>
                    <a:pt x="320" y="834"/>
                  </a:lnTo>
                  <a:lnTo>
                    <a:pt x="320" y="601"/>
                  </a:lnTo>
                  <a:lnTo>
                    <a:pt x="352" y="601"/>
                  </a:lnTo>
                  <a:lnTo>
                    <a:pt x="352" y="834"/>
                  </a:lnTo>
                  <a:lnTo>
                    <a:pt x="446" y="834"/>
                  </a:lnTo>
                  <a:lnTo>
                    <a:pt x="446" y="609"/>
                  </a:lnTo>
                  <a:cubicBezTo>
                    <a:pt x="446" y="523"/>
                    <a:pt x="376" y="453"/>
                    <a:pt x="290" y="45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48"/>
            </a:p>
          </p:txBody>
        </p:sp>
        <p:sp>
          <p:nvSpPr>
            <p:cNvPr id="43" name="TextBox 60"/>
            <p:cNvSpPr/>
            <p:nvPr/>
          </p:nvSpPr>
          <p:spPr>
            <a:xfrm>
              <a:off x="795149" y="6304570"/>
              <a:ext cx="1337675" cy="41537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99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执行情况</a:t>
              </a:r>
            </a:p>
          </p:txBody>
        </p:sp>
        <p:sp>
          <p:nvSpPr>
            <p:cNvPr id="47" name="TextBox 81"/>
            <p:cNvSpPr/>
            <p:nvPr/>
          </p:nvSpPr>
          <p:spPr>
            <a:xfrm>
              <a:off x="816382" y="6655651"/>
              <a:ext cx="1338828" cy="2997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(</a:t>
              </a:r>
              <a:r>
                <a:rPr lang="zh-CN" altLang="en-US" sz="1348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我们做</a:t>
              </a:r>
              <a:r>
                <a:rPr lang="zh-CN" altLang="en-US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了什么</a:t>
              </a:r>
              <a:r>
                <a:rPr lang="en-US" altLang="zh-CN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)</a:t>
              </a:r>
            </a:p>
          </p:txBody>
        </p:sp>
      </p:grpSp>
      <p:sp>
        <p:nvSpPr>
          <p:cNvPr id="48" name="TextBox 83"/>
          <p:cNvSpPr/>
          <p:nvPr/>
        </p:nvSpPr>
        <p:spPr>
          <a:xfrm>
            <a:off x="3885319" y="4328038"/>
            <a:ext cx="1511952" cy="2997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</a:t>
            </a:r>
            <a:r>
              <a:rPr lang="zh-CN" altLang="en-US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长远</a:t>
            </a:r>
            <a:r>
              <a:rPr lang="zh-CN" altLang="en-US" sz="1348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打算怎么干</a:t>
            </a:r>
            <a:r>
              <a:rPr lang="en-US" altLang="zh-CN" sz="1348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)</a:t>
            </a:r>
            <a:endParaRPr lang="en-US" altLang="zh-CN" sz="1348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9" name="TextBox 84"/>
          <p:cNvSpPr/>
          <p:nvPr/>
        </p:nvSpPr>
        <p:spPr>
          <a:xfrm>
            <a:off x="5738337" y="4328038"/>
            <a:ext cx="1165704" cy="2997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</a:t>
            </a:r>
            <a:r>
              <a:rPr lang="zh-CN" altLang="en-US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花钱与找钱</a:t>
            </a:r>
            <a:r>
              <a:rPr lang="en-US" altLang="zh-CN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)</a:t>
            </a:r>
          </a:p>
        </p:txBody>
      </p:sp>
      <p:sp>
        <p:nvSpPr>
          <p:cNvPr id="50" name="Freeform 37"/>
          <p:cNvSpPr>
            <a:spLocks noEditPoints="1"/>
          </p:cNvSpPr>
          <p:nvPr/>
        </p:nvSpPr>
        <p:spPr>
          <a:xfrm>
            <a:off x="1070716" y="1229967"/>
            <a:ext cx="462170" cy="533099"/>
          </a:xfrm>
          <a:custGeom>
            <a:avLst/>
            <a:gdLst>
              <a:gd name="txL" fmla="*/ 0 w 566"/>
              <a:gd name="txT" fmla="*/ 0 h 613"/>
              <a:gd name="txR" fmla="*/ 566 w 566"/>
              <a:gd name="txB" fmla="*/ 613 h 613"/>
            </a:gdLst>
            <a:ahLst/>
            <a:cxnLst>
              <a:cxn ang="0">
                <a:pos x="41354" y="41529"/>
              </a:cxn>
              <a:cxn ang="0">
                <a:pos x="164326" y="40436"/>
              </a:cxn>
              <a:cxn ang="0">
                <a:pos x="294916" y="5464"/>
              </a:cxn>
              <a:cxn ang="0">
                <a:pos x="307975" y="0"/>
              </a:cxn>
              <a:cxn ang="0">
                <a:pos x="319946" y="5464"/>
              </a:cxn>
              <a:cxn ang="0">
                <a:pos x="451624" y="40436"/>
              </a:cxn>
              <a:cxn ang="0">
                <a:pos x="574596" y="41529"/>
              </a:cxn>
              <a:cxn ang="0">
                <a:pos x="615950" y="36064"/>
              </a:cxn>
              <a:cxn ang="0">
                <a:pos x="615950" y="84150"/>
              </a:cxn>
              <a:cxn ang="0">
                <a:pos x="528890" y="507088"/>
              </a:cxn>
              <a:cxn ang="0">
                <a:pos x="316681" y="667739"/>
              </a:cxn>
              <a:cxn ang="0">
                <a:pos x="307975" y="669925"/>
              </a:cxn>
              <a:cxn ang="0">
                <a:pos x="299269" y="667739"/>
              </a:cxn>
              <a:cxn ang="0">
                <a:pos x="87060" y="507088"/>
              </a:cxn>
              <a:cxn ang="0">
                <a:pos x="0" y="84150"/>
              </a:cxn>
              <a:cxn ang="0">
                <a:pos x="0" y="36064"/>
              </a:cxn>
              <a:cxn ang="0">
                <a:pos x="41354" y="41529"/>
              </a:cxn>
              <a:cxn ang="0">
                <a:pos x="307975" y="340973"/>
              </a:cxn>
              <a:cxn ang="0">
                <a:pos x="307975" y="340973"/>
              </a:cxn>
              <a:cxn ang="0">
                <a:pos x="513654" y="340973"/>
              </a:cxn>
              <a:cxn ang="0">
                <a:pos x="539772" y="127865"/>
              </a:cxn>
              <a:cxn ang="0">
                <a:pos x="442918" y="123494"/>
              </a:cxn>
              <a:cxn ang="0">
                <a:pos x="307975" y="88522"/>
              </a:cxn>
              <a:cxn ang="0">
                <a:pos x="307975" y="340973"/>
              </a:cxn>
              <a:cxn ang="0">
                <a:pos x="307975" y="584682"/>
              </a:cxn>
              <a:cxn ang="0">
                <a:pos x="307975" y="584682"/>
              </a:cxn>
              <a:cxn ang="0">
                <a:pos x="307975" y="340973"/>
              </a:cxn>
              <a:cxn ang="0">
                <a:pos x="102296" y="340973"/>
              </a:cxn>
              <a:cxn ang="0">
                <a:pos x="149090" y="462281"/>
              </a:cxn>
              <a:cxn ang="0">
                <a:pos x="307975" y="584682"/>
              </a:cxn>
            </a:cxnLst>
            <a:rect l="txL" t="txT" r="txR" b="txB"/>
            <a:pathLst>
              <a:path w="566" h="613">
                <a:moveTo>
                  <a:pt x="38" y="38"/>
                </a:moveTo>
                <a:cubicBezTo>
                  <a:pt x="74" y="43"/>
                  <a:pt x="112" y="42"/>
                  <a:pt x="151" y="37"/>
                </a:cubicBezTo>
                <a:cubicBezTo>
                  <a:pt x="190" y="32"/>
                  <a:pt x="230" y="21"/>
                  <a:pt x="271" y="5"/>
                </a:cubicBezTo>
                <a:lnTo>
                  <a:pt x="283" y="0"/>
                </a:lnTo>
                <a:lnTo>
                  <a:pt x="294" y="5"/>
                </a:lnTo>
                <a:cubicBezTo>
                  <a:pt x="336" y="21"/>
                  <a:pt x="376" y="32"/>
                  <a:pt x="415" y="37"/>
                </a:cubicBezTo>
                <a:cubicBezTo>
                  <a:pt x="454" y="42"/>
                  <a:pt x="491" y="43"/>
                  <a:pt x="528" y="38"/>
                </a:cubicBezTo>
                <a:lnTo>
                  <a:pt x="566" y="33"/>
                </a:lnTo>
                <a:lnTo>
                  <a:pt x="566" y="77"/>
                </a:lnTo>
                <a:cubicBezTo>
                  <a:pt x="564" y="260"/>
                  <a:pt x="534" y="382"/>
                  <a:pt x="486" y="464"/>
                </a:cubicBezTo>
                <a:cubicBezTo>
                  <a:pt x="436" y="550"/>
                  <a:pt x="368" y="591"/>
                  <a:pt x="291" y="611"/>
                </a:cubicBezTo>
                <a:lnTo>
                  <a:pt x="283" y="613"/>
                </a:lnTo>
                <a:lnTo>
                  <a:pt x="275" y="611"/>
                </a:lnTo>
                <a:cubicBezTo>
                  <a:pt x="198" y="591"/>
                  <a:pt x="130" y="550"/>
                  <a:pt x="80" y="464"/>
                </a:cubicBezTo>
                <a:cubicBezTo>
                  <a:pt x="32" y="382"/>
                  <a:pt x="2" y="260"/>
                  <a:pt x="0" y="77"/>
                </a:cubicBezTo>
                <a:lnTo>
                  <a:pt x="0" y="33"/>
                </a:lnTo>
                <a:lnTo>
                  <a:pt x="38" y="38"/>
                </a:lnTo>
                <a:close/>
                <a:moveTo>
                  <a:pt x="283" y="312"/>
                </a:moveTo>
                <a:lnTo>
                  <a:pt x="283" y="312"/>
                </a:lnTo>
                <a:lnTo>
                  <a:pt x="472" y="312"/>
                </a:lnTo>
                <a:cubicBezTo>
                  <a:pt x="485" y="259"/>
                  <a:pt x="493" y="195"/>
                  <a:pt x="496" y="117"/>
                </a:cubicBezTo>
                <a:cubicBezTo>
                  <a:pt x="467" y="119"/>
                  <a:pt x="437" y="117"/>
                  <a:pt x="407" y="113"/>
                </a:cubicBezTo>
                <a:cubicBezTo>
                  <a:pt x="367" y="108"/>
                  <a:pt x="325" y="97"/>
                  <a:pt x="283" y="81"/>
                </a:cubicBezTo>
                <a:lnTo>
                  <a:pt x="283" y="312"/>
                </a:lnTo>
                <a:close/>
                <a:moveTo>
                  <a:pt x="283" y="535"/>
                </a:moveTo>
                <a:lnTo>
                  <a:pt x="283" y="535"/>
                </a:lnTo>
                <a:lnTo>
                  <a:pt x="283" y="312"/>
                </a:lnTo>
                <a:lnTo>
                  <a:pt x="94" y="312"/>
                </a:lnTo>
                <a:cubicBezTo>
                  <a:pt x="105" y="357"/>
                  <a:pt x="120" y="393"/>
                  <a:pt x="137" y="423"/>
                </a:cubicBezTo>
                <a:cubicBezTo>
                  <a:pt x="174" y="486"/>
                  <a:pt x="225" y="518"/>
                  <a:pt x="283" y="5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281"/>
          </a:p>
        </p:txBody>
      </p:sp>
      <p:grpSp>
        <p:nvGrpSpPr>
          <p:cNvPr id="61" name="组 60"/>
          <p:cNvGrpSpPr/>
          <p:nvPr/>
        </p:nvGrpSpPr>
        <p:grpSpPr>
          <a:xfrm>
            <a:off x="3817952" y="990525"/>
            <a:ext cx="1617349" cy="1811186"/>
            <a:chOff x="3817952" y="990525"/>
            <a:chExt cx="1617349" cy="1811186"/>
          </a:xfrm>
        </p:grpSpPr>
        <p:sp>
          <p:nvSpPr>
            <p:cNvPr id="13" name="Freeform 7"/>
            <p:cNvSpPr/>
            <p:nvPr/>
          </p:nvSpPr>
          <p:spPr>
            <a:xfrm>
              <a:off x="4118866" y="990525"/>
              <a:ext cx="979456" cy="1144807"/>
            </a:xfrm>
            <a:custGeom>
              <a:avLst/>
              <a:gdLst>
                <a:gd name="txL" fmla="*/ 0 w 1654"/>
                <a:gd name="txT" fmla="*/ 0 h 1918"/>
                <a:gd name="txR" fmla="*/ 1654 w 1654"/>
                <a:gd name="txB" fmla="*/ 1918 h 1918"/>
              </a:gdLst>
              <a:ahLst/>
              <a:cxnLst>
                <a:cxn ang="0">
                  <a:pos x="653257" y="0"/>
                </a:cxn>
                <a:cxn ang="0">
                  <a:pos x="1306513" y="658485"/>
                </a:cxn>
                <a:cxn ang="0">
                  <a:pos x="881541" y="1275565"/>
                </a:cxn>
                <a:cxn ang="0">
                  <a:pos x="785962" y="1386242"/>
                </a:cxn>
                <a:cxn ang="0">
                  <a:pos x="687223" y="1500103"/>
                </a:cxn>
                <a:cxn ang="0">
                  <a:pos x="623240" y="1504084"/>
                </a:cxn>
                <a:cxn ang="0">
                  <a:pos x="521341" y="1386242"/>
                </a:cxn>
                <a:cxn ang="0">
                  <a:pos x="426552" y="1276362"/>
                </a:cxn>
                <a:cxn ang="0">
                  <a:pos x="0" y="658485"/>
                </a:cxn>
                <a:cxn ang="0">
                  <a:pos x="653257" y="0"/>
                </a:cxn>
              </a:cxnLst>
              <a:rect l="txL" t="txT" r="txR" b="txB"/>
              <a:pathLst>
                <a:path w="1654" h="1918">
                  <a:moveTo>
                    <a:pt x="827" y="0"/>
                  </a:moveTo>
                  <a:cubicBezTo>
                    <a:pt x="1283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3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89" y="1889"/>
                  </a:cubicBezTo>
                  <a:cubicBezTo>
                    <a:pt x="746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0" y="0"/>
                    <a:pt x="827" y="0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</a:ln>
          </p:spPr>
          <p:txBody>
            <a:bodyPr/>
            <a:lstStyle/>
            <a:p>
              <a:endParaRPr lang="zh-CN" altLang="en-US" sz="1348"/>
            </a:p>
          </p:txBody>
        </p:sp>
        <p:sp>
          <p:nvSpPr>
            <p:cNvPr id="18" name="TextBox 61"/>
            <p:cNvSpPr/>
            <p:nvPr/>
          </p:nvSpPr>
          <p:spPr>
            <a:xfrm>
              <a:off x="3817952" y="2150868"/>
              <a:ext cx="1617349" cy="41537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99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竞品分析</a:t>
              </a:r>
            </a:p>
          </p:txBody>
        </p:sp>
        <p:sp>
          <p:nvSpPr>
            <p:cNvPr id="23" name="TextBox 82"/>
            <p:cNvSpPr/>
            <p:nvPr/>
          </p:nvSpPr>
          <p:spPr>
            <a:xfrm>
              <a:off x="3989153" y="2501949"/>
              <a:ext cx="1338828" cy="2997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(</a:t>
              </a:r>
              <a:r>
                <a:rPr lang="zh-CN" altLang="en-US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别人做得怎样</a:t>
              </a:r>
              <a:r>
                <a:rPr lang="en-US" altLang="zh-CN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)</a:t>
              </a:r>
            </a:p>
          </p:txBody>
        </p:sp>
        <p:sp>
          <p:nvSpPr>
            <p:cNvPr id="51" name="Freeform 19"/>
            <p:cNvSpPr>
              <a:spLocks noEditPoints="1"/>
            </p:cNvSpPr>
            <p:nvPr/>
          </p:nvSpPr>
          <p:spPr>
            <a:xfrm>
              <a:off x="4347014" y="1178013"/>
              <a:ext cx="559302" cy="575566"/>
            </a:xfrm>
            <a:custGeom>
              <a:avLst/>
              <a:gdLst>
                <a:gd name="txL" fmla="*/ 0 w 638"/>
                <a:gd name="txT" fmla="*/ 0 h 603"/>
                <a:gd name="txR" fmla="*/ 638 w 638"/>
                <a:gd name="txB" fmla="*/ 603 h 603"/>
              </a:gdLst>
              <a:ahLst/>
              <a:cxnLst>
                <a:cxn ang="0">
                  <a:pos x="568902" y="64461"/>
                </a:cxn>
                <a:cxn ang="0">
                  <a:pos x="566723" y="203216"/>
                </a:cxn>
                <a:cxn ang="0">
                  <a:pos x="328045" y="203216"/>
                </a:cxn>
                <a:cxn ang="0">
                  <a:pos x="325865" y="140940"/>
                </a:cxn>
                <a:cxn ang="0">
                  <a:pos x="325865" y="130014"/>
                </a:cxn>
                <a:cxn ang="0">
                  <a:pos x="328045" y="58998"/>
                </a:cxn>
                <a:cxn ang="0">
                  <a:pos x="332405" y="29499"/>
                </a:cxn>
                <a:cxn ang="0">
                  <a:pos x="297529" y="64461"/>
                </a:cxn>
                <a:cxn ang="0">
                  <a:pos x="286631" y="123459"/>
                </a:cxn>
                <a:cxn ang="0">
                  <a:pos x="120973" y="102700"/>
                </a:cxn>
                <a:cxn ang="0">
                  <a:pos x="122063" y="226159"/>
                </a:cxn>
                <a:cxn ang="0">
                  <a:pos x="127513" y="226159"/>
                </a:cxn>
                <a:cxn ang="0">
                  <a:pos x="161298" y="370377"/>
                </a:cxn>
                <a:cxn ang="0">
                  <a:pos x="168927" y="370377"/>
                </a:cxn>
                <a:cxn ang="0">
                  <a:pos x="201622" y="243640"/>
                </a:cxn>
                <a:cxn ang="0">
                  <a:pos x="201622" y="138755"/>
                </a:cxn>
                <a:cxn ang="0">
                  <a:pos x="286631" y="148588"/>
                </a:cxn>
                <a:cxn ang="0">
                  <a:pos x="307338" y="222882"/>
                </a:cxn>
                <a:cxn ang="0">
                  <a:pos x="332405" y="233807"/>
                </a:cxn>
                <a:cxn ang="0">
                  <a:pos x="587430" y="222882"/>
                </a:cxn>
                <a:cxn ang="0">
                  <a:pos x="587430" y="39332"/>
                </a:cxn>
                <a:cxn ang="0">
                  <a:pos x="566723" y="241455"/>
                </a:cxn>
                <a:cxn ang="0">
                  <a:pos x="569992" y="372562"/>
                </a:cxn>
                <a:cxn ang="0">
                  <a:pos x="399975" y="272047"/>
                </a:cxn>
                <a:cxn ang="0">
                  <a:pos x="364010" y="272047"/>
                </a:cxn>
                <a:cxn ang="0">
                  <a:pos x="566723" y="241455"/>
                </a:cxn>
                <a:cxn ang="0">
                  <a:pos x="172196" y="478540"/>
                </a:cxn>
                <a:cxn ang="0">
                  <a:pos x="123153" y="407524"/>
                </a:cxn>
                <a:cxn ang="0">
                  <a:pos x="393436" y="478540"/>
                </a:cxn>
                <a:cxn ang="0">
                  <a:pos x="344393" y="407524"/>
                </a:cxn>
                <a:cxn ang="0">
                  <a:pos x="617946" y="478540"/>
                </a:cxn>
                <a:cxn ang="0">
                  <a:pos x="568902" y="407524"/>
                </a:cxn>
                <a:cxn ang="0">
                  <a:pos x="217970" y="532075"/>
                </a:cxn>
                <a:cxn ang="0">
                  <a:pos x="240857" y="575778"/>
                </a:cxn>
                <a:cxn ang="0">
                  <a:pos x="288811" y="489466"/>
                </a:cxn>
                <a:cxn ang="0">
                  <a:pos x="439210" y="575778"/>
                </a:cxn>
                <a:cxn ang="0">
                  <a:pos x="471906" y="575778"/>
                </a:cxn>
                <a:cxn ang="0">
                  <a:pos x="621215" y="489466"/>
                </a:cxn>
                <a:cxn ang="0">
                  <a:pos x="669169" y="575778"/>
                </a:cxn>
                <a:cxn ang="0">
                  <a:pos x="695325" y="599814"/>
                </a:cxn>
                <a:cxn ang="0">
                  <a:pos x="662629" y="599814"/>
                </a:cxn>
                <a:cxn ang="0">
                  <a:pos x="471906" y="599814"/>
                </a:cxn>
                <a:cxn ang="0">
                  <a:pos x="439210" y="599814"/>
                </a:cxn>
                <a:cxn ang="0">
                  <a:pos x="247396" y="599814"/>
                </a:cxn>
                <a:cxn ang="0">
                  <a:pos x="217970" y="599814"/>
                </a:cxn>
                <a:cxn ang="0">
                  <a:pos x="26156" y="599814"/>
                </a:cxn>
                <a:cxn ang="0">
                  <a:pos x="26156" y="575778"/>
                </a:cxn>
                <a:cxn ang="0">
                  <a:pos x="165657" y="0"/>
                </a:cxn>
                <a:cxn ang="0">
                  <a:pos x="117704" y="48073"/>
                </a:cxn>
              </a:cxnLst>
              <a:rect l="txL" t="txT" r="txR" b="tx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</p:grpSp>
      <p:sp>
        <p:nvSpPr>
          <p:cNvPr id="52" name="Freeform 27"/>
          <p:cNvSpPr>
            <a:spLocks noEditPoints="1"/>
          </p:cNvSpPr>
          <p:nvPr/>
        </p:nvSpPr>
        <p:spPr>
          <a:xfrm>
            <a:off x="7581749" y="1178013"/>
            <a:ext cx="614419" cy="575566"/>
          </a:xfrm>
          <a:custGeom>
            <a:avLst/>
            <a:gdLst>
              <a:gd name="txL" fmla="*/ 0 w 683"/>
              <a:gd name="txT" fmla="*/ 0 h 601"/>
              <a:gd name="txR" fmla="*/ 683 w 683"/>
              <a:gd name="txB" fmla="*/ 601 h 601"/>
            </a:gdLst>
            <a:ahLst/>
            <a:cxnLst>
              <a:cxn ang="0">
                <a:pos x="308928" y="415637"/>
              </a:cxn>
              <a:cxn ang="0">
                <a:pos x="647226" y="427637"/>
              </a:cxn>
              <a:cxn ang="0">
                <a:pos x="640699" y="391637"/>
              </a:cxn>
              <a:cxn ang="0">
                <a:pos x="310016" y="404728"/>
              </a:cxn>
              <a:cxn ang="0">
                <a:pos x="640699" y="391637"/>
              </a:cxn>
              <a:cxn ang="0">
                <a:pos x="306752" y="368728"/>
              </a:cxn>
              <a:cxn ang="0">
                <a:pos x="642875" y="380728"/>
              </a:cxn>
              <a:cxn ang="0">
                <a:pos x="292611" y="353455"/>
              </a:cxn>
              <a:cxn ang="0">
                <a:pos x="660279" y="445091"/>
              </a:cxn>
              <a:cxn ang="0">
                <a:pos x="283909" y="471273"/>
              </a:cxn>
              <a:cxn ang="0">
                <a:pos x="263241" y="344728"/>
              </a:cxn>
              <a:cxn ang="0">
                <a:pos x="660279" y="327273"/>
              </a:cxn>
              <a:cxn ang="0">
                <a:pos x="292611" y="353455"/>
              </a:cxn>
              <a:cxn ang="0">
                <a:pos x="375282" y="42545"/>
              </a:cxn>
              <a:cxn ang="0">
                <a:pos x="364404" y="3273"/>
              </a:cxn>
              <a:cxn ang="0">
                <a:pos x="380721" y="1091"/>
              </a:cxn>
              <a:cxn ang="0">
                <a:pos x="447075" y="42545"/>
              </a:cxn>
              <a:cxn ang="0">
                <a:pos x="399213" y="61091"/>
              </a:cxn>
              <a:cxn ang="0">
                <a:pos x="398125" y="114546"/>
              </a:cxn>
              <a:cxn ang="0">
                <a:pos x="383984" y="237818"/>
              </a:cxn>
              <a:cxn ang="0">
                <a:pos x="413354" y="116727"/>
              </a:cxn>
              <a:cxn ang="0">
                <a:pos x="528658" y="94909"/>
              </a:cxn>
              <a:cxn ang="0">
                <a:pos x="479709" y="310909"/>
              </a:cxn>
              <a:cxn ang="0">
                <a:pos x="441636" y="310909"/>
              </a:cxn>
              <a:cxn ang="0">
                <a:pos x="392687" y="94909"/>
              </a:cxn>
              <a:cxn ang="0">
                <a:pos x="467743" y="32727"/>
              </a:cxn>
              <a:cxn ang="0">
                <a:pos x="466655" y="96000"/>
              </a:cxn>
              <a:cxn ang="0">
                <a:pos x="257803" y="589091"/>
              </a:cxn>
              <a:cxn ang="0">
                <a:pos x="692912" y="603273"/>
              </a:cxn>
              <a:cxn ang="0">
                <a:pos x="257803" y="589091"/>
              </a:cxn>
              <a:cxn ang="0">
                <a:pos x="689649" y="561819"/>
              </a:cxn>
              <a:cxn ang="0">
                <a:pos x="259978" y="576001"/>
              </a:cxn>
              <a:cxn ang="0">
                <a:pos x="251276" y="535637"/>
              </a:cxn>
              <a:cxn ang="0">
                <a:pos x="690737" y="549819"/>
              </a:cxn>
              <a:cxn ang="0">
                <a:pos x="251276" y="535637"/>
              </a:cxn>
              <a:cxn ang="0">
                <a:pos x="709229" y="621819"/>
              </a:cxn>
              <a:cxn ang="0">
                <a:pos x="238223" y="652364"/>
              </a:cxn>
              <a:cxn ang="0">
                <a:pos x="742950" y="632728"/>
              </a:cxn>
              <a:cxn ang="0">
                <a:pos x="720107" y="487637"/>
              </a:cxn>
              <a:cxn ang="0">
                <a:pos x="238223" y="518182"/>
              </a:cxn>
              <a:cxn ang="0">
                <a:pos x="242574" y="206182"/>
              </a:cxn>
              <a:cxn ang="0">
                <a:pos x="112041" y="598910"/>
              </a:cxn>
              <a:cxn ang="0">
                <a:pos x="242574" y="206182"/>
              </a:cxn>
              <a:cxn ang="0">
                <a:pos x="78320" y="582546"/>
              </a:cxn>
              <a:cxn ang="0">
                <a:pos x="231696" y="204000"/>
              </a:cxn>
              <a:cxn ang="0">
                <a:pos x="199063" y="183273"/>
              </a:cxn>
              <a:cxn ang="0">
                <a:pos x="67442" y="579273"/>
              </a:cxn>
              <a:cxn ang="0">
                <a:pos x="199063" y="183273"/>
              </a:cxn>
              <a:cxn ang="0">
                <a:pos x="124006" y="619637"/>
              </a:cxn>
              <a:cxn ang="0">
                <a:pos x="304577" y="209455"/>
              </a:cxn>
              <a:cxn ang="0">
                <a:pos x="121831" y="651273"/>
              </a:cxn>
              <a:cxn ang="0">
                <a:pos x="4351" y="584728"/>
              </a:cxn>
              <a:cxn ang="0">
                <a:pos x="188185" y="165818"/>
              </a:cxn>
            </a:cxnLst>
            <a:rect l="txL" t="txT" r="txR" b="txB"/>
            <a:pathLst>
              <a:path w="683" h="601">
                <a:moveTo>
                  <a:pt x="591" y="381"/>
                </a:moveTo>
                <a:lnTo>
                  <a:pt x="284" y="381"/>
                </a:lnTo>
                <a:cubicBezTo>
                  <a:pt x="284" y="385"/>
                  <a:pt x="283" y="389"/>
                  <a:pt x="282" y="392"/>
                </a:cubicBezTo>
                <a:lnTo>
                  <a:pt x="595" y="392"/>
                </a:lnTo>
                <a:cubicBezTo>
                  <a:pt x="593" y="389"/>
                  <a:pt x="592" y="385"/>
                  <a:pt x="591" y="381"/>
                </a:cubicBezTo>
                <a:close/>
                <a:moveTo>
                  <a:pt x="589" y="359"/>
                </a:moveTo>
                <a:lnTo>
                  <a:pt x="285" y="359"/>
                </a:lnTo>
                <a:cubicBezTo>
                  <a:pt x="285" y="363"/>
                  <a:pt x="285" y="367"/>
                  <a:pt x="285" y="371"/>
                </a:cubicBezTo>
                <a:lnTo>
                  <a:pt x="589" y="371"/>
                </a:lnTo>
                <a:cubicBezTo>
                  <a:pt x="588" y="367"/>
                  <a:pt x="588" y="363"/>
                  <a:pt x="589" y="359"/>
                </a:cubicBezTo>
                <a:close/>
                <a:moveTo>
                  <a:pt x="595" y="338"/>
                </a:moveTo>
                <a:lnTo>
                  <a:pt x="282" y="338"/>
                </a:lnTo>
                <a:cubicBezTo>
                  <a:pt x="283" y="342"/>
                  <a:pt x="284" y="345"/>
                  <a:pt x="284" y="349"/>
                </a:cubicBezTo>
                <a:lnTo>
                  <a:pt x="591" y="349"/>
                </a:lnTo>
                <a:cubicBezTo>
                  <a:pt x="592" y="345"/>
                  <a:pt x="593" y="341"/>
                  <a:pt x="595" y="338"/>
                </a:cubicBezTo>
                <a:close/>
                <a:moveTo>
                  <a:pt x="269" y="324"/>
                </a:moveTo>
                <a:lnTo>
                  <a:pt x="269" y="408"/>
                </a:lnTo>
                <a:lnTo>
                  <a:pt x="607" y="408"/>
                </a:lnTo>
                <a:lnTo>
                  <a:pt x="607" y="432"/>
                </a:lnTo>
                <a:lnTo>
                  <a:pt x="261" y="432"/>
                </a:lnTo>
                <a:cubicBezTo>
                  <a:pt x="251" y="432"/>
                  <a:pt x="242" y="425"/>
                  <a:pt x="242" y="416"/>
                </a:cubicBezTo>
                <a:lnTo>
                  <a:pt x="242" y="316"/>
                </a:lnTo>
                <a:cubicBezTo>
                  <a:pt x="242" y="307"/>
                  <a:pt x="251" y="300"/>
                  <a:pt x="261" y="300"/>
                </a:cubicBezTo>
                <a:lnTo>
                  <a:pt x="607" y="300"/>
                </a:lnTo>
                <a:lnTo>
                  <a:pt x="607" y="324"/>
                </a:lnTo>
                <a:lnTo>
                  <a:pt x="269" y="324"/>
                </a:lnTo>
                <a:close/>
                <a:moveTo>
                  <a:pt x="367" y="56"/>
                </a:moveTo>
                <a:cubicBezTo>
                  <a:pt x="354" y="55"/>
                  <a:pt x="348" y="48"/>
                  <a:pt x="345" y="39"/>
                </a:cubicBezTo>
                <a:cubicBezTo>
                  <a:pt x="342" y="31"/>
                  <a:pt x="343" y="26"/>
                  <a:pt x="343" y="18"/>
                </a:cubicBezTo>
                <a:cubicBezTo>
                  <a:pt x="342" y="8"/>
                  <a:pt x="336" y="5"/>
                  <a:pt x="335" y="3"/>
                </a:cubicBezTo>
                <a:cubicBezTo>
                  <a:pt x="335" y="2"/>
                  <a:pt x="337" y="1"/>
                  <a:pt x="341" y="1"/>
                </a:cubicBezTo>
                <a:cubicBezTo>
                  <a:pt x="344" y="1"/>
                  <a:pt x="347" y="0"/>
                  <a:pt x="350" y="1"/>
                </a:cubicBezTo>
                <a:cubicBezTo>
                  <a:pt x="356" y="1"/>
                  <a:pt x="365" y="2"/>
                  <a:pt x="366" y="2"/>
                </a:cubicBezTo>
                <a:cubicBezTo>
                  <a:pt x="385" y="6"/>
                  <a:pt x="409" y="16"/>
                  <a:pt x="411" y="39"/>
                </a:cubicBezTo>
                <a:cubicBezTo>
                  <a:pt x="413" y="49"/>
                  <a:pt x="412" y="61"/>
                  <a:pt x="402" y="65"/>
                </a:cubicBezTo>
                <a:cubicBezTo>
                  <a:pt x="395" y="55"/>
                  <a:pt x="378" y="57"/>
                  <a:pt x="367" y="56"/>
                </a:cubicBezTo>
                <a:close/>
                <a:moveTo>
                  <a:pt x="394" y="102"/>
                </a:moveTo>
                <a:cubicBezTo>
                  <a:pt x="385" y="99"/>
                  <a:pt x="378" y="99"/>
                  <a:pt x="366" y="105"/>
                </a:cubicBezTo>
                <a:cubicBezTo>
                  <a:pt x="342" y="116"/>
                  <a:pt x="331" y="144"/>
                  <a:pt x="333" y="169"/>
                </a:cubicBezTo>
                <a:cubicBezTo>
                  <a:pt x="334" y="186"/>
                  <a:pt x="341" y="205"/>
                  <a:pt x="353" y="218"/>
                </a:cubicBezTo>
                <a:cubicBezTo>
                  <a:pt x="349" y="207"/>
                  <a:pt x="346" y="195"/>
                  <a:pt x="345" y="184"/>
                </a:cubicBezTo>
                <a:cubicBezTo>
                  <a:pt x="343" y="154"/>
                  <a:pt x="354" y="121"/>
                  <a:pt x="380" y="107"/>
                </a:cubicBezTo>
                <a:cubicBezTo>
                  <a:pt x="385" y="105"/>
                  <a:pt x="390" y="103"/>
                  <a:pt x="394" y="102"/>
                </a:cubicBezTo>
                <a:close/>
                <a:moveTo>
                  <a:pt x="486" y="87"/>
                </a:moveTo>
                <a:cubicBezTo>
                  <a:pt x="519" y="102"/>
                  <a:pt x="539" y="139"/>
                  <a:pt x="537" y="182"/>
                </a:cubicBezTo>
                <a:cubicBezTo>
                  <a:pt x="533" y="239"/>
                  <a:pt x="490" y="285"/>
                  <a:pt x="441" y="285"/>
                </a:cubicBezTo>
                <a:cubicBezTo>
                  <a:pt x="435" y="285"/>
                  <a:pt x="429" y="280"/>
                  <a:pt x="424" y="278"/>
                </a:cubicBezTo>
                <a:cubicBezTo>
                  <a:pt x="418" y="280"/>
                  <a:pt x="412" y="285"/>
                  <a:pt x="406" y="285"/>
                </a:cubicBezTo>
                <a:cubicBezTo>
                  <a:pt x="357" y="285"/>
                  <a:pt x="315" y="239"/>
                  <a:pt x="311" y="182"/>
                </a:cubicBezTo>
                <a:cubicBezTo>
                  <a:pt x="308" y="139"/>
                  <a:pt x="329" y="102"/>
                  <a:pt x="361" y="87"/>
                </a:cubicBezTo>
                <a:cubicBezTo>
                  <a:pt x="385" y="75"/>
                  <a:pt x="397" y="79"/>
                  <a:pt x="417" y="88"/>
                </a:cubicBezTo>
                <a:cubicBezTo>
                  <a:pt x="415" y="72"/>
                  <a:pt x="414" y="48"/>
                  <a:pt x="430" y="30"/>
                </a:cubicBezTo>
                <a:cubicBezTo>
                  <a:pt x="434" y="28"/>
                  <a:pt x="443" y="32"/>
                  <a:pt x="443" y="40"/>
                </a:cubicBezTo>
                <a:cubicBezTo>
                  <a:pt x="430" y="55"/>
                  <a:pt x="429" y="76"/>
                  <a:pt x="429" y="88"/>
                </a:cubicBezTo>
                <a:cubicBezTo>
                  <a:pt x="450" y="79"/>
                  <a:pt x="462" y="75"/>
                  <a:pt x="486" y="87"/>
                </a:cubicBezTo>
                <a:close/>
                <a:moveTo>
                  <a:pt x="237" y="540"/>
                </a:moveTo>
                <a:lnTo>
                  <a:pt x="635" y="540"/>
                </a:lnTo>
                <a:cubicBezTo>
                  <a:pt x="635" y="544"/>
                  <a:pt x="636" y="549"/>
                  <a:pt x="637" y="553"/>
                </a:cubicBezTo>
                <a:lnTo>
                  <a:pt x="231" y="553"/>
                </a:lnTo>
                <a:cubicBezTo>
                  <a:pt x="234" y="549"/>
                  <a:pt x="236" y="545"/>
                  <a:pt x="237" y="540"/>
                </a:cubicBezTo>
                <a:close/>
                <a:moveTo>
                  <a:pt x="239" y="515"/>
                </a:moveTo>
                <a:lnTo>
                  <a:pt x="634" y="515"/>
                </a:lnTo>
                <a:cubicBezTo>
                  <a:pt x="634" y="520"/>
                  <a:pt x="634" y="524"/>
                  <a:pt x="634" y="528"/>
                </a:cubicBezTo>
                <a:lnTo>
                  <a:pt x="239" y="528"/>
                </a:lnTo>
                <a:cubicBezTo>
                  <a:pt x="240" y="524"/>
                  <a:pt x="240" y="520"/>
                  <a:pt x="239" y="515"/>
                </a:cubicBezTo>
                <a:close/>
                <a:moveTo>
                  <a:pt x="231" y="491"/>
                </a:moveTo>
                <a:lnTo>
                  <a:pt x="637" y="491"/>
                </a:lnTo>
                <a:cubicBezTo>
                  <a:pt x="636" y="495"/>
                  <a:pt x="635" y="499"/>
                  <a:pt x="635" y="504"/>
                </a:cubicBezTo>
                <a:lnTo>
                  <a:pt x="237" y="504"/>
                </a:lnTo>
                <a:cubicBezTo>
                  <a:pt x="236" y="499"/>
                  <a:pt x="234" y="495"/>
                  <a:pt x="231" y="491"/>
                </a:cubicBezTo>
                <a:close/>
                <a:moveTo>
                  <a:pt x="652" y="475"/>
                </a:moveTo>
                <a:lnTo>
                  <a:pt x="652" y="570"/>
                </a:lnTo>
                <a:lnTo>
                  <a:pt x="219" y="570"/>
                </a:lnTo>
                <a:lnTo>
                  <a:pt x="219" y="598"/>
                </a:lnTo>
                <a:lnTo>
                  <a:pt x="662" y="598"/>
                </a:lnTo>
                <a:cubicBezTo>
                  <a:pt x="674" y="598"/>
                  <a:pt x="683" y="590"/>
                  <a:pt x="683" y="580"/>
                </a:cubicBezTo>
                <a:lnTo>
                  <a:pt x="683" y="465"/>
                </a:lnTo>
                <a:cubicBezTo>
                  <a:pt x="683" y="455"/>
                  <a:pt x="674" y="447"/>
                  <a:pt x="662" y="447"/>
                </a:cubicBezTo>
                <a:lnTo>
                  <a:pt x="219" y="447"/>
                </a:lnTo>
                <a:lnTo>
                  <a:pt x="219" y="475"/>
                </a:lnTo>
                <a:lnTo>
                  <a:pt x="652" y="475"/>
                </a:lnTo>
                <a:close/>
                <a:moveTo>
                  <a:pt x="223" y="189"/>
                </a:moveTo>
                <a:lnTo>
                  <a:pt x="93" y="543"/>
                </a:lnTo>
                <a:cubicBezTo>
                  <a:pt x="97" y="545"/>
                  <a:pt x="100" y="547"/>
                  <a:pt x="103" y="549"/>
                </a:cubicBezTo>
                <a:lnTo>
                  <a:pt x="236" y="188"/>
                </a:lnTo>
                <a:cubicBezTo>
                  <a:pt x="232" y="189"/>
                  <a:pt x="228" y="189"/>
                  <a:pt x="223" y="189"/>
                </a:cubicBezTo>
                <a:close/>
                <a:moveTo>
                  <a:pt x="201" y="183"/>
                </a:moveTo>
                <a:lnTo>
                  <a:pt x="72" y="534"/>
                </a:lnTo>
                <a:cubicBezTo>
                  <a:pt x="76" y="535"/>
                  <a:pt x="79" y="537"/>
                  <a:pt x="83" y="538"/>
                </a:cubicBezTo>
                <a:lnTo>
                  <a:pt x="213" y="187"/>
                </a:lnTo>
                <a:cubicBezTo>
                  <a:pt x="209" y="186"/>
                  <a:pt x="205" y="185"/>
                  <a:pt x="201" y="183"/>
                </a:cubicBezTo>
                <a:close/>
                <a:moveTo>
                  <a:pt x="183" y="168"/>
                </a:moveTo>
                <a:lnTo>
                  <a:pt x="50" y="529"/>
                </a:lnTo>
                <a:cubicBezTo>
                  <a:pt x="53" y="530"/>
                  <a:pt x="57" y="531"/>
                  <a:pt x="62" y="531"/>
                </a:cubicBezTo>
                <a:lnTo>
                  <a:pt x="192" y="177"/>
                </a:lnTo>
                <a:cubicBezTo>
                  <a:pt x="189" y="175"/>
                  <a:pt x="185" y="172"/>
                  <a:pt x="183" y="168"/>
                </a:cubicBezTo>
                <a:close/>
                <a:moveTo>
                  <a:pt x="31" y="537"/>
                </a:moveTo>
                <a:lnTo>
                  <a:pt x="114" y="568"/>
                </a:lnTo>
                <a:lnTo>
                  <a:pt x="256" y="183"/>
                </a:lnTo>
                <a:lnTo>
                  <a:pt x="280" y="192"/>
                </a:lnTo>
                <a:lnTo>
                  <a:pt x="135" y="585"/>
                </a:lnTo>
                <a:cubicBezTo>
                  <a:pt x="131" y="595"/>
                  <a:pt x="121" y="601"/>
                  <a:pt x="112" y="597"/>
                </a:cubicBezTo>
                <a:lnTo>
                  <a:pt x="13" y="561"/>
                </a:lnTo>
                <a:cubicBezTo>
                  <a:pt x="4" y="558"/>
                  <a:pt x="0" y="547"/>
                  <a:pt x="4" y="536"/>
                </a:cubicBezTo>
                <a:lnTo>
                  <a:pt x="149" y="144"/>
                </a:lnTo>
                <a:lnTo>
                  <a:pt x="173" y="152"/>
                </a:lnTo>
                <a:lnTo>
                  <a:pt x="31" y="53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281"/>
          </a:p>
        </p:txBody>
      </p:sp>
      <p:sp>
        <p:nvSpPr>
          <p:cNvPr id="53" name="Freeform 17"/>
          <p:cNvSpPr>
            <a:spLocks noEditPoints="1"/>
          </p:cNvSpPr>
          <p:nvPr/>
        </p:nvSpPr>
        <p:spPr>
          <a:xfrm>
            <a:off x="5944052" y="1178465"/>
            <a:ext cx="614419" cy="608546"/>
          </a:xfrm>
          <a:custGeom>
            <a:avLst/>
            <a:gdLst>
              <a:gd name="txL" fmla="*/ 0 w 593"/>
              <a:gd name="txT" fmla="*/ 0 h 633"/>
              <a:gd name="txR" fmla="*/ 593 w 593"/>
              <a:gd name="txB" fmla="*/ 633 h 633"/>
            </a:gdLst>
            <a:ahLst/>
            <a:cxnLst>
              <a:cxn ang="0">
                <a:pos x="244063" y="430817"/>
              </a:cxn>
              <a:cxn ang="0">
                <a:pos x="232077" y="391453"/>
              </a:cxn>
              <a:cxn ang="0">
                <a:pos x="282197" y="189166"/>
              </a:cxn>
              <a:cxn ang="0">
                <a:pos x="334496" y="353182"/>
              </a:cxn>
              <a:cxn ang="0">
                <a:pos x="399870" y="162923"/>
              </a:cxn>
              <a:cxn ang="0">
                <a:pos x="254958" y="323659"/>
              </a:cxn>
              <a:cxn ang="0">
                <a:pos x="242973" y="344435"/>
              </a:cxn>
              <a:cxn ang="0">
                <a:pos x="331228" y="396920"/>
              </a:cxn>
              <a:cxn ang="0">
                <a:pos x="426020" y="138867"/>
              </a:cxn>
              <a:cxn ang="0">
                <a:pos x="430378" y="88569"/>
              </a:cxn>
              <a:cxn ang="0">
                <a:pos x="426020" y="138867"/>
              </a:cxn>
              <a:cxn ang="0">
                <a:pos x="504469" y="162923"/>
              </a:cxn>
              <a:cxn ang="0">
                <a:pos x="454349" y="168390"/>
              </a:cxn>
              <a:cxn ang="0">
                <a:pos x="368273" y="116998"/>
              </a:cxn>
              <a:cxn ang="0">
                <a:pos x="347571" y="71074"/>
              </a:cxn>
              <a:cxn ang="0">
                <a:pos x="368273" y="116998"/>
              </a:cxn>
              <a:cxn ang="0">
                <a:pos x="284376" y="86382"/>
              </a:cxn>
              <a:cxn ang="0">
                <a:pos x="289824" y="136680"/>
              </a:cxn>
              <a:cxn ang="0">
                <a:pos x="473961" y="247118"/>
              </a:cxn>
              <a:cxn ang="0">
                <a:pos x="519722" y="226343"/>
              </a:cxn>
              <a:cxn ang="0">
                <a:pos x="473961" y="247118"/>
              </a:cxn>
              <a:cxn ang="0">
                <a:pos x="237525" y="354276"/>
              </a:cxn>
              <a:cxn ang="0">
                <a:pos x="224450" y="376145"/>
              </a:cxn>
              <a:cxn ang="0">
                <a:pos x="313795" y="427537"/>
              </a:cxn>
              <a:cxn ang="0">
                <a:pos x="235346" y="692150"/>
              </a:cxn>
              <a:cxn ang="0">
                <a:pos x="251689" y="40457"/>
              </a:cxn>
              <a:cxn ang="0">
                <a:pos x="614515" y="196820"/>
              </a:cxn>
              <a:cxn ang="0">
                <a:pos x="619962" y="301791"/>
              </a:cxn>
              <a:cxn ang="0">
                <a:pos x="638485" y="433004"/>
              </a:cxn>
              <a:cxn ang="0">
                <a:pos x="615604" y="544535"/>
              </a:cxn>
              <a:cxn ang="0">
                <a:pos x="481588" y="575152"/>
              </a:cxn>
              <a:cxn ang="0">
                <a:pos x="235346" y="692150"/>
              </a:cxn>
            </a:cxnLst>
            <a:rect l="txL" t="txT" r="txR" b="txB"/>
            <a:pathLst>
              <a:path w="593" h="633">
                <a:moveTo>
                  <a:pt x="213" y="358"/>
                </a:moveTo>
                <a:cubicBezTo>
                  <a:pt x="207" y="371"/>
                  <a:pt x="212" y="387"/>
                  <a:pt x="224" y="394"/>
                </a:cubicBezTo>
                <a:cubicBezTo>
                  <a:pt x="235" y="400"/>
                  <a:pt x="248" y="398"/>
                  <a:pt x="257" y="391"/>
                </a:cubicBezTo>
                <a:lnTo>
                  <a:pt x="213" y="358"/>
                </a:lnTo>
                <a:close/>
                <a:moveTo>
                  <a:pt x="367" y="149"/>
                </a:moveTo>
                <a:cubicBezTo>
                  <a:pt x="328" y="126"/>
                  <a:pt x="279" y="137"/>
                  <a:pt x="259" y="173"/>
                </a:cubicBezTo>
                <a:cubicBezTo>
                  <a:pt x="238" y="210"/>
                  <a:pt x="265" y="250"/>
                  <a:pt x="246" y="288"/>
                </a:cubicBezTo>
                <a:lnTo>
                  <a:pt x="307" y="323"/>
                </a:lnTo>
                <a:cubicBezTo>
                  <a:pt x="330" y="288"/>
                  <a:pt x="380" y="291"/>
                  <a:pt x="401" y="255"/>
                </a:cubicBezTo>
                <a:cubicBezTo>
                  <a:pt x="421" y="219"/>
                  <a:pt x="406" y="172"/>
                  <a:pt x="367" y="149"/>
                </a:cubicBezTo>
                <a:close/>
                <a:moveTo>
                  <a:pt x="301" y="346"/>
                </a:moveTo>
                <a:lnTo>
                  <a:pt x="234" y="296"/>
                </a:lnTo>
                <a:cubicBezTo>
                  <a:pt x="229" y="292"/>
                  <a:pt x="223" y="293"/>
                  <a:pt x="219" y="299"/>
                </a:cubicBezTo>
                <a:cubicBezTo>
                  <a:pt x="216" y="304"/>
                  <a:pt x="218" y="312"/>
                  <a:pt x="223" y="315"/>
                </a:cubicBezTo>
                <a:lnTo>
                  <a:pt x="289" y="366"/>
                </a:lnTo>
                <a:cubicBezTo>
                  <a:pt x="295" y="370"/>
                  <a:pt x="301" y="368"/>
                  <a:pt x="304" y="363"/>
                </a:cubicBezTo>
                <a:cubicBezTo>
                  <a:pt x="307" y="357"/>
                  <a:pt x="306" y="350"/>
                  <a:pt x="301" y="346"/>
                </a:cubicBezTo>
                <a:close/>
                <a:moveTo>
                  <a:pt x="391" y="127"/>
                </a:moveTo>
                <a:lnTo>
                  <a:pt x="412" y="90"/>
                </a:lnTo>
                <a:lnTo>
                  <a:pt x="395" y="81"/>
                </a:lnTo>
                <a:lnTo>
                  <a:pt x="374" y="117"/>
                </a:lnTo>
                <a:lnTo>
                  <a:pt x="391" y="127"/>
                </a:lnTo>
                <a:close/>
                <a:moveTo>
                  <a:pt x="426" y="170"/>
                </a:moveTo>
                <a:lnTo>
                  <a:pt x="463" y="149"/>
                </a:lnTo>
                <a:lnTo>
                  <a:pt x="453" y="133"/>
                </a:lnTo>
                <a:lnTo>
                  <a:pt x="417" y="154"/>
                </a:lnTo>
                <a:lnTo>
                  <a:pt x="426" y="170"/>
                </a:lnTo>
                <a:close/>
                <a:moveTo>
                  <a:pt x="338" y="107"/>
                </a:moveTo>
                <a:lnTo>
                  <a:pt x="338" y="65"/>
                </a:lnTo>
                <a:lnTo>
                  <a:pt x="319" y="65"/>
                </a:lnTo>
                <a:lnTo>
                  <a:pt x="319" y="107"/>
                </a:lnTo>
                <a:lnTo>
                  <a:pt x="338" y="107"/>
                </a:lnTo>
                <a:close/>
                <a:moveTo>
                  <a:pt x="282" y="116"/>
                </a:moveTo>
                <a:lnTo>
                  <a:pt x="261" y="79"/>
                </a:lnTo>
                <a:lnTo>
                  <a:pt x="245" y="89"/>
                </a:lnTo>
                <a:lnTo>
                  <a:pt x="266" y="125"/>
                </a:lnTo>
                <a:lnTo>
                  <a:pt x="282" y="116"/>
                </a:lnTo>
                <a:close/>
                <a:moveTo>
                  <a:pt x="435" y="226"/>
                </a:moveTo>
                <a:lnTo>
                  <a:pt x="477" y="226"/>
                </a:lnTo>
                <a:lnTo>
                  <a:pt x="477" y="207"/>
                </a:lnTo>
                <a:lnTo>
                  <a:pt x="436" y="207"/>
                </a:lnTo>
                <a:lnTo>
                  <a:pt x="435" y="226"/>
                </a:lnTo>
                <a:close/>
                <a:moveTo>
                  <a:pt x="284" y="375"/>
                </a:moveTo>
                <a:lnTo>
                  <a:pt x="218" y="324"/>
                </a:lnTo>
                <a:cubicBezTo>
                  <a:pt x="213" y="320"/>
                  <a:pt x="206" y="322"/>
                  <a:pt x="203" y="327"/>
                </a:cubicBezTo>
                <a:cubicBezTo>
                  <a:pt x="200" y="333"/>
                  <a:pt x="201" y="340"/>
                  <a:pt x="206" y="344"/>
                </a:cubicBezTo>
                <a:lnTo>
                  <a:pt x="273" y="394"/>
                </a:lnTo>
                <a:cubicBezTo>
                  <a:pt x="278" y="398"/>
                  <a:pt x="285" y="397"/>
                  <a:pt x="288" y="391"/>
                </a:cubicBezTo>
                <a:cubicBezTo>
                  <a:pt x="291" y="386"/>
                  <a:pt x="289" y="378"/>
                  <a:pt x="284" y="375"/>
                </a:cubicBezTo>
                <a:close/>
                <a:moveTo>
                  <a:pt x="216" y="633"/>
                </a:moveTo>
                <a:cubicBezTo>
                  <a:pt x="223" y="583"/>
                  <a:pt x="223" y="530"/>
                  <a:pt x="210" y="483"/>
                </a:cubicBezTo>
                <a:cubicBezTo>
                  <a:pt x="0" y="365"/>
                  <a:pt x="55" y="92"/>
                  <a:pt x="231" y="37"/>
                </a:cubicBezTo>
                <a:cubicBezTo>
                  <a:pt x="324" y="0"/>
                  <a:pt x="450" y="22"/>
                  <a:pt x="533" y="105"/>
                </a:cubicBezTo>
                <a:cubicBezTo>
                  <a:pt x="593" y="165"/>
                  <a:pt x="564" y="180"/>
                  <a:pt x="564" y="180"/>
                </a:cubicBezTo>
                <a:lnTo>
                  <a:pt x="551" y="187"/>
                </a:lnTo>
                <a:cubicBezTo>
                  <a:pt x="558" y="216"/>
                  <a:pt x="571" y="268"/>
                  <a:pt x="569" y="276"/>
                </a:cubicBezTo>
                <a:cubicBezTo>
                  <a:pt x="567" y="285"/>
                  <a:pt x="556" y="295"/>
                  <a:pt x="556" y="295"/>
                </a:cubicBezTo>
                <a:lnTo>
                  <a:pt x="586" y="396"/>
                </a:lnTo>
                <a:lnTo>
                  <a:pt x="559" y="407"/>
                </a:lnTo>
                <a:cubicBezTo>
                  <a:pt x="565" y="439"/>
                  <a:pt x="568" y="466"/>
                  <a:pt x="565" y="498"/>
                </a:cubicBezTo>
                <a:cubicBezTo>
                  <a:pt x="565" y="503"/>
                  <a:pt x="547" y="519"/>
                  <a:pt x="532" y="520"/>
                </a:cubicBezTo>
                <a:lnTo>
                  <a:pt x="442" y="526"/>
                </a:lnTo>
                <a:lnTo>
                  <a:pt x="448" y="633"/>
                </a:lnTo>
                <a:lnTo>
                  <a:pt x="216" y="6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 sz="1281"/>
          </a:p>
        </p:txBody>
      </p:sp>
      <p:grpSp>
        <p:nvGrpSpPr>
          <p:cNvPr id="6" name="组 5"/>
          <p:cNvGrpSpPr/>
          <p:nvPr/>
        </p:nvGrpSpPr>
        <p:grpSpPr>
          <a:xfrm>
            <a:off x="7188270" y="2836820"/>
            <a:ext cx="1617348" cy="1811192"/>
            <a:chOff x="5460668" y="2816608"/>
            <a:chExt cx="1617348" cy="1811192"/>
          </a:xfrm>
        </p:grpSpPr>
        <p:sp>
          <p:nvSpPr>
            <p:cNvPr id="37" name="Freeform 8"/>
            <p:cNvSpPr/>
            <p:nvPr/>
          </p:nvSpPr>
          <p:spPr>
            <a:xfrm>
              <a:off x="5761544" y="2816608"/>
              <a:ext cx="979454" cy="1144878"/>
            </a:xfrm>
            <a:custGeom>
              <a:avLst/>
              <a:gdLst>
                <a:gd name="txL" fmla="*/ 0 w 1654"/>
                <a:gd name="txT" fmla="*/ 0 h 1918"/>
                <a:gd name="txR" fmla="*/ 1654 w 1654"/>
                <a:gd name="txB" fmla="*/ 1918 h 1918"/>
              </a:gdLst>
              <a:ahLst/>
              <a:cxnLst>
                <a:cxn ang="0">
                  <a:pos x="653257" y="0"/>
                </a:cxn>
                <a:cxn ang="0">
                  <a:pos x="1306513" y="658485"/>
                </a:cxn>
                <a:cxn ang="0">
                  <a:pos x="881541" y="1275565"/>
                </a:cxn>
                <a:cxn ang="0">
                  <a:pos x="785962" y="1386242"/>
                </a:cxn>
                <a:cxn ang="0">
                  <a:pos x="687223" y="1500103"/>
                </a:cxn>
                <a:cxn ang="0">
                  <a:pos x="624030" y="1504084"/>
                </a:cxn>
                <a:cxn ang="0">
                  <a:pos x="521341" y="1386242"/>
                </a:cxn>
                <a:cxn ang="0">
                  <a:pos x="426552" y="1276362"/>
                </a:cxn>
                <a:cxn ang="0">
                  <a:pos x="0" y="658485"/>
                </a:cxn>
                <a:cxn ang="0">
                  <a:pos x="653257" y="0"/>
                </a:cxn>
              </a:cxnLst>
              <a:rect l="txL" t="txT" r="txR" b="txB"/>
              <a:pathLst>
                <a:path w="1654" h="1918">
                  <a:moveTo>
                    <a:pt x="827" y="0"/>
                  </a:moveTo>
                  <a:cubicBezTo>
                    <a:pt x="1284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4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90" y="1889"/>
                  </a:cubicBezTo>
                  <a:cubicBezTo>
                    <a:pt x="747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0" y="0"/>
                    <a:pt x="827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txBody>
            <a:bodyPr/>
            <a:lstStyle/>
            <a:p>
              <a:endParaRPr lang="zh-CN" altLang="en-US" sz="1348"/>
            </a:p>
          </p:txBody>
        </p:sp>
        <p:sp>
          <p:nvSpPr>
            <p:cNvPr id="54" name="TextBox 62"/>
            <p:cNvSpPr/>
            <p:nvPr/>
          </p:nvSpPr>
          <p:spPr>
            <a:xfrm>
              <a:off x="5460668" y="3965211"/>
              <a:ext cx="1617348" cy="41537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99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核心团队</a:t>
              </a:r>
            </a:p>
          </p:txBody>
        </p:sp>
        <p:sp>
          <p:nvSpPr>
            <p:cNvPr id="55" name="TextBox 83"/>
            <p:cNvSpPr/>
            <p:nvPr/>
          </p:nvSpPr>
          <p:spPr>
            <a:xfrm>
              <a:off x="5785049" y="4328038"/>
              <a:ext cx="992579" cy="2997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(</a:t>
              </a:r>
              <a:r>
                <a:rPr lang="zh-CN" altLang="en-US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我们是谁</a:t>
              </a:r>
              <a:r>
                <a:rPr lang="en-US" altLang="zh-CN" sz="1348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)</a:t>
              </a:r>
            </a:p>
          </p:txBody>
        </p:sp>
        <p:sp>
          <p:nvSpPr>
            <p:cNvPr id="56" name="Freeform 41"/>
            <p:cNvSpPr>
              <a:spLocks noEditPoints="1"/>
            </p:cNvSpPr>
            <p:nvPr/>
          </p:nvSpPr>
          <p:spPr>
            <a:xfrm>
              <a:off x="5943600" y="2973382"/>
              <a:ext cx="614871" cy="579632"/>
            </a:xfrm>
            <a:custGeom>
              <a:avLst/>
              <a:gdLst>
                <a:gd name="txL" fmla="*/ 0 w 628"/>
                <a:gd name="txT" fmla="*/ 0 h 600"/>
                <a:gd name="txR" fmla="*/ 628 w 628"/>
                <a:gd name="txB" fmla="*/ 600 h 600"/>
              </a:gdLst>
              <a:ahLst/>
              <a:cxnLst>
                <a:cxn ang="0">
                  <a:pos x="455446" y="254127"/>
                </a:cxn>
                <a:cxn ang="0">
                  <a:pos x="446750" y="272748"/>
                </a:cxn>
                <a:cxn ang="0">
                  <a:pos x="443489" y="285893"/>
                </a:cxn>
                <a:cxn ang="0">
                  <a:pos x="444576" y="309991"/>
                </a:cxn>
                <a:cxn ang="0">
                  <a:pos x="453272" y="334089"/>
                </a:cxn>
                <a:cxn ang="0">
                  <a:pos x="460881" y="345043"/>
                </a:cxn>
                <a:cxn ang="0">
                  <a:pos x="479359" y="361474"/>
                </a:cxn>
                <a:cxn ang="0">
                  <a:pos x="492403" y="366951"/>
                </a:cxn>
                <a:cxn ang="0">
                  <a:pos x="519578" y="219075"/>
                </a:cxn>
                <a:cxn ang="0">
                  <a:pos x="488055" y="226743"/>
                </a:cxn>
                <a:cxn ang="0">
                  <a:pos x="470663" y="236601"/>
                </a:cxn>
                <a:cxn ang="0">
                  <a:pos x="461968" y="245364"/>
                </a:cxn>
                <a:cxn ang="0">
                  <a:pos x="417401" y="76676"/>
                </a:cxn>
                <a:cxn ang="0">
                  <a:pos x="341313" y="153353"/>
                </a:cxn>
                <a:cxn ang="0">
                  <a:pos x="411966" y="309991"/>
                </a:cxn>
                <a:cxn ang="0">
                  <a:pos x="411966" y="278225"/>
                </a:cxn>
                <a:cxn ang="0">
                  <a:pos x="390227" y="168688"/>
                </a:cxn>
                <a:cxn ang="0">
                  <a:pos x="270659" y="295751"/>
                </a:cxn>
                <a:cxn ang="0">
                  <a:pos x="341313" y="433769"/>
                </a:cxn>
                <a:cxn ang="0">
                  <a:pos x="306529" y="438150"/>
                </a:cxn>
                <a:cxn ang="0">
                  <a:pos x="290224" y="418433"/>
                </a:cxn>
                <a:cxn ang="0">
                  <a:pos x="279354" y="409670"/>
                </a:cxn>
                <a:cxn ang="0">
                  <a:pos x="232614" y="389954"/>
                </a:cxn>
                <a:cxn ang="0">
                  <a:pos x="211962" y="387763"/>
                </a:cxn>
                <a:cxn ang="0">
                  <a:pos x="0" y="657225"/>
                </a:cxn>
                <a:cxn ang="0">
                  <a:pos x="90220" y="497300"/>
                </a:cxn>
                <a:cxn ang="0">
                  <a:pos x="234788" y="497300"/>
                </a:cxn>
                <a:cxn ang="0">
                  <a:pos x="327182" y="657225"/>
                </a:cxn>
                <a:cxn ang="0">
                  <a:pos x="306529" y="438150"/>
                </a:cxn>
                <a:cxn ang="0">
                  <a:pos x="470663" y="387763"/>
                </a:cxn>
                <a:cxn ang="0">
                  <a:pos x="448924" y="389954"/>
                </a:cxn>
                <a:cxn ang="0">
                  <a:pos x="392401" y="418433"/>
                </a:cxn>
                <a:cxn ang="0">
                  <a:pos x="383705" y="428292"/>
                </a:cxn>
                <a:cxn ang="0">
                  <a:pos x="422836" y="657225"/>
                </a:cxn>
                <a:cxn ang="0">
                  <a:pos x="445663" y="657225"/>
                </a:cxn>
                <a:cxn ang="0">
                  <a:pos x="613058" y="497300"/>
                </a:cxn>
                <a:cxn ang="0">
                  <a:pos x="682625" y="503873"/>
                </a:cxn>
                <a:cxn ang="0">
                  <a:pos x="163047" y="372428"/>
                </a:cxn>
                <a:cxn ang="0">
                  <a:pos x="202179" y="361474"/>
                </a:cxn>
                <a:cxn ang="0">
                  <a:pos x="213049" y="353806"/>
                </a:cxn>
                <a:cxn ang="0">
                  <a:pos x="234788" y="323136"/>
                </a:cxn>
                <a:cxn ang="0">
                  <a:pos x="238049" y="308896"/>
                </a:cxn>
                <a:cxn ang="0">
                  <a:pos x="238049" y="282607"/>
                </a:cxn>
                <a:cxn ang="0">
                  <a:pos x="232614" y="263985"/>
                </a:cxn>
                <a:cxn ang="0">
                  <a:pos x="226092" y="253032"/>
                </a:cxn>
                <a:cxn ang="0">
                  <a:pos x="211962" y="237696"/>
                </a:cxn>
                <a:cxn ang="0">
                  <a:pos x="202179" y="230029"/>
                </a:cxn>
                <a:cxn ang="0">
                  <a:pos x="163047" y="219075"/>
                </a:cxn>
              </a:cxnLst>
              <a:rect l="txL" t="txT" r="txR" b="txB"/>
              <a:pathLst>
                <a:path w="628" h="600">
                  <a:moveTo>
                    <a:pt x="425" y="224"/>
                  </a:moveTo>
                  <a:cubicBezTo>
                    <a:pt x="423" y="227"/>
                    <a:pt x="421" y="229"/>
                    <a:pt x="419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7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7"/>
                    <a:pt x="411" y="249"/>
                  </a:cubicBezTo>
                  <a:cubicBezTo>
                    <a:pt x="411" y="250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5"/>
                    <a:pt x="412" y="295"/>
                  </a:cubicBezTo>
                  <a:cubicBezTo>
                    <a:pt x="414" y="298"/>
                    <a:pt x="415" y="301"/>
                    <a:pt x="417" y="305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2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7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1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49" y="232"/>
                    <a:pt x="249" y="270"/>
                  </a:cubicBezTo>
                  <a:cubicBezTo>
                    <a:pt x="249" y="278"/>
                    <a:pt x="249" y="286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1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8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3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1"/>
                    <a:pt x="353" y="391"/>
                    <a:pt x="353" y="391"/>
                  </a:cubicBezTo>
                  <a:cubicBezTo>
                    <a:pt x="337" y="410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0" y="340"/>
                  </a:moveTo>
                  <a:lnTo>
                    <a:pt x="150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5"/>
                  </a:cubicBezTo>
                  <a:cubicBezTo>
                    <a:pt x="213" y="302"/>
                    <a:pt x="214" y="298"/>
                    <a:pt x="216" y="295"/>
                  </a:cubicBezTo>
                  <a:cubicBezTo>
                    <a:pt x="216" y="295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3"/>
                    <a:pt x="219" y="282"/>
                    <a:pt x="219" y="282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3"/>
                    <a:pt x="217" y="250"/>
                  </a:cubicBezTo>
                  <a:cubicBezTo>
                    <a:pt x="217" y="250"/>
                    <a:pt x="217" y="250"/>
                    <a:pt x="217" y="249"/>
                  </a:cubicBezTo>
                  <a:cubicBezTo>
                    <a:pt x="216" y="247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7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7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1"/>
                    <a:pt x="186" y="210"/>
                  </a:cubicBezTo>
                  <a:cubicBezTo>
                    <a:pt x="184" y="209"/>
                    <a:pt x="181" y="208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0" y="200"/>
                  </a:cubicBezTo>
                  <a:cubicBezTo>
                    <a:pt x="112" y="200"/>
                    <a:pt x="81" y="232"/>
                    <a:pt x="81" y="270"/>
                  </a:cubicBezTo>
                  <a:cubicBezTo>
                    <a:pt x="81" y="309"/>
                    <a:pt x="112" y="340"/>
                    <a:pt x="150" y="34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2288670" y="990525"/>
            <a:ext cx="1337675" cy="1811186"/>
            <a:chOff x="2288670" y="990525"/>
            <a:chExt cx="1337675" cy="1811186"/>
          </a:xfrm>
        </p:grpSpPr>
        <p:sp>
          <p:nvSpPr>
            <p:cNvPr id="12" name="Freeform 6"/>
            <p:cNvSpPr/>
            <p:nvPr/>
          </p:nvSpPr>
          <p:spPr>
            <a:xfrm>
              <a:off x="2468519" y="990525"/>
              <a:ext cx="978101" cy="1144807"/>
            </a:xfrm>
            <a:custGeom>
              <a:avLst/>
              <a:gdLst>
                <a:gd name="txL" fmla="*/ 0 w 1654"/>
                <a:gd name="txT" fmla="*/ 0 h 1918"/>
                <a:gd name="txR" fmla="*/ 1654 w 1654"/>
                <a:gd name="txB" fmla="*/ 1918 h 1918"/>
              </a:gdLst>
              <a:ahLst/>
              <a:cxnLst>
                <a:cxn ang="0">
                  <a:pos x="652463" y="0"/>
                </a:cxn>
                <a:cxn ang="0">
                  <a:pos x="1304925" y="658485"/>
                </a:cxn>
                <a:cxn ang="0">
                  <a:pos x="880469" y="1275565"/>
                </a:cxn>
                <a:cxn ang="0">
                  <a:pos x="785006" y="1386242"/>
                </a:cxn>
                <a:cxn ang="0">
                  <a:pos x="686387" y="1500103"/>
                </a:cxn>
                <a:cxn ang="0">
                  <a:pos x="623271" y="1504084"/>
                </a:cxn>
                <a:cxn ang="0">
                  <a:pos x="520708" y="1386242"/>
                </a:cxn>
                <a:cxn ang="0">
                  <a:pos x="426034" y="1276362"/>
                </a:cxn>
                <a:cxn ang="0">
                  <a:pos x="0" y="658485"/>
                </a:cxn>
                <a:cxn ang="0">
                  <a:pos x="652463" y="0"/>
                </a:cxn>
              </a:cxnLst>
              <a:rect l="txL" t="txT" r="txR" b="txB"/>
              <a:pathLst>
                <a:path w="1654" h="1918">
                  <a:moveTo>
                    <a:pt x="827" y="0"/>
                  </a:moveTo>
                  <a:cubicBezTo>
                    <a:pt x="1284" y="0"/>
                    <a:pt x="1654" y="370"/>
                    <a:pt x="1654" y="827"/>
                  </a:cubicBezTo>
                  <a:cubicBezTo>
                    <a:pt x="1654" y="1182"/>
                    <a:pt x="1430" y="1485"/>
                    <a:pt x="1116" y="1602"/>
                  </a:cubicBezTo>
                  <a:lnTo>
                    <a:pt x="995" y="1741"/>
                  </a:lnTo>
                  <a:cubicBezTo>
                    <a:pt x="954" y="1788"/>
                    <a:pt x="912" y="1836"/>
                    <a:pt x="870" y="1884"/>
                  </a:cubicBezTo>
                  <a:cubicBezTo>
                    <a:pt x="845" y="1916"/>
                    <a:pt x="818" y="1918"/>
                    <a:pt x="790" y="1889"/>
                  </a:cubicBezTo>
                  <a:cubicBezTo>
                    <a:pt x="747" y="1840"/>
                    <a:pt x="703" y="1790"/>
                    <a:pt x="660" y="1741"/>
                  </a:cubicBezTo>
                  <a:lnTo>
                    <a:pt x="540" y="1603"/>
                  </a:lnTo>
                  <a:cubicBezTo>
                    <a:pt x="225" y="1486"/>
                    <a:pt x="0" y="1183"/>
                    <a:pt x="0" y="827"/>
                  </a:cubicBezTo>
                  <a:cubicBezTo>
                    <a:pt x="0" y="370"/>
                    <a:pt x="371" y="0"/>
                    <a:pt x="82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 sz="1348"/>
            </a:p>
          </p:txBody>
        </p:sp>
        <p:sp>
          <p:nvSpPr>
            <p:cNvPr id="17" name="TextBox 60"/>
            <p:cNvSpPr/>
            <p:nvPr/>
          </p:nvSpPr>
          <p:spPr>
            <a:xfrm>
              <a:off x="2288670" y="2150868"/>
              <a:ext cx="1337675" cy="41537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99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行业市场</a:t>
              </a:r>
            </a:p>
          </p:txBody>
        </p:sp>
        <p:sp>
          <p:nvSpPr>
            <p:cNvPr id="22" name="TextBox 81"/>
            <p:cNvSpPr/>
            <p:nvPr/>
          </p:nvSpPr>
          <p:spPr>
            <a:xfrm>
              <a:off x="2451647" y="2501949"/>
              <a:ext cx="992579" cy="2997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48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(</a:t>
              </a:r>
              <a:r>
                <a:rPr lang="zh-CN" altLang="en-US" sz="1348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可持续性</a:t>
              </a:r>
              <a:r>
                <a:rPr lang="en-US" altLang="zh-CN" sz="1348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)</a:t>
              </a:r>
              <a:endParaRPr lang="en-US" altLang="zh-CN" sz="1348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7" name="Rectangle 48"/>
            <p:cNvSpPr/>
            <p:nvPr/>
          </p:nvSpPr>
          <p:spPr>
            <a:xfrm>
              <a:off x="3017882" y="1620304"/>
              <a:ext cx="253448" cy="542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vert="horz" wrap="square" anchor="t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32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lvl="1" indent="-28575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lvl="2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lvl="3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0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lvl="4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0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marL="0" indent="0">
                <a:spcBef>
                  <a:spcPct val="0"/>
                </a:spcBef>
                <a:buNone/>
              </a:pPr>
              <a:endParaRPr sz="1281"/>
            </a:p>
          </p:txBody>
        </p:sp>
        <p:sp>
          <p:nvSpPr>
            <p:cNvPr id="58" name="Rectangle 49"/>
            <p:cNvSpPr/>
            <p:nvPr/>
          </p:nvSpPr>
          <p:spPr>
            <a:xfrm>
              <a:off x="3017882" y="1257978"/>
              <a:ext cx="253448" cy="542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vert="horz" wrap="square" anchor="t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32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lvl="1" indent="-28575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8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lvl="2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4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lvl="3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–"/>
                <a:defRPr sz="20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lvl="4" indent="-228600" algn="l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000" b="0" i="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marL="0" indent="0">
                <a:spcBef>
                  <a:spcPct val="0"/>
                </a:spcBef>
                <a:buNone/>
              </a:pPr>
              <a:endParaRPr sz="1281"/>
            </a:p>
          </p:txBody>
        </p:sp>
        <p:sp>
          <p:nvSpPr>
            <p:cNvPr id="59" name="Freeform 50"/>
            <p:cNvSpPr>
              <a:spLocks noEditPoints="1"/>
            </p:cNvSpPr>
            <p:nvPr/>
          </p:nvSpPr>
          <p:spPr>
            <a:xfrm>
              <a:off x="3021496" y="1324390"/>
              <a:ext cx="203300" cy="258869"/>
            </a:xfrm>
            <a:custGeom>
              <a:avLst/>
              <a:gdLst/>
              <a:ahLst/>
              <a:cxnLst>
                <a:cxn ang="0">
                  <a:pos x="752922566" y="0"/>
                </a:cxn>
                <a:cxn ang="0">
                  <a:pos x="752922566" y="90641524"/>
                </a:cxn>
                <a:cxn ang="0">
                  <a:pos x="558201786" y="457520617"/>
                </a:cxn>
                <a:cxn ang="0">
                  <a:pos x="553875028" y="535212758"/>
                </a:cxn>
                <a:cxn ang="0">
                  <a:pos x="748595807" y="906409005"/>
                </a:cxn>
                <a:cxn ang="0">
                  <a:pos x="748595807" y="992733376"/>
                </a:cxn>
                <a:cxn ang="0">
                  <a:pos x="385114800" y="992733376"/>
                </a:cxn>
                <a:cxn ang="0">
                  <a:pos x="363478927" y="992733376"/>
                </a:cxn>
                <a:cxn ang="0">
                  <a:pos x="0" y="992733376"/>
                </a:cxn>
                <a:cxn ang="0">
                  <a:pos x="0" y="906409005"/>
                </a:cxn>
                <a:cxn ang="0">
                  <a:pos x="194720779" y="535212758"/>
                </a:cxn>
                <a:cxn ang="0">
                  <a:pos x="194720779" y="457520617"/>
                </a:cxn>
                <a:cxn ang="0">
                  <a:pos x="0" y="90641524"/>
                </a:cxn>
                <a:cxn ang="0">
                  <a:pos x="0" y="0"/>
                </a:cxn>
                <a:cxn ang="0">
                  <a:pos x="363478927" y="0"/>
                </a:cxn>
                <a:cxn ang="0">
                  <a:pos x="389443639" y="0"/>
                </a:cxn>
                <a:cxn ang="0">
                  <a:pos x="752922566" y="0"/>
                </a:cxn>
                <a:cxn ang="0">
                  <a:pos x="614453809" y="73374988"/>
                </a:cxn>
                <a:cxn ang="0">
                  <a:pos x="77887896" y="73374988"/>
                </a:cxn>
                <a:cxn ang="0">
                  <a:pos x="285591031" y="440256159"/>
                </a:cxn>
                <a:cxn ang="0">
                  <a:pos x="285591031" y="599955517"/>
                </a:cxn>
                <a:cxn ang="0">
                  <a:pos x="346171892" y="647433817"/>
                </a:cxn>
                <a:cxn ang="0">
                  <a:pos x="415406271" y="526580529"/>
                </a:cxn>
                <a:cxn ang="0">
                  <a:pos x="493294166" y="211494811"/>
                </a:cxn>
                <a:cxn ang="0">
                  <a:pos x="614453809" y="73374988"/>
                </a:cxn>
                <a:cxn ang="0">
                  <a:pos x="380788041" y="876195164"/>
                </a:cxn>
                <a:cxn ang="0">
                  <a:pos x="380788041" y="703546423"/>
                </a:cxn>
                <a:cxn ang="0">
                  <a:pos x="380788041" y="876195164"/>
                </a:cxn>
              </a:cxnLst>
              <a:rect l="0" t="0" r="0" b="0"/>
              <a:pathLst>
                <a:path w="174" h="230">
                  <a:moveTo>
                    <a:pt x="174" y="0"/>
                  </a:moveTo>
                  <a:cubicBezTo>
                    <a:pt x="174" y="21"/>
                    <a:pt x="174" y="21"/>
                    <a:pt x="174" y="21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73" y="210"/>
                    <a:pt x="173" y="210"/>
                    <a:pt x="173" y="210"/>
                  </a:cubicBezTo>
                  <a:cubicBezTo>
                    <a:pt x="173" y="230"/>
                    <a:pt x="173" y="230"/>
                    <a:pt x="173" y="23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4" y="230"/>
                    <a:pt x="84" y="230"/>
                    <a:pt x="84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74" y="0"/>
                  </a:lnTo>
                  <a:close/>
                  <a:moveTo>
                    <a:pt x="142" y="1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6" y="139"/>
                    <a:pt x="70" y="150"/>
                    <a:pt x="80" y="150"/>
                  </a:cubicBezTo>
                  <a:cubicBezTo>
                    <a:pt x="90" y="150"/>
                    <a:pt x="96" y="143"/>
                    <a:pt x="96" y="122"/>
                  </a:cubicBezTo>
                  <a:cubicBezTo>
                    <a:pt x="96" y="102"/>
                    <a:pt x="101" y="56"/>
                    <a:pt x="114" y="49"/>
                  </a:cubicBezTo>
                  <a:cubicBezTo>
                    <a:pt x="127" y="43"/>
                    <a:pt x="142" y="17"/>
                    <a:pt x="142" y="17"/>
                  </a:cubicBezTo>
                  <a:close/>
                  <a:moveTo>
                    <a:pt x="88" y="203"/>
                  </a:moveTo>
                  <a:cubicBezTo>
                    <a:pt x="113" y="203"/>
                    <a:pt x="88" y="163"/>
                    <a:pt x="88" y="163"/>
                  </a:cubicBezTo>
                  <a:cubicBezTo>
                    <a:pt x="88" y="163"/>
                    <a:pt x="63" y="203"/>
                    <a:pt x="88" y="20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60" name="Freeform 51"/>
            <p:cNvSpPr>
              <a:spLocks noEditPoints="1"/>
            </p:cNvSpPr>
            <p:nvPr/>
          </p:nvSpPr>
          <p:spPr>
            <a:xfrm>
              <a:off x="2631611" y="1170785"/>
              <a:ext cx="524063" cy="582794"/>
            </a:xfrm>
            <a:custGeom>
              <a:avLst/>
              <a:gdLst/>
              <a:ahLst/>
              <a:cxnLst>
                <a:cxn ang="0">
                  <a:pos x="1534336089" y="1464955203"/>
                </a:cxn>
                <a:cxn ang="0">
                  <a:pos x="1525691801" y="1525454430"/>
                </a:cxn>
                <a:cxn ang="0">
                  <a:pos x="1603490389" y="1875488489"/>
                </a:cxn>
                <a:cxn ang="0">
                  <a:pos x="1283655908" y="2147483646"/>
                </a:cxn>
                <a:cxn ang="0">
                  <a:pos x="1547302520" y="2082915002"/>
                </a:cxn>
                <a:cxn ang="0">
                  <a:pos x="1542980376" y="2147483646"/>
                </a:cxn>
                <a:cxn ang="0">
                  <a:pos x="82118653" y="1542739626"/>
                </a:cxn>
                <a:cxn ang="0">
                  <a:pos x="324154545" y="324105225"/>
                </a:cxn>
                <a:cxn ang="0">
                  <a:pos x="1906034216" y="324105225"/>
                </a:cxn>
                <a:cxn ang="0">
                  <a:pos x="1746119054" y="354355878"/>
                </a:cxn>
                <a:cxn ang="0">
                  <a:pos x="1283655908" y="77784423"/>
                </a:cxn>
                <a:cxn ang="0">
                  <a:pos x="1603490389" y="354355878"/>
                </a:cxn>
                <a:cxn ang="0">
                  <a:pos x="1525691801" y="708709677"/>
                </a:cxn>
                <a:cxn ang="0">
                  <a:pos x="1720186192" y="803781375"/>
                </a:cxn>
                <a:cxn ang="0">
                  <a:pos x="1919000647" y="1088992310"/>
                </a:cxn>
                <a:cxn ang="0">
                  <a:pos x="1473828155" y="756245526"/>
                </a:cxn>
                <a:cxn ang="0">
                  <a:pos x="1145349387" y="1145171797"/>
                </a:cxn>
                <a:cxn ang="0">
                  <a:pos x="1465183867" y="700066040"/>
                </a:cxn>
                <a:cxn ang="0">
                  <a:pos x="1145349387" y="678459025"/>
                </a:cxn>
                <a:cxn ang="0">
                  <a:pos x="1145349387" y="1555705082"/>
                </a:cxn>
                <a:cxn ang="0">
                  <a:pos x="1339843777" y="267927818"/>
                </a:cxn>
                <a:cxn ang="0">
                  <a:pos x="1145349387" y="250640543"/>
                </a:cxn>
                <a:cxn ang="0">
                  <a:pos x="1145349387" y="1979201745"/>
                </a:cxn>
                <a:cxn ang="0">
                  <a:pos x="1084841453" y="2147483646"/>
                </a:cxn>
                <a:cxn ang="0">
                  <a:pos x="998398578" y="2121807213"/>
                </a:cxn>
                <a:cxn ang="0">
                  <a:pos x="765006972" y="1534098067"/>
                </a:cxn>
                <a:cxn ang="0">
                  <a:pos x="1084841453" y="1495203777"/>
                </a:cxn>
                <a:cxn ang="0">
                  <a:pos x="1084841453" y="1495203777"/>
                </a:cxn>
                <a:cxn ang="0">
                  <a:pos x="734751966" y="1088992310"/>
                </a:cxn>
                <a:cxn ang="0">
                  <a:pos x="860092056" y="332748863"/>
                </a:cxn>
                <a:cxn ang="0">
                  <a:pos x="1084841453" y="250640543"/>
                </a:cxn>
                <a:cxn ang="0">
                  <a:pos x="890347063" y="267927818"/>
                </a:cxn>
                <a:cxn ang="0">
                  <a:pos x="769329116" y="155570924"/>
                </a:cxn>
                <a:cxn ang="0">
                  <a:pos x="946534932" y="2147483646"/>
                </a:cxn>
                <a:cxn ang="0">
                  <a:pos x="769329116" y="2074271364"/>
                </a:cxn>
                <a:cxn ang="0">
                  <a:pos x="475427498" y="475354331"/>
                </a:cxn>
                <a:cxn ang="0">
                  <a:pos x="747718397" y="496961346"/>
                </a:cxn>
                <a:cxn ang="0">
                  <a:pos x="492716073" y="1482240400"/>
                </a:cxn>
                <a:cxn ang="0">
                  <a:pos x="674244032" y="1088992310"/>
                </a:cxn>
                <a:cxn ang="0">
                  <a:pos x="306868049" y="1088992310"/>
                </a:cxn>
                <a:cxn ang="0">
                  <a:pos x="306868049" y="1145171797"/>
                </a:cxn>
                <a:cxn ang="0">
                  <a:pos x="682888320" y="151249105"/>
                </a:cxn>
                <a:cxn ang="0">
                  <a:pos x="432208140" y="432140301"/>
                </a:cxn>
                <a:cxn ang="0">
                  <a:pos x="682888320" y="2082915002"/>
                </a:cxn>
                <a:cxn ang="0">
                  <a:pos x="146950809" y="1547061445"/>
                </a:cxn>
                <a:cxn ang="0">
                  <a:pos x="155595097" y="773530722"/>
                </a:cxn>
                <a:cxn ang="0">
                  <a:pos x="376020271" y="1693988731"/>
                </a:cxn>
                <a:cxn ang="0">
                  <a:pos x="155595097" y="1460633385"/>
                </a:cxn>
                <a:cxn ang="0">
                  <a:pos x="229069462" y="911816450"/>
                </a:cxn>
                <a:cxn ang="0">
                  <a:pos x="267968755" y="1339634932"/>
                </a:cxn>
                <a:cxn ang="0">
                  <a:pos x="229069462" y="1318027917"/>
                </a:cxn>
              </a:cxnLst>
              <a:rect l="0" t="0" r="0" b="0"/>
              <a:pathLst>
                <a:path w="449" h="517">
                  <a:moveTo>
                    <a:pt x="449" y="252"/>
                  </a:moveTo>
                  <a:cubicBezTo>
                    <a:pt x="442" y="265"/>
                    <a:pt x="442" y="265"/>
                    <a:pt x="442" y="265"/>
                  </a:cubicBezTo>
                  <a:cubicBezTo>
                    <a:pt x="359" y="265"/>
                    <a:pt x="359" y="265"/>
                    <a:pt x="359" y="265"/>
                  </a:cubicBezTo>
                  <a:cubicBezTo>
                    <a:pt x="359" y="290"/>
                    <a:pt x="358" y="314"/>
                    <a:pt x="355" y="339"/>
                  </a:cubicBezTo>
                  <a:cubicBezTo>
                    <a:pt x="369" y="337"/>
                    <a:pt x="384" y="334"/>
                    <a:pt x="398" y="330"/>
                  </a:cubicBezTo>
                  <a:cubicBezTo>
                    <a:pt x="402" y="329"/>
                    <a:pt x="405" y="328"/>
                    <a:pt x="409" y="327"/>
                  </a:cubicBezTo>
                  <a:cubicBezTo>
                    <a:pt x="400" y="343"/>
                    <a:pt x="400" y="343"/>
                    <a:pt x="400" y="343"/>
                  </a:cubicBezTo>
                  <a:cubicBezTo>
                    <a:pt x="384" y="347"/>
                    <a:pt x="369" y="350"/>
                    <a:pt x="353" y="353"/>
                  </a:cubicBezTo>
                  <a:cubicBezTo>
                    <a:pt x="350" y="369"/>
                    <a:pt x="347" y="386"/>
                    <a:pt x="343" y="402"/>
                  </a:cubicBezTo>
                  <a:cubicBezTo>
                    <a:pt x="340" y="413"/>
                    <a:pt x="336" y="425"/>
                    <a:pt x="332" y="436"/>
                  </a:cubicBezTo>
                  <a:cubicBezTo>
                    <a:pt x="346" y="433"/>
                    <a:pt x="358" y="429"/>
                    <a:pt x="371" y="424"/>
                  </a:cubicBezTo>
                  <a:cubicBezTo>
                    <a:pt x="371" y="434"/>
                    <a:pt x="371" y="434"/>
                    <a:pt x="371" y="434"/>
                  </a:cubicBezTo>
                  <a:cubicBezTo>
                    <a:pt x="380" y="434"/>
                    <a:pt x="380" y="434"/>
                    <a:pt x="380" y="434"/>
                  </a:cubicBezTo>
                  <a:cubicBezTo>
                    <a:pt x="363" y="442"/>
                    <a:pt x="345" y="447"/>
                    <a:pt x="326" y="451"/>
                  </a:cubicBezTo>
                  <a:cubicBezTo>
                    <a:pt x="323" y="458"/>
                    <a:pt x="320" y="464"/>
                    <a:pt x="317" y="470"/>
                  </a:cubicBezTo>
                  <a:cubicBezTo>
                    <a:pt x="311" y="480"/>
                    <a:pt x="305" y="490"/>
                    <a:pt x="297" y="498"/>
                  </a:cubicBezTo>
                  <a:cubicBezTo>
                    <a:pt x="311" y="494"/>
                    <a:pt x="325" y="488"/>
                    <a:pt x="338" y="480"/>
                  </a:cubicBezTo>
                  <a:cubicBezTo>
                    <a:pt x="357" y="468"/>
                    <a:pt x="373" y="452"/>
                    <a:pt x="388" y="434"/>
                  </a:cubicBezTo>
                  <a:cubicBezTo>
                    <a:pt x="404" y="434"/>
                    <a:pt x="404" y="434"/>
                    <a:pt x="404" y="434"/>
                  </a:cubicBezTo>
                  <a:cubicBezTo>
                    <a:pt x="391" y="452"/>
                    <a:pt x="376" y="469"/>
                    <a:pt x="358" y="482"/>
                  </a:cubicBezTo>
                  <a:cubicBezTo>
                    <a:pt x="384" y="470"/>
                    <a:pt x="408" y="454"/>
                    <a:pt x="428" y="434"/>
                  </a:cubicBezTo>
                  <a:cubicBezTo>
                    <a:pt x="447" y="434"/>
                    <a:pt x="447" y="434"/>
                    <a:pt x="447" y="434"/>
                  </a:cubicBezTo>
                  <a:cubicBezTo>
                    <a:pt x="445" y="437"/>
                    <a:pt x="443" y="439"/>
                    <a:pt x="441" y="441"/>
                  </a:cubicBezTo>
                  <a:cubicBezTo>
                    <a:pt x="417" y="465"/>
                    <a:pt x="388" y="484"/>
                    <a:pt x="357" y="497"/>
                  </a:cubicBezTo>
                  <a:cubicBezTo>
                    <a:pt x="326" y="510"/>
                    <a:pt x="292" y="517"/>
                    <a:pt x="258" y="517"/>
                  </a:cubicBezTo>
                  <a:cubicBezTo>
                    <a:pt x="224" y="517"/>
                    <a:pt x="190" y="510"/>
                    <a:pt x="159" y="497"/>
                  </a:cubicBezTo>
                  <a:cubicBezTo>
                    <a:pt x="128" y="484"/>
                    <a:pt x="99" y="465"/>
                    <a:pt x="75" y="441"/>
                  </a:cubicBezTo>
                  <a:cubicBezTo>
                    <a:pt x="51" y="417"/>
                    <a:pt x="32" y="388"/>
                    <a:pt x="19" y="357"/>
                  </a:cubicBezTo>
                  <a:cubicBezTo>
                    <a:pt x="13" y="341"/>
                    <a:pt x="8" y="325"/>
                    <a:pt x="4" y="309"/>
                  </a:cubicBezTo>
                  <a:cubicBezTo>
                    <a:pt x="1" y="292"/>
                    <a:pt x="0" y="275"/>
                    <a:pt x="0" y="258"/>
                  </a:cubicBezTo>
                  <a:cubicBezTo>
                    <a:pt x="0" y="224"/>
                    <a:pt x="6" y="191"/>
                    <a:pt x="19" y="159"/>
                  </a:cubicBezTo>
                  <a:cubicBezTo>
                    <a:pt x="32" y="128"/>
                    <a:pt x="51" y="99"/>
                    <a:pt x="75" y="75"/>
                  </a:cubicBezTo>
                  <a:cubicBezTo>
                    <a:pt x="99" y="51"/>
                    <a:pt x="128" y="32"/>
                    <a:pt x="159" y="19"/>
                  </a:cubicBezTo>
                  <a:cubicBezTo>
                    <a:pt x="190" y="6"/>
                    <a:pt x="224" y="0"/>
                    <a:pt x="258" y="0"/>
                  </a:cubicBezTo>
                  <a:cubicBezTo>
                    <a:pt x="292" y="0"/>
                    <a:pt x="326" y="6"/>
                    <a:pt x="357" y="19"/>
                  </a:cubicBezTo>
                  <a:cubicBezTo>
                    <a:pt x="388" y="32"/>
                    <a:pt x="417" y="51"/>
                    <a:pt x="441" y="75"/>
                  </a:cubicBezTo>
                  <a:cubicBezTo>
                    <a:pt x="443" y="78"/>
                    <a:pt x="445" y="80"/>
                    <a:pt x="447" y="82"/>
                  </a:cubicBezTo>
                  <a:cubicBezTo>
                    <a:pt x="428" y="82"/>
                    <a:pt x="428" y="82"/>
                    <a:pt x="428" y="82"/>
                  </a:cubicBezTo>
                  <a:cubicBezTo>
                    <a:pt x="408" y="62"/>
                    <a:pt x="384" y="46"/>
                    <a:pt x="358" y="35"/>
                  </a:cubicBezTo>
                  <a:cubicBezTo>
                    <a:pt x="376" y="48"/>
                    <a:pt x="391" y="64"/>
                    <a:pt x="404" y="82"/>
                  </a:cubicBezTo>
                  <a:cubicBezTo>
                    <a:pt x="388" y="82"/>
                    <a:pt x="388" y="82"/>
                    <a:pt x="388" y="82"/>
                  </a:cubicBezTo>
                  <a:cubicBezTo>
                    <a:pt x="387" y="81"/>
                    <a:pt x="386" y="79"/>
                    <a:pt x="384" y="78"/>
                  </a:cubicBezTo>
                  <a:cubicBezTo>
                    <a:pt x="371" y="62"/>
                    <a:pt x="355" y="48"/>
                    <a:pt x="338" y="36"/>
                  </a:cubicBezTo>
                  <a:cubicBezTo>
                    <a:pt x="325" y="29"/>
                    <a:pt x="311" y="22"/>
                    <a:pt x="297" y="18"/>
                  </a:cubicBezTo>
                  <a:cubicBezTo>
                    <a:pt x="305" y="27"/>
                    <a:pt x="311" y="36"/>
                    <a:pt x="317" y="46"/>
                  </a:cubicBezTo>
                  <a:cubicBezTo>
                    <a:pt x="320" y="52"/>
                    <a:pt x="323" y="59"/>
                    <a:pt x="326" y="65"/>
                  </a:cubicBezTo>
                  <a:cubicBezTo>
                    <a:pt x="345" y="69"/>
                    <a:pt x="363" y="75"/>
                    <a:pt x="380" y="82"/>
                  </a:cubicBezTo>
                  <a:cubicBezTo>
                    <a:pt x="371" y="82"/>
                    <a:pt x="371" y="82"/>
                    <a:pt x="371" y="82"/>
                  </a:cubicBezTo>
                  <a:cubicBezTo>
                    <a:pt x="371" y="93"/>
                    <a:pt x="371" y="93"/>
                    <a:pt x="371" y="93"/>
                  </a:cubicBezTo>
                  <a:cubicBezTo>
                    <a:pt x="358" y="88"/>
                    <a:pt x="346" y="84"/>
                    <a:pt x="332" y="80"/>
                  </a:cubicBezTo>
                  <a:cubicBezTo>
                    <a:pt x="336" y="92"/>
                    <a:pt x="340" y="103"/>
                    <a:pt x="343" y="115"/>
                  </a:cubicBezTo>
                  <a:cubicBezTo>
                    <a:pt x="347" y="131"/>
                    <a:pt x="350" y="147"/>
                    <a:pt x="353" y="164"/>
                  </a:cubicBezTo>
                  <a:cubicBezTo>
                    <a:pt x="369" y="166"/>
                    <a:pt x="385" y="169"/>
                    <a:pt x="402" y="173"/>
                  </a:cubicBezTo>
                  <a:cubicBezTo>
                    <a:pt x="403" y="174"/>
                    <a:pt x="404" y="174"/>
                    <a:pt x="406" y="174"/>
                  </a:cubicBezTo>
                  <a:cubicBezTo>
                    <a:pt x="415" y="191"/>
                    <a:pt x="415" y="191"/>
                    <a:pt x="415" y="191"/>
                  </a:cubicBezTo>
                  <a:cubicBezTo>
                    <a:pt x="410" y="189"/>
                    <a:pt x="404" y="188"/>
                    <a:pt x="398" y="186"/>
                  </a:cubicBezTo>
                  <a:cubicBezTo>
                    <a:pt x="384" y="183"/>
                    <a:pt x="369" y="180"/>
                    <a:pt x="355" y="177"/>
                  </a:cubicBezTo>
                  <a:cubicBezTo>
                    <a:pt x="358" y="202"/>
                    <a:pt x="359" y="227"/>
                    <a:pt x="359" y="252"/>
                  </a:cubicBezTo>
                  <a:cubicBezTo>
                    <a:pt x="410" y="252"/>
                    <a:pt x="410" y="252"/>
                    <a:pt x="410" y="252"/>
                  </a:cubicBezTo>
                  <a:cubicBezTo>
                    <a:pt x="444" y="252"/>
                    <a:pt x="444" y="252"/>
                    <a:pt x="444" y="252"/>
                  </a:cubicBezTo>
                  <a:lnTo>
                    <a:pt x="449" y="252"/>
                  </a:lnTo>
                  <a:close/>
                  <a:moveTo>
                    <a:pt x="265" y="252"/>
                  </a:moveTo>
                  <a:cubicBezTo>
                    <a:pt x="346" y="252"/>
                    <a:pt x="346" y="252"/>
                    <a:pt x="346" y="252"/>
                  </a:cubicBezTo>
                  <a:cubicBezTo>
                    <a:pt x="346" y="226"/>
                    <a:pt x="344" y="201"/>
                    <a:pt x="341" y="175"/>
                  </a:cubicBezTo>
                  <a:cubicBezTo>
                    <a:pt x="316" y="172"/>
                    <a:pt x="290" y="170"/>
                    <a:pt x="265" y="170"/>
                  </a:cubicBezTo>
                  <a:lnTo>
                    <a:pt x="265" y="252"/>
                  </a:lnTo>
                  <a:close/>
                  <a:moveTo>
                    <a:pt x="346" y="265"/>
                  </a:moveTo>
                  <a:cubicBezTo>
                    <a:pt x="265" y="265"/>
                    <a:pt x="265" y="265"/>
                    <a:pt x="265" y="265"/>
                  </a:cubicBezTo>
                  <a:cubicBezTo>
                    <a:pt x="265" y="346"/>
                    <a:pt x="265" y="346"/>
                    <a:pt x="265" y="346"/>
                  </a:cubicBezTo>
                  <a:cubicBezTo>
                    <a:pt x="290" y="346"/>
                    <a:pt x="316" y="344"/>
                    <a:pt x="341" y="341"/>
                  </a:cubicBezTo>
                  <a:cubicBezTo>
                    <a:pt x="344" y="316"/>
                    <a:pt x="346" y="290"/>
                    <a:pt x="346" y="265"/>
                  </a:cubicBezTo>
                  <a:close/>
                  <a:moveTo>
                    <a:pt x="339" y="162"/>
                  </a:moveTo>
                  <a:cubicBezTo>
                    <a:pt x="337" y="147"/>
                    <a:pt x="334" y="132"/>
                    <a:pt x="330" y="118"/>
                  </a:cubicBezTo>
                  <a:cubicBezTo>
                    <a:pt x="326" y="104"/>
                    <a:pt x="322" y="90"/>
                    <a:pt x="317" y="77"/>
                  </a:cubicBezTo>
                  <a:cubicBezTo>
                    <a:pt x="300" y="74"/>
                    <a:pt x="282" y="72"/>
                    <a:pt x="265" y="72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89" y="157"/>
                    <a:pt x="314" y="158"/>
                    <a:pt x="339" y="162"/>
                  </a:cubicBezTo>
                  <a:close/>
                  <a:moveTo>
                    <a:pt x="330" y="398"/>
                  </a:moveTo>
                  <a:cubicBezTo>
                    <a:pt x="334" y="384"/>
                    <a:pt x="337" y="369"/>
                    <a:pt x="339" y="355"/>
                  </a:cubicBezTo>
                  <a:cubicBezTo>
                    <a:pt x="314" y="358"/>
                    <a:pt x="289" y="359"/>
                    <a:pt x="265" y="360"/>
                  </a:cubicBezTo>
                  <a:cubicBezTo>
                    <a:pt x="265" y="445"/>
                    <a:pt x="265" y="445"/>
                    <a:pt x="265" y="445"/>
                  </a:cubicBezTo>
                  <a:cubicBezTo>
                    <a:pt x="282" y="444"/>
                    <a:pt x="300" y="443"/>
                    <a:pt x="317" y="439"/>
                  </a:cubicBezTo>
                  <a:cubicBezTo>
                    <a:pt x="322" y="426"/>
                    <a:pt x="326" y="412"/>
                    <a:pt x="330" y="398"/>
                  </a:cubicBezTo>
                  <a:close/>
                  <a:moveTo>
                    <a:pt x="310" y="62"/>
                  </a:moveTo>
                  <a:cubicBezTo>
                    <a:pt x="309" y="59"/>
                    <a:pt x="307" y="56"/>
                    <a:pt x="305" y="53"/>
                  </a:cubicBezTo>
                  <a:cubicBezTo>
                    <a:pt x="300" y="43"/>
                    <a:pt x="293" y="33"/>
                    <a:pt x="285" y="26"/>
                  </a:cubicBezTo>
                  <a:cubicBezTo>
                    <a:pt x="279" y="20"/>
                    <a:pt x="272" y="16"/>
                    <a:pt x="265" y="14"/>
                  </a:cubicBezTo>
                  <a:cubicBezTo>
                    <a:pt x="265" y="58"/>
                    <a:pt x="265" y="58"/>
                    <a:pt x="265" y="58"/>
                  </a:cubicBezTo>
                  <a:cubicBezTo>
                    <a:pt x="280" y="59"/>
                    <a:pt x="295" y="60"/>
                    <a:pt x="310" y="62"/>
                  </a:cubicBezTo>
                  <a:close/>
                  <a:moveTo>
                    <a:pt x="305" y="464"/>
                  </a:moveTo>
                  <a:cubicBezTo>
                    <a:pt x="307" y="461"/>
                    <a:pt x="309" y="457"/>
                    <a:pt x="310" y="454"/>
                  </a:cubicBezTo>
                  <a:cubicBezTo>
                    <a:pt x="295" y="456"/>
                    <a:pt x="280" y="458"/>
                    <a:pt x="265" y="458"/>
                  </a:cubicBezTo>
                  <a:cubicBezTo>
                    <a:pt x="265" y="502"/>
                    <a:pt x="265" y="502"/>
                    <a:pt x="265" y="502"/>
                  </a:cubicBezTo>
                  <a:cubicBezTo>
                    <a:pt x="272" y="501"/>
                    <a:pt x="279" y="496"/>
                    <a:pt x="285" y="491"/>
                  </a:cubicBezTo>
                  <a:cubicBezTo>
                    <a:pt x="293" y="483"/>
                    <a:pt x="300" y="474"/>
                    <a:pt x="305" y="464"/>
                  </a:cubicBezTo>
                  <a:close/>
                  <a:moveTo>
                    <a:pt x="251" y="502"/>
                  </a:moveTo>
                  <a:cubicBezTo>
                    <a:pt x="251" y="458"/>
                    <a:pt x="251" y="458"/>
                    <a:pt x="251" y="458"/>
                  </a:cubicBezTo>
                  <a:cubicBezTo>
                    <a:pt x="236" y="458"/>
                    <a:pt x="221" y="456"/>
                    <a:pt x="206" y="454"/>
                  </a:cubicBezTo>
                  <a:cubicBezTo>
                    <a:pt x="207" y="457"/>
                    <a:pt x="209" y="461"/>
                    <a:pt x="211" y="464"/>
                  </a:cubicBezTo>
                  <a:cubicBezTo>
                    <a:pt x="216" y="474"/>
                    <a:pt x="223" y="483"/>
                    <a:pt x="231" y="491"/>
                  </a:cubicBezTo>
                  <a:cubicBezTo>
                    <a:pt x="237" y="496"/>
                    <a:pt x="244" y="501"/>
                    <a:pt x="251" y="502"/>
                  </a:cubicBezTo>
                  <a:close/>
                  <a:moveTo>
                    <a:pt x="251" y="445"/>
                  </a:moveTo>
                  <a:cubicBezTo>
                    <a:pt x="251" y="360"/>
                    <a:pt x="251" y="360"/>
                    <a:pt x="251" y="360"/>
                  </a:cubicBezTo>
                  <a:cubicBezTo>
                    <a:pt x="227" y="359"/>
                    <a:pt x="202" y="358"/>
                    <a:pt x="177" y="355"/>
                  </a:cubicBezTo>
                  <a:cubicBezTo>
                    <a:pt x="180" y="369"/>
                    <a:pt x="182" y="384"/>
                    <a:pt x="186" y="398"/>
                  </a:cubicBezTo>
                  <a:cubicBezTo>
                    <a:pt x="190" y="412"/>
                    <a:pt x="194" y="426"/>
                    <a:pt x="199" y="439"/>
                  </a:cubicBezTo>
                  <a:cubicBezTo>
                    <a:pt x="216" y="443"/>
                    <a:pt x="234" y="444"/>
                    <a:pt x="251" y="445"/>
                  </a:cubicBezTo>
                  <a:close/>
                  <a:moveTo>
                    <a:pt x="251" y="346"/>
                  </a:moveTo>
                  <a:cubicBezTo>
                    <a:pt x="251" y="265"/>
                    <a:pt x="251" y="265"/>
                    <a:pt x="251" y="265"/>
                  </a:cubicBezTo>
                  <a:cubicBezTo>
                    <a:pt x="170" y="265"/>
                    <a:pt x="170" y="265"/>
                    <a:pt x="170" y="265"/>
                  </a:cubicBezTo>
                  <a:cubicBezTo>
                    <a:pt x="170" y="290"/>
                    <a:pt x="172" y="316"/>
                    <a:pt x="175" y="341"/>
                  </a:cubicBezTo>
                  <a:cubicBezTo>
                    <a:pt x="200" y="344"/>
                    <a:pt x="226" y="346"/>
                    <a:pt x="251" y="346"/>
                  </a:cubicBezTo>
                  <a:close/>
                  <a:moveTo>
                    <a:pt x="251" y="252"/>
                  </a:moveTo>
                  <a:cubicBezTo>
                    <a:pt x="251" y="170"/>
                    <a:pt x="251" y="170"/>
                    <a:pt x="251" y="170"/>
                  </a:cubicBezTo>
                  <a:cubicBezTo>
                    <a:pt x="226" y="170"/>
                    <a:pt x="200" y="172"/>
                    <a:pt x="175" y="175"/>
                  </a:cubicBezTo>
                  <a:cubicBezTo>
                    <a:pt x="172" y="201"/>
                    <a:pt x="170" y="226"/>
                    <a:pt x="170" y="252"/>
                  </a:cubicBezTo>
                  <a:lnTo>
                    <a:pt x="251" y="252"/>
                  </a:lnTo>
                  <a:close/>
                  <a:moveTo>
                    <a:pt x="251" y="157"/>
                  </a:moveTo>
                  <a:cubicBezTo>
                    <a:pt x="251" y="72"/>
                    <a:pt x="251" y="72"/>
                    <a:pt x="251" y="72"/>
                  </a:cubicBezTo>
                  <a:cubicBezTo>
                    <a:pt x="234" y="72"/>
                    <a:pt x="216" y="74"/>
                    <a:pt x="199" y="77"/>
                  </a:cubicBezTo>
                  <a:cubicBezTo>
                    <a:pt x="194" y="90"/>
                    <a:pt x="190" y="104"/>
                    <a:pt x="186" y="118"/>
                  </a:cubicBezTo>
                  <a:cubicBezTo>
                    <a:pt x="182" y="132"/>
                    <a:pt x="180" y="147"/>
                    <a:pt x="177" y="162"/>
                  </a:cubicBezTo>
                  <a:cubicBezTo>
                    <a:pt x="202" y="158"/>
                    <a:pt x="227" y="157"/>
                    <a:pt x="251" y="157"/>
                  </a:cubicBezTo>
                  <a:close/>
                  <a:moveTo>
                    <a:pt x="251" y="58"/>
                  </a:moveTo>
                  <a:cubicBezTo>
                    <a:pt x="251" y="14"/>
                    <a:pt x="251" y="14"/>
                    <a:pt x="251" y="14"/>
                  </a:cubicBezTo>
                  <a:cubicBezTo>
                    <a:pt x="244" y="16"/>
                    <a:pt x="237" y="20"/>
                    <a:pt x="231" y="26"/>
                  </a:cubicBezTo>
                  <a:cubicBezTo>
                    <a:pt x="223" y="33"/>
                    <a:pt x="216" y="43"/>
                    <a:pt x="211" y="53"/>
                  </a:cubicBezTo>
                  <a:cubicBezTo>
                    <a:pt x="209" y="56"/>
                    <a:pt x="207" y="59"/>
                    <a:pt x="206" y="62"/>
                  </a:cubicBezTo>
                  <a:cubicBezTo>
                    <a:pt x="221" y="60"/>
                    <a:pt x="236" y="59"/>
                    <a:pt x="251" y="58"/>
                  </a:cubicBezTo>
                  <a:close/>
                  <a:moveTo>
                    <a:pt x="199" y="46"/>
                  </a:moveTo>
                  <a:cubicBezTo>
                    <a:pt x="205" y="36"/>
                    <a:pt x="211" y="27"/>
                    <a:pt x="219" y="18"/>
                  </a:cubicBezTo>
                  <a:cubicBezTo>
                    <a:pt x="205" y="22"/>
                    <a:pt x="191" y="29"/>
                    <a:pt x="178" y="36"/>
                  </a:cubicBezTo>
                  <a:cubicBezTo>
                    <a:pt x="157" y="49"/>
                    <a:pt x="139" y="67"/>
                    <a:pt x="125" y="87"/>
                  </a:cubicBezTo>
                  <a:cubicBezTo>
                    <a:pt x="145" y="77"/>
                    <a:pt x="167" y="70"/>
                    <a:pt x="190" y="65"/>
                  </a:cubicBezTo>
                  <a:cubicBezTo>
                    <a:pt x="193" y="59"/>
                    <a:pt x="196" y="52"/>
                    <a:pt x="199" y="46"/>
                  </a:cubicBezTo>
                  <a:close/>
                  <a:moveTo>
                    <a:pt x="219" y="498"/>
                  </a:moveTo>
                  <a:cubicBezTo>
                    <a:pt x="211" y="490"/>
                    <a:pt x="205" y="480"/>
                    <a:pt x="199" y="470"/>
                  </a:cubicBezTo>
                  <a:cubicBezTo>
                    <a:pt x="196" y="464"/>
                    <a:pt x="193" y="458"/>
                    <a:pt x="190" y="451"/>
                  </a:cubicBezTo>
                  <a:cubicBezTo>
                    <a:pt x="167" y="446"/>
                    <a:pt x="145" y="439"/>
                    <a:pt x="125" y="430"/>
                  </a:cubicBezTo>
                  <a:cubicBezTo>
                    <a:pt x="139" y="449"/>
                    <a:pt x="157" y="467"/>
                    <a:pt x="178" y="480"/>
                  </a:cubicBezTo>
                  <a:cubicBezTo>
                    <a:pt x="191" y="488"/>
                    <a:pt x="205" y="494"/>
                    <a:pt x="219" y="498"/>
                  </a:cubicBezTo>
                  <a:close/>
                  <a:moveTo>
                    <a:pt x="173" y="115"/>
                  </a:moveTo>
                  <a:cubicBezTo>
                    <a:pt x="176" y="103"/>
                    <a:pt x="180" y="92"/>
                    <a:pt x="184" y="80"/>
                  </a:cubicBezTo>
                  <a:cubicBezTo>
                    <a:pt x="158" y="87"/>
                    <a:pt x="133" y="96"/>
                    <a:pt x="110" y="110"/>
                  </a:cubicBezTo>
                  <a:cubicBezTo>
                    <a:pt x="96" y="133"/>
                    <a:pt x="86" y="158"/>
                    <a:pt x="80" y="184"/>
                  </a:cubicBezTo>
                  <a:cubicBezTo>
                    <a:pt x="91" y="180"/>
                    <a:pt x="103" y="176"/>
                    <a:pt x="114" y="173"/>
                  </a:cubicBezTo>
                  <a:cubicBezTo>
                    <a:pt x="131" y="169"/>
                    <a:pt x="147" y="166"/>
                    <a:pt x="163" y="164"/>
                  </a:cubicBezTo>
                  <a:cubicBezTo>
                    <a:pt x="166" y="147"/>
                    <a:pt x="169" y="131"/>
                    <a:pt x="173" y="115"/>
                  </a:cubicBezTo>
                  <a:close/>
                  <a:moveTo>
                    <a:pt x="184" y="436"/>
                  </a:moveTo>
                  <a:cubicBezTo>
                    <a:pt x="180" y="425"/>
                    <a:pt x="176" y="413"/>
                    <a:pt x="173" y="402"/>
                  </a:cubicBezTo>
                  <a:cubicBezTo>
                    <a:pt x="169" y="386"/>
                    <a:pt x="166" y="369"/>
                    <a:pt x="163" y="353"/>
                  </a:cubicBezTo>
                  <a:cubicBezTo>
                    <a:pt x="147" y="350"/>
                    <a:pt x="131" y="347"/>
                    <a:pt x="114" y="343"/>
                  </a:cubicBezTo>
                  <a:cubicBezTo>
                    <a:pt x="103" y="340"/>
                    <a:pt x="91" y="337"/>
                    <a:pt x="80" y="332"/>
                  </a:cubicBezTo>
                  <a:cubicBezTo>
                    <a:pt x="86" y="359"/>
                    <a:pt x="96" y="384"/>
                    <a:pt x="110" y="407"/>
                  </a:cubicBezTo>
                  <a:cubicBezTo>
                    <a:pt x="133" y="420"/>
                    <a:pt x="158" y="430"/>
                    <a:pt x="184" y="436"/>
                  </a:cubicBezTo>
                  <a:close/>
                  <a:moveTo>
                    <a:pt x="156" y="252"/>
                  </a:moveTo>
                  <a:cubicBezTo>
                    <a:pt x="157" y="227"/>
                    <a:pt x="158" y="202"/>
                    <a:pt x="161" y="177"/>
                  </a:cubicBezTo>
                  <a:cubicBezTo>
                    <a:pt x="147" y="180"/>
                    <a:pt x="132" y="183"/>
                    <a:pt x="118" y="186"/>
                  </a:cubicBezTo>
                  <a:cubicBezTo>
                    <a:pt x="104" y="190"/>
                    <a:pt x="90" y="194"/>
                    <a:pt x="77" y="199"/>
                  </a:cubicBezTo>
                  <a:cubicBezTo>
                    <a:pt x="74" y="217"/>
                    <a:pt x="72" y="234"/>
                    <a:pt x="71" y="252"/>
                  </a:cubicBezTo>
                  <a:lnTo>
                    <a:pt x="156" y="252"/>
                  </a:lnTo>
                  <a:close/>
                  <a:moveTo>
                    <a:pt x="161" y="339"/>
                  </a:moveTo>
                  <a:cubicBezTo>
                    <a:pt x="158" y="314"/>
                    <a:pt x="157" y="290"/>
                    <a:pt x="156" y="265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2" y="282"/>
                    <a:pt x="74" y="300"/>
                    <a:pt x="77" y="317"/>
                  </a:cubicBezTo>
                  <a:cubicBezTo>
                    <a:pt x="90" y="322"/>
                    <a:pt x="104" y="327"/>
                    <a:pt x="118" y="330"/>
                  </a:cubicBezTo>
                  <a:cubicBezTo>
                    <a:pt x="132" y="334"/>
                    <a:pt x="147" y="337"/>
                    <a:pt x="161" y="339"/>
                  </a:cubicBezTo>
                  <a:close/>
                  <a:moveTo>
                    <a:pt x="158" y="35"/>
                  </a:moveTo>
                  <a:cubicBezTo>
                    <a:pt x="131" y="47"/>
                    <a:pt x="106" y="64"/>
                    <a:pt x="85" y="85"/>
                  </a:cubicBezTo>
                  <a:cubicBezTo>
                    <a:pt x="64" y="106"/>
                    <a:pt x="47" y="131"/>
                    <a:pt x="34" y="158"/>
                  </a:cubicBezTo>
                  <a:cubicBezTo>
                    <a:pt x="49" y="138"/>
                    <a:pt x="68" y="121"/>
                    <a:pt x="88" y="107"/>
                  </a:cubicBezTo>
                  <a:cubicBezTo>
                    <a:pt x="92" y="105"/>
                    <a:pt x="96" y="102"/>
                    <a:pt x="100" y="100"/>
                  </a:cubicBezTo>
                  <a:cubicBezTo>
                    <a:pt x="102" y="96"/>
                    <a:pt x="105" y="92"/>
                    <a:pt x="107" y="88"/>
                  </a:cubicBezTo>
                  <a:cubicBezTo>
                    <a:pt x="121" y="68"/>
                    <a:pt x="138" y="49"/>
                    <a:pt x="158" y="35"/>
                  </a:cubicBezTo>
                  <a:close/>
                  <a:moveTo>
                    <a:pt x="85" y="432"/>
                  </a:moveTo>
                  <a:cubicBezTo>
                    <a:pt x="106" y="453"/>
                    <a:pt x="131" y="470"/>
                    <a:pt x="158" y="482"/>
                  </a:cubicBezTo>
                  <a:cubicBezTo>
                    <a:pt x="138" y="467"/>
                    <a:pt x="121" y="449"/>
                    <a:pt x="107" y="428"/>
                  </a:cubicBezTo>
                  <a:cubicBezTo>
                    <a:pt x="105" y="424"/>
                    <a:pt x="102" y="420"/>
                    <a:pt x="100" y="416"/>
                  </a:cubicBezTo>
                  <a:cubicBezTo>
                    <a:pt x="96" y="414"/>
                    <a:pt x="92" y="412"/>
                    <a:pt x="88" y="409"/>
                  </a:cubicBezTo>
                  <a:cubicBezTo>
                    <a:pt x="68" y="395"/>
                    <a:pt x="49" y="378"/>
                    <a:pt x="34" y="358"/>
                  </a:cubicBezTo>
                  <a:cubicBezTo>
                    <a:pt x="47" y="386"/>
                    <a:pt x="64" y="410"/>
                    <a:pt x="85" y="432"/>
                  </a:cubicBezTo>
                  <a:close/>
                  <a:moveTo>
                    <a:pt x="65" y="190"/>
                  </a:moveTo>
                  <a:cubicBezTo>
                    <a:pt x="70" y="167"/>
                    <a:pt x="77" y="146"/>
                    <a:pt x="87" y="125"/>
                  </a:cubicBezTo>
                  <a:cubicBezTo>
                    <a:pt x="67" y="140"/>
                    <a:pt x="49" y="158"/>
                    <a:pt x="36" y="179"/>
                  </a:cubicBezTo>
                  <a:cubicBezTo>
                    <a:pt x="28" y="191"/>
                    <a:pt x="22" y="205"/>
                    <a:pt x="18" y="219"/>
                  </a:cubicBezTo>
                  <a:cubicBezTo>
                    <a:pt x="27" y="211"/>
                    <a:pt x="36" y="205"/>
                    <a:pt x="46" y="199"/>
                  </a:cubicBezTo>
                  <a:cubicBezTo>
                    <a:pt x="52" y="196"/>
                    <a:pt x="59" y="193"/>
                    <a:pt x="65" y="190"/>
                  </a:cubicBezTo>
                  <a:close/>
                  <a:moveTo>
                    <a:pt x="87" y="392"/>
                  </a:moveTo>
                  <a:cubicBezTo>
                    <a:pt x="77" y="371"/>
                    <a:pt x="70" y="349"/>
                    <a:pt x="65" y="326"/>
                  </a:cubicBezTo>
                  <a:cubicBezTo>
                    <a:pt x="59" y="324"/>
                    <a:pt x="52" y="321"/>
                    <a:pt x="46" y="317"/>
                  </a:cubicBezTo>
                  <a:cubicBezTo>
                    <a:pt x="36" y="312"/>
                    <a:pt x="27" y="305"/>
                    <a:pt x="18" y="297"/>
                  </a:cubicBezTo>
                  <a:cubicBezTo>
                    <a:pt x="22" y="311"/>
                    <a:pt x="28" y="325"/>
                    <a:pt x="36" y="338"/>
                  </a:cubicBezTo>
                  <a:cubicBezTo>
                    <a:pt x="49" y="359"/>
                    <a:pt x="67" y="377"/>
                    <a:pt x="87" y="392"/>
                  </a:cubicBezTo>
                  <a:close/>
                  <a:moveTo>
                    <a:pt x="58" y="252"/>
                  </a:moveTo>
                  <a:cubicBezTo>
                    <a:pt x="58" y="236"/>
                    <a:pt x="60" y="221"/>
                    <a:pt x="62" y="206"/>
                  </a:cubicBezTo>
                  <a:cubicBezTo>
                    <a:pt x="59" y="208"/>
                    <a:pt x="56" y="209"/>
                    <a:pt x="53" y="211"/>
                  </a:cubicBezTo>
                  <a:cubicBezTo>
                    <a:pt x="43" y="216"/>
                    <a:pt x="33" y="223"/>
                    <a:pt x="26" y="231"/>
                  </a:cubicBezTo>
                  <a:cubicBezTo>
                    <a:pt x="20" y="237"/>
                    <a:pt x="15" y="244"/>
                    <a:pt x="14" y="252"/>
                  </a:cubicBezTo>
                  <a:lnTo>
                    <a:pt x="58" y="252"/>
                  </a:lnTo>
                  <a:close/>
                  <a:moveTo>
                    <a:pt x="62" y="310"/>
                  </a:moveTo>
                  <a:cubicBezTo>
                    <a:pt x="60" y="295"/>
                    <a:pt x="58" y="280"/>
                    <a:pt x="58" y="265"/>
                  </a:cubicBezTo>
                  <a:cubicBezTo>
                    <a:pt x="14" y="265"/>
                    <a:pt x="14" y="265"/>
                    <a:pt x="14" y="265"/>
                  </a:cubicBezTo>
                  <a:cubicBezTo>
                    <a:pt x="15" y="272"/>
                    <a:pt x="20" y="279"/>
                    <a:pt x="26" y="285"/>
                  </a:cubicBezTo>
                  <a:cubicBezTo>
                    <a:pt x="33" y="293"/>
                    <a:pt x="43" y="300"/>
                    <a:pt x="53" y="305"/>
                  </a:cubicBezTo>
                  <a:cubicBezTo>
                    <a:pt x="56" y="307"/>
                    <a:pt x="59" y="309"/>
                    <a:pt x="62" y="31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</p:grpSp>
    </p:spTree>
    <p:extLst>
      <p:ext uri="{BB962C8B-B14F-4D97-AF65-F5344CB8AC3E}">
        <p14:creationId xmlns:p14="http://schemas.microsoft.com/office/powerpoint/2010/main" val="203738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1658782" y="862715"/>
            <a:ext cx="5731368" cy="3734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00"/>
          </a:p>
        </p:txBody>
      </p:sp>
      <p:sp>
        <p:nvSpPr>
          <p:cNvPr id="35" name="矩形 13"/>
          <p:cNvSpPr/>
          <p:nvPr/>
        </p:nvSpPr>
        <p:spPr>
          <a:xfrm>
            <a:off x="1658782" y="862715"/>
            <a:ext cx="1143216" cy="239445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用户痛点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矩形 13"/>
          <p:cNvSpPr/>
          <p:nvPr/>
        </p:nvSpPr>
        <p:spPr>
          <a:xfrm>
            <a:off x="3980646" y="862714"/>
            <a:ext cx="1116010" cy="239445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宣传口号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4" name="右箭头 12"/>
          <p:cNvSpPr/>
          <p:nvPr/>
        </p:nvSpPr>
        <p:spPr>
          <a:xfrm>
            <a:off x="0" y="4731906"/>
            <a:ext cx="9144000" cy="338137"/>
          </a:xfrm>
          <a:prstGeom prst="rightArrow">
            <a:avLst>
              <a:gd name="adj1" fmla="val 50000"/>
              <a:gd name="adj2" fmla="val 50078"/>
            </a:avLst>
          </a:prstGeom>
          <a:blipFill rotWithShape="0">
            <a:blip r:embed="rId3"/>
          </a:blip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/>
          <a:lstStyle/>
          <a:p>
            <a:pPr lvl="0" eaLnBrk="1" hangingPunct="1">
              <a:buClr>
                <a:srgbClr val="000000"/>
              </a:buClr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45" name="矩形 8"/>
          <p:cNvSpPr/>
          <p:nvPr/>
        </p:nvSpPr>
        <p:spPr>
          <a:xfrm>
            <a:off x="647838" y="4670714"/>
            <a:ext cx="1813810" cy="45243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0"/>
          <a:lstStyle/>
          <a:p>
            <a:pPr lvl="0" algn="ctr" eaLnBrk="1" hangingPunct="1">
              <a:buClr>
                <a:srgbClr val="000000"/>
              </a:buClr>
            </a:pPr>
            <a:r>
              <a:rPr lang="zh-CN" altLang="en-US" sz="1400" dirty="0" smtClean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确定待解决的问题</a:t>
            </a:r>
            <a:endParaRPr lang="zh-CN" altLang="en-US" sz="1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sp>
        <p:nvSpPr>
          <p:cNvPr id="49" name="矩形 8"/>
          <p:cNvSpPr/>
          <p:nvPr/>
        </p:nvSpPr>
        <p:spPr>
          <a:xfrm>
            <a:off x="2596680" y="4670714"/>
            <a:ext cx="1813810" cy="45243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0"/>
          <a:lstStyle/>
          <a:p>
            <a:pPr lvl="0" algn="ctr" eaLnBrk="1" hangingPunct="1">
              <a:buClr>
                <a:srgbClr val="000000"/>
              </a:buClr>
            </a:pPr>
            <a:r>
              <a:rPr lang="zh-CN" altLang="en-US" sz="1400" dirty="0" smtClean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目标客户分析并提出待解决问题</a:t>
            </a:r>
            <a:endParaRPr lang="zh-CN" altLang="en-US" sz="1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sp>
        <p:nvSpPr>
          <p:cNvPr id="50" name="矩形 8"/>
          <p:cNvSpPr/>
          <p:nvPr/>
        </p:nvSpPr>
        <p:spPr>
          <a:xfrm>
            <a:off x="4545522" y="4673876"/>
            <a:ext cx="1813810" cy="45243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0"/>
          <a:lstStyle/>
          <a:p>
            <a:pPr lvl="0" algn="ctr" eaLnBrk="1" hangingPunct="1">
              <a:buClr>
                <a:srgbClr val="000000"/>
              </a:buClr>
            </a:pPr>
            <a:r>
              <a:rPr lang="zh-CN" altLang="en-US" sz="1400" dirty="0" smtClean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验证待解决问题和产品假设</a:t>
            </a:r>
            <a:endParaRPr lang="zh-CN" altLang="en-US" sz="1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sp>
        <p:nvSpPr>
          <p:cNvPr id="51" name="矩形 8"/>
          <p:cNvSpPr/>
          <p:nvPr/>
        </p:nvSpPr>
        <p:spPr>
          <a:xfrm>
            <a:off x="6494364" y="4670714"/>
            <a:ext cx="1813810" cy="45243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0"/>
          <a:lstStyle/>
          <a:p>
            <a:pPr lvl="0" algn="ctr" eaLnBrk="1" hangingPunct="1">
              <a:buClr>
                <a:srgbClr val="000000"/>
              </a:buClr>
            </a:pPr>
            <a:r>
              <a:rPr lang="zh-CN" altLang="en-US" sz="1400" dirty="0" smtClean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了解市场状态与竞争对手</a:t>
            </a:r>
            <a:endParaRPr lang="zh-CN" altLang="en-US" sz="1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308174" y="43013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验证流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3"/>
          <p:cNvSpPr/>
          <p:nvPr/>
        </p:nvSpPr>
        <p:spPr>
          <a:xfrm>
            <a:off x="6359332" y="862714"/>
            <a:ext cx="1030818" cy="2394451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目标客户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75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9" grpId="0" animBg="1"/>
      <p:bldP spid="50" grpId="0" animBg="1"/>
      <p:bldP spid="51" grpId="0" animBg="1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TextBox 31"/>
          <p:cNvSpPr/>
          <p:nvPr/>
        </p:nvSpPr>
        <p:spPr>
          <a:xfrm>
            <a:off x="2356284" y="4664598"/>
            <a:ext cx="4517583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992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列举四个左右的痛点即可，突出重点。</a:t>
            </a:r>
          </a:p>
        </p:txBody>
      </p: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2"/>
          <a:srcRect l="2959" t="1232"/>
          <a:stretch>
            <a:fillRect/>
          </a:stretch>
        </p:blipFill>
        <p:spPr bwMode="auto">
          <a:xfrm>
            <a:off x="7674365" y="3072722"/>
            <a:ext cx="1230193" cy="177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组合 28"/>
          <p:cNvGrpSpPr/>
          <p:nvPr/>
        </p:nvGrpSpPr>
        <p:grpSpPr>
          <a:xfrm>
            <a:off x="4242496" y="1215128"/>
            <a:ext cx="1485534" cy="2226478"/>
            <a:chOff x="1601732" y="2347546"/>
            <a:chExt cx="2095515" cy="3118752"/>
          </a:xfrm>
        </p:grpSpPr>
        <p:grpSp>
          <p:nvGrpSpPr>
            <p:cNvPr id="3" name="Group 60"/>
            <p:cNvGrpSpPr/>
            <p:nvPr/>
          </p:nvGrpSpPr>
          <p:grpSpPr>
            <a:xfrm>
              <a:off x="1601732" y="2347546"/>
              <a:ext cx="2095515" cy="3118752"/>
              <a:chOff x="500034" y="1914663"/>
              <a:chExt cx="1571636" cy="2339064"/>
            </a:xfrm>
          </p:grpSpPr>
          <p:sp>
            <p:nvSpPr>
              <p:cNvPr id="59" name="Rectangle 26"/>
              <p:cNvSpPr/>
              <p:nvPr/>
            </p:nvSpPr>
            <p:spPr>
              <a:xfrm>
                <a:off x="500034" y="3500444"/>
                <a:ext cx="1571636" cy="285752"/>
              </a:xfrm>
              <a:prstGeom prst="rect">
                <a:avLst/>
              </a:prstGeom>
              <a:solidFill>
                <a:schemeClr val="accent5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08" dirty="0">
                  <a:solidFill>
                    <a:srgbClr val="117C90">
                      <a:lumMod val="10000"/>
                      <a:lumOff val="90000"/>
                    </a:srgb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Rectangle 29"/>
              <p:cNvSpPr/>
              <p:nvPr/>
            </p:nvSpPr>
            <p:spPr>
              <a:xfrm>
                <a:off x="500034" y="3857636"/>
                <a:ext cx="1571636" cy="396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23" dirty="0">
                    <a:solidFill>
                      <a:prstClr val="black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CCCCCCCC</a:t>
                </a:r>
              </a:p>
            </p:txBody>
          </p:sp>
          <p:sp>
            <p:nvSpPr>
              <p:cNvPr id="61" name="Rectangle 56"/>
              <p:cNvSpPr/>
              <p:nvPr/>
            </p:nvSpPr>
            <p:spPr>
              <a:xfrm>
                <a:off x="545471" y="1914663"/>
                <a:ext cx="1347882" cy="37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708" b="1" dirty="0">
                    <a:solidFill>
                      <a:schemeClr val="accent4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产品追溯难</a:t>
                </a:r>
              </a:p>
            </p:txBody>
          </p:sp>
        </p:grpSp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836" y="2884976"/>
              <a:ext cx="867307" cy="1435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组合 30"/>
          <p:cNvGrpSpPr/>
          <p:nvPr/>
        </p:nvGrpSpPr>
        <p:grpSpPr>
          <a:xfrm>
            <a:off x="5833585" y="896544"/>
            <a:ext cx="1485534" cy="2203382"/>
            <a:chOff x="8174028" y="931985"/>
            <a:chExt cx="2095515" cy="3109507"/>
          </a:xfrm>
        </p:grpSpPr>
        <p:grpSp>
          <p:nvGrpSpPr>
            <p:cNvPr id="5" name="Group 63"/>
            <p:cNvGrpSpPr/>
            <p:nvPr/>
          </p:nvGrpSpPr>
          <p:grpSpPr>
            <a:xfrm>
              <a:off x="8174028" y="931985"/>
              <a:ext cx="2095515" cy="3109507"/>
              <a:chOff x="5429256" y="852992"/>
              <a:chExt cx="1571636" cy="2332129"/>
            </a:xfrm>
          </p:grpSpPr>
          <p:sp>
            <p:nvSpPr>
              <p:cNvPr id="66" name="Rectangle 35"/>
              <p:cNvSpPr/>
              <p:nvPr/>
            </p:nvSpPr>
            <p:spPr>
              <a:xfrm>
                <a:off x="5429256" y="2428874"/>
                <a:ext cx="1571636" cy="28575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08" dirty="0">
                  <a:solidFill>
                    <a:prstClr val="white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7" name="Rectangle 33"/>
              <p:cNvSpPr/>
              <p:nvPr/>
            </p:nvSpPr>
            <p:spPr>
              <a:xfrm>
                <a:off x="5429256" y="2786065"/>
                <a:ext cx="1571636" cy="399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23" dirty="0">
                    <a:solidFill>
                      <a:prstClr val="black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DDDDDDDDD</a:t>
                </a:r>
              </a:p>
            </p:txBody>
          </p:sp>
          <p:sp>
            <p:nvSpPr>
              <p:cNvPr id="68" name="Rectangle 58"/>
              <p:cNvSpPr/>
              <p:nvPr/>
            </p:nvSpPr>
            <p:spPr>
              <a:xfrm>
                <a:off x="5495666" y="852992"/>
                <a:ext cx="1505226" cy="375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708" b="1" dirty="0">
                    <a:solidFill>
                      <a:schemeClr val="accent4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买衣买鞋难</a:t>
                </a:r>
              </a:p>
            </p:txBody>
          </p:sp>
        </p:grpSp>
        <p:pic>
          <p:nvPicPr>
            <p:cNvPr id="7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784886" y="1469410"/>
              <a:ext cx="873801" cy="1445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" name="组合 32"/>
          <p:cNvGrpSpPr/>
          <p:nvPr/>
        </p:nvGrpSpPr>
        <p:grpSpPr>
          <a:xfrm>
            <a:off x="2545691" y="1533711"/>
            <a:ext cx="1739347" cy="2197453"/>
            <a:chOff x="3657652" y="1916724"/>
            <a:chExt cx="2453548" cy="3072333"/>
          </a:xfrm>
        </p:grpSpPr>
        <p:grpSp>
          <p:nvGrpSpPr>
            <p:cNvPr id="8" name="Group 61"/>
            <p:cNvGrpSpPr/>
            <p:nvPr/>
          </p:nvGrpSpPr>
          <p:grpSpPr>
            <a:xfrm>
              <a:off x="3657652" y="1916724"/>
              <a:ext cx="2453548" cy="3072333"/>
              <a:chOff x="2041974" y="1591546"/>
              <a:chExt cx="1840161" cy="2304250"/>
            </a:xfrm>
          </p:grpSpPr>
          <p:sp>
            <p:nvSpPr>
              <p:cNvPr id="56" name="Rectangle 30"/>
              <p:cNvSpPr/>
              <p:nvPr/>
            </p:nvSpPr>
            <p:spPr>
              <a:xfrm>
                <a:off x="2153818" y="3500446"/>
                <a:ext cx="1571636" cy="395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23" dirty="0">
                    <a:solidFill>
                      <a:prstClr val="black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BBBBBBBBB</a:t>
                </a:r>
              </a:p>
            </p:txBody>
          </p:sp>
          <p:sp>
            <p:nvSpPr>
              <p:cNvPr id="57" name="Rectangle 55"/>
              <p:cNvSpPr/>
              <p:nvPr/>
            </p:nvSpPr>
            <p:spPr>
              <a:xfrm>
                <a:off x="2041974" y="1591546"/>
                <a:ext cx="1840161" cy="372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708" b="1" dirty="0">
                    <a:solidFill>
                      <a:schemeClr val="accent4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顺风车安全问题</a:t>
                </a:r>
              </a:p>
            </p:txBody>
          </p:sp>
        </p:grpSp>
        <p:pic>
          <p:nvPicPr>
            <p:cNvPr id="7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692" y="2413122"/>
              <a:ext cx="865685" cy="1432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26"/>
            <p:cNvSpPr/>
            <p:nvPr/>
          </p:nvSpPr>
          <p:spPr>
            <a:xfrm>
              <a:off x="3806777" y="4042822"/>
              <a:ext cx="2095515" cy="381003"/>
            </a:xfrm>
            <a:prstGeom prst="rect">
              <a:avLst/>
            </a:prstGeom>
            <a:solidFill>
              <a:schemeClr val="accent5">
                <a:lumMod val="5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8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0" name="组合 31"/>
          <p:cNvGrpSpPr/>
          <p:nvPr/>
        </p:nvGrpSpPr>
        <p:grpSpPr>
          <a:xfrm>
            <a:off x="997523" y="1861783"/>
            <a:ext cx="1548331" cy="2217022"/>
            <a:chOff x="5894665" y="1411252"/>
            <a:chExt cx="2184098" cy="3101930"/>
          </a:xfrm>
        </p:grpSpPr>
        <p:grpSp>
          <p:nvGrpSpPr>
            <p:cNvPr id="11" name="Group 62"/>
            <p:cNvGrpSpPr/>
            <p:nvPr/>
          </p:nvGrpSpPr>
          <p:grpSpPr>
            <a:xfrm>
              <a:off x="5894665" y="1411252"/>
              <a:ext cx="2184098" cy="3101930"/>
              <a:chOff x="3719734" y="1212441"/>
              <a:chExt cx="1638073" cy="2326445"/>
            </a:xfrm>
          </p:grpSpPr>
          <p:sp>
            <p:nvSpPr>
              <p:cNvPr id="63" name="Rectangle 32"/>
              <p:cNvSpPr/>
              <p:nvPr/>
            </p:nvSpPr>
            <p:spPr>
              <a:xfrm>
                <a:off x="3786171" y="3143252"/>
                <a:ext cx="1571636" cy="395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423" dirty="0">
                    <a:solidFill>
                      <a:prstClr val="black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sym typeface="+mn-ea"/>
                  </a:rPr>
                  <a:t>AAAAAAAA</a:t>
                </a:r>
                <a:endParaRPr lang="en-US" sz="1281" dirty="0">
                  <a:solidFill>
                    <a:prstClr val="black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endParaRPr>
              </a:p>
            </p:txBody>
          </p:sp>
          <p:sp>
            <p:nvSpPr>
              <p:cNvPr id="64" name="Rectangle 57"/>
              <p:cNvSpPr/>
              <p:nvPr/>
            </p:nvSpPr>
            <p:spPr>
              <a:xfrm>
                <a:off x="3719734" y="1212441"/>
                <a:ext cx="1571546" cy="648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708" b="1" dirty="0">
                    <a:solidFill>
                      <a:schemeClr val="accent4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食品安全问题</a:t>
                </a:r>
              </a:p>
            </p:txBody>
          </p:sp>
        </p:grpSp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851" y="1923683"/>
              <a:ext cx="866310" cy="1433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7" name="Rectangle 26"/>
            <p:cNvSpPr/>
            <p:nvPr/>
          </p:nvSpPr>
          <p:spPr>
            <a:xfrm>
              <a:off x="5983248" y="3490372"/>
              <a:ext cx="2095515" cy="381003"/>
            </a:xfrm>
            <a:prstGeom prst="rect">
              <a:avLst/>
            </a:prstGeom>
            <a:solidFill>
              <a:schemeClr val="accent5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8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1" name="标题 1"/>
          <p:cNvSpPr>
            <a:spLocks noGrp="1"/>
          </p:cNvSpPr>
          <p:nvPr>
            <p:ph type="title" idx="4294967295"/>
          </p:nvPr>
        </p:nvSpPr>
        <p:spPr>
          <a:xfrm>
            <a:off x="801688" y="3460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en-US" altLang="zh-CN" sz="2400" dirty="0" smtClean="0"/>
              <a:t>1</a:t>
            </a:r>
            <a:r>
              <a:rPr lang="zh-CN" altLang="en-US" sz="2400" dirty="0" smtClean="0"/>
              <a:t>、用户痛点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149317"/>
      </p:ext>
    </p:extLst>
  </p:cSld>
  <p:clrMapOvr>
    <a:masterClrMapping/>
  </p:clrMapOvr>
  <p:transition spd="slow" advTm="98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1" name="标题 1"/>
          <p:cNvSpPr>
            <a:spLocks noGrp="1"/>
          </p:cNvSpPr>
          <p:nvPr>
            <p:ph type="title" idx="4294967295"/>
          </p:nvPr>
        </p:nvSpPr>
        <p:spPr>
          <a:xfrm>
            <a:off x="801688" y="3460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/>
              <a:t>如何定义用户痛点和解决方案假设？</a:t>
            </a:r>
          </a:p>
        </p:txBody>
      </p:sp>
      <p:sp>
        <p:nvSpPr>
          <p:cNvPr id="337922" name="TextBox 6"/>
          <p:cNvSpPr txBox="1"/>
          <p:nvPr/>
        </p:nvSpPr>
        <p:spPr>
          <a:xfrm>
            <a:off x="4597400" y="1736725"/>
            <a:ext cx="177482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Hiragino Sans GB W6"/>
                <a:ea typeface="Hiragino Sans GB W6"/>
                <a:cs typeface="Hiragino Sans GB W6"/>
                <a:sym typeface="Calibri" panose="020F0502020204030204" charset="0"/>
              </a:rPr>
              <a:t>头脑风暴</a:t>
            </a:r>
          </a:p>
        </p:txBody>
      </p:sp>
      <p:sp>
        <p:nvSpPr>
          <p:cNvPr id="337923" name="TextBox 7"/>
          <p:cNvSpPr txBox="1"/>
          <p:nvPr/>
        </p:nvSpPr>
        <p:spPr>
          <a:xfrm>
            <a:off x="2016125" y="1736725"/>
            <a:ext cx="2044700" cy="5232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Hiragino Sans GB W6"/>
                <a:ea typeface="Hiragino Sans GB W6"/>
                <a:cs typeface="Hiragino Sans GB W6"/>
                <a:sym typeface="Calibri" panose="020F0502020204030204" charset="0"/>
              </a:rPr>
              <a:t>学习</a:t>
            </a:r>
          </a:p>
        </p:txBody>
      </p:sp>
      <p:sp>
        <p:nvSpPr>
          <p:cNvPr id="337924" name="TextBox 8"/>
          <p:cNvSpPr txBox="1"/>
          <p:nvPr/>
        </p:nvSpPr>
        <p:spPr>
          <a:xfrm>
            <a:off x="3035300" y="3338513"/>
            <a:ext cx="1892297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2800" dirty="0">
                <a:solidFill>
                  <a:schemeClr val="accent1"/>
                </a:solidFill>
                <a:latin typeface="Hiragino Sans GB W6"/>
                <a:ea typeface="Hiragino Sans GB W6"/>
                <a:cs typeface="Hiragino Sans GB W6"/>
                <a:sym typeface="Calibri" panose="020F0502020204030204" charset="0"/>
              </a:rPr>
              <a:t>观察</a:t>
            </a:r>
            <a:r>
              <a:rPr lang="en-US" altLang="zh-CN" sz="2800" dirty="0">
                <a:solidFill>
                  <a:schemeClr val="accent1"/>
                </a:solidFill>
                <a:latin typeface="Hiragino Sans GB W6"/>
                <a:ea typeface="Hiragino Sans GB W6"/>
                <a:cs typeface="Hiragino Sans GB W6"/>
                <a:sym typeface="Calibri" panose="020F0502020204030204" charset="0"/>
              </a:rPr>
              <a:t>/</a:t>
            </a:r>
            <a:r>
              <a:rPr lang="zh-CN" altLang="en-US" sz="2800" dirty="0">
                <a:solidFill>
                  <a:schemeClr val="accent1"/>
                </a:solidFill>
                <a:latin typeface="Hiragino Sans GB W6"/>
                <a:ea typeface="Hiragino Sans GB W6"/>
                <a:cs typeface="Hiragino Sans GB W6"/>
                <a:sym typeface="Calibri" panose="020F0502020204030204" charset="0"/>
              </a:rPr>
              <a:t>访谈</a:t>
            </a:r>
          </a:p>
        </p:txBody>
      </p:sp>
      <p:sp>
        <p:nvSpPr>
          <p:cNvPr id="337925" name="上弧形箭头 9"/>
          <p:cNvSpPr/>
          <p:nvPr/>
        </p:nvSpPr>
        <p:spPr>
          <a:xfrm>
            <a:off x="2459038" y="1039813"/>
            <a:ext cx="2847975" cy="628650"/>
          </a:xfrm>
          <a:prstGeom prst="curvedDownArrow">
            <a:avLst>
              <a:gd name="adj1" fmla="val 25061"/>
              <a:gd name="adj2" fmla="val 50105"/>
              <a:gd name="adj3" fmla="val 25000"/>
            </a:avLst>
          </a:prstGeom>
          <a:solidFill>
            <a:srgbClr val="95B3D7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>
              <a:buClr>
                <a:srgbClr val="000000"/>
              </a:buClr>
              <a:buNone/>
            </a:pPr>
            <a:endParaRPr lang="zh-CN" altLang="en-US" sz="1800" dirty="0">
              <a:latin typeface="Calibri" panose="020F0502020204030204" charset="0"/>
              <a:ea typeface="微软雅黑" panose="020B0503020204020204" charset="-122"/>
              <a:sym typeface="Calibri" panose="020F0502020204030204" charset="0"/>
            </a:endParaRPr>
          </a:p>
        </p:txBody>
      </p:sp>
      <p:sp>
        <p:nvSpPr>
          <p:cNvPr id="72713" name="矩形标注 12"/>
          <p:cNvSpPr>
            <a:spLocks noChangeArrowheads="1"/>
          </p:cNvSpPr>
          <p:nvPr/>
        </p:nvSpPr>
        <p:spPr bwMode="auto">
          <a:xfrm>
            <a:off x="5630863" y="3708398"/>
            <a:ext cx="2823589" cy="1260475"/>
          </a:xfrm>
          <a:prstGeom prst="wedgeRectCallout">
            <a:avLst>
              <a:gd name="adj1" fmla="val -94889"/>
              <a:gd name="adj2" fmla="val -42684"/>
            </a:avLst>
          </a:prstGeom>
          <a:solidFill>
            <a:schemeClr val="bg1">
              <a:lumMod val="85000"/>
            </a:schemeClr>
          </a:solidFill>
          <a:ln w="9525" cmpd="sng">
            <a:noFill/>
            <a:miter lim="800000"/>
          </a:ln>
          <a:effectLst/>
        </p:spPr>
        <p:txBody>
          <a:bodyPr anchor="ctr" anchorCtr="0"/>
          <a:lstStyle/>
          <a:p>
            <a:pPr algn="ctr">
              <a:lnSpc>
                <a:spcPct val="120000"/>
              </a:lnSpc>
              <a:buClr>
                <a:srgbClr val="000000"/>
              </a:buClr>
            </a:pPr>
            <a:r>
              <a:rPr lang="zh-CN" altLang="en-US" sz="1600" b="1" dirty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同理</a:t>
            </a:r>
            <a:r>
              <a:rPr lang="zh-CN" altLang="en-US" sz="1600" b="1" dirty="0" smtClean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心</a:t>
            </a:r>
            <a:endParaRPr lang="en-US" altLang="zh-CN" sz="1600" b="1" dirty="0" smtClean="0">
              <a:solidFill>
                <a:srgbClr val="000000"/>
              </a:solidFill>
              <a:latin typeface="Calibri" panose="020F0502020204030204" charset="0"/>
              <a:ea typeface="微软雅黑 Light"/>
            </a:endParaRPr>
          </a:p>
          <a:p>
            <a:pPr algn="ctr">
              <a:lnSpc>
                <a:spcPct val="120000"/>
              </a:lnSpc>
              <a:buClr>
                <a:srgbClr val="000000"/>
              </a:buClr>
            </a:pPr>
            <a:r>
              <a:rPr lang="zh-CN" altLang="en-US" sz="1600" b="1" dirty="0" smtClean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将</a:t>
            </a:r>
            <a:r>
              <a:rPr lang="zh-CN" altLang="en-US" sz="1600" b="1" dirty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自己变成用户的一</a:t>
            </a:r>
            <a:r>
              <a:rPr lang="zh-CN" altLang="en-US" sz="1600" b="1" dirty="0" smtClean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份子</a:t>
            </a:r>
            <a:endParaRPr lang="en-US" altLang="zh-CN" sz="1600" b="1" dirty="0">
              <a:solidFill>
                <a:srgbClr val="000000"/>
              </a:solidFill>
              <a:latin typeface="Calibri" panose="020F0502020204030204" charset="0"/>
              <a:ea typeface="微软雅黑 Light"/>
            </a:endParaRPr>
          </a:p>
          <a:p>
            <a:pPr lvl="0" algn="ctr" eaLnBrk="1" hangingPunct="1">
              <a:lnSpc>
                <a:spcPct val="120000"/>
              </a:lnSpc>
              <a:buClr>
                <a:srgbClr val="000000"/>
              </a:buClr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面对面接触</a:t>
            </a:r>
            <a:r>
              <a:rPr lang="zh-CN" altLang="en-US" sz="1600" b="1" dirty="0" smtClean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用户</a:t>
            </a:r>
            <a:endParaRPr lang="en-US" altLang="zh-CN" sz="1600" b="1" dirty="0" smtClean="0">
              <a:solidFill>
                <a:srgbClr val="000000"/>
              </a:solidFill>
              <a:latin typeface="Calibri" panose="020F0502020204030204" charset="0"/>
              <a:ea typeface="微软雅黑 Light"/>
            </a:endParaRPr>
          </a:p>
          <a:p>
            <a:pPr lvl="0" algn="ctr" eaLnBrk="1" hangingPunct="1">
              <a:lnSpc>
                <a:spcPct val="120000"/>
              </a:lnSpc>
              <a:buClr>
                <a:srgbClr val="000000"/>
              </a:buClr>
              <a:buNone/>
            </a:pPr>
            <a:r>
              <a:rPr lang="zh-CN" altLang="en-US" sz="1600" b="1" dirty="0" smtClean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交互式访谈</a:t>
            </a:r>
            <a:endParaRPr lang="en-US" altLang="zh-CN" sz="1600" b="1" dirty="0">
              <a:solidFill>
                <a:srgbClr val="000000"/>
              </a:solidFill>
              <a:latin typeface="Calibri" panose="020F0502020204030204" charset="0"/>
              <a:ea typeface="微软雅黑 Light"/>
            </a:endParaRPr>
          </a:p>
        </p:txBody>
      </p:sp>
      <p:sp>
        <p:nvSpPr>
          <p:cNvPr id="72714" name="矩形标注 13"/>
          <p:cNvSpPr>
            <a:spLocks noChangeArrowheads="1"/>
          </p:cNvSpPr>
          <p:nvPr/>
        </p:nvSpPr>
        <p:spPr bwMode="auto">
          <a:xfrm>
            <a:off x="97150" y="2295802"/>
            <a:ext cx="2016126" cy="573196"/>
          </a:xfrm>
          <a:prstGeom prst="wedgeRectCallout">
            <a:avLst>
              <a:gd name="adj1" fmla="val 48558"/>
              <a:gd name="adj2" fmla="val -89033"/>
            </a:avLst>
          </a:prstGeom>
          <a:solidFill>
            <a:srgbClr val="D9D9D9"/>
          </a:solidFill>
          <a:ln w="9525" cmpd="sng">
            <a:solidFill>
              <a:srgbClr val="FFFFFF"/>
            </a:solidFill>
            <a:miter lim="800000"/>
          </a:ln>
          <a:effectLst/>
        </p:spPr>
        <p:txBody>
          <a:bodyPr anchor="ctr"/>
          <a:lstStyle/>
          <a:p>
            <a:pPr lvl="0" algn="ctr" eaLnBrk="1" hangingPunct="1">
              <a:lnSpc>
                <a:spcPct val="120000"/>
              </a:lnSpc>
              <a:buClr>
                <a:srgbClr val="000000"/>
              </a:buClr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从别</a:t>
            </a:r>
            <a:r>
              <a:rPr lang="zh-CN" altLang="en-US" sz="1600" b="1" dirty="0" smtClean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人的不足中学习</a:t>
            </a:r>
            <a:endParaRPr lang="zh-CN" altLang="en-US" sz="1600" b="1" dirty="0">
              <a:solidFill>
                <a:srgbClr val="000000"/>
              </a:solidFill>
              <a:latin typeface="Calibri" panose="020F0502020204030204" charset="0"/>
              <a:ea typeface="微软雅黑 Light"/>
            </a:endParaRPr>
          </a:p>
        </p:txBody>
      </p:sp>
      <p:sp>
        <p:nvSpPr>
          <p:cNvPr id="72715" name="矩形标注 15"/>
          <p:cNvSpPr>
            <a:spLocks noChangeArrowheads="1"/>
          </p:cNvSpPr>
          <p:nvPr/>
        </p:nvSpPr>
        <p:spPr bwMode="auto">
          <a:xfrm>
            <a:off x="6145967" y="1229193"/>
            <a:ext cx="2515433" cy="507532"/>
          </a:xfrm>
          <a:prstGeom prst="wedgeRectCallout">
            <a:avLst>
              <a:gd name="adj1" fmla="val -63704"/>
              <a:gd name="adj2" fmla="val 94574"/>
            </a:avLst>
          </a:prstGeom>
          <a:solidFill>
            <a:srgbClr val="D9D9D9"/>
          </a:solidFill>
          <a:ln w="9525" cmpd="sng">
            <a:solidFill>
              <a:srgbClr val="FFFFFF"/>
            </a:solidFill>
            <a:miter lim="800000"/>
          </a:ln>
          <a:effectLst/>
        </p:spPr>
        <p:txBody>
          <a:bodyPr anchor="ctr"/>
          <a:lstStyle/>
          <a:p>
            <a:pPr lvl="0" algn="ctr" eaLnBrk="1" hangingPunct="1">
              <a:buClr>
                <a:srgbClr val="000000"/>
              </a:buClr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Calibri" panose="020F0502020204030204" charset="0"/>
                <a:ea typeface="微软雅黑 Light"/>
              </a:rPr>
              <a:t>先发散，后收敛</a:t>
            </a:r>
          </a:p>
        </p:txBody>
      </p:sp>
      <p:sp>
        <p:nvSpPr>
          <p:cNvPr id="2" name="圆角右箭头 1"/>
          <p:cNvSpPr/>
          <p:nvPr/>
        </p:nvSpPr>
        <p:spPr>
          <a:xfrm rot="16200000">
            <a:off x="1879428" y="2666826"/>
            <a:ext cx="1412595" cy="670549"/>
          </a:xfrm>
          <a:prstGeom prst="bentArrow">
            <a:avLst/>
          </a:prstGeom>
          <a:solidFill>
            <a:srgbClr val="95B3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圆角右箭头 12"/>
          <p:cNvSpPr/>
          <p:nvPr/>
        </p:nvSpPr>
        <p:spPr>
          <a:xfrm rot="10800000">
            <a:off x="4864096" y="2295802"/>
            <a:ext cx="723899" cy="1504984"/>
          </a:xfrm>
          <a:prstGeom prst="bentArrow">
            <a:avLst/>
          </a:prstGeom>
          <a:solidFill>
            <a:srgbClr val="95B3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标题 1"/>
          <p:cNvSpPr>
            <a:spLocks noGrp="1"/>
          </p:cNvSpPr>
          <p:nvPr>
            <p:ph type="title" idx="4294967295"/>
          </p:nvPr>
        </p:nvSpPr>
        <p:spPr>
          <a:xfrm>
            <a:off x="814388" y="33083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/>
              <a:t>从别人</a:t>
            </a:r>
            <a:r>
              <a:rPr lang="zh-CN" altLang="en-US" sz="2400" dirty="0" smtClean="0"/>
              <a:t>的不足中</a:t>
            </a:r>
            <a:r>
              <a:rPr lang="zh-CN" altLang="en-US" sz="2400" dirty="0"/>
              <a:t>学习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6697" r="18312" b="3893"/>
          <a:stretch/>
        </p:blipFill>
        <p:spPr>
          <a:xfrm>
            <a:off x="6118632" y="1484026"/>
            <a:ext cx="2740556" cy="2728210"/>
          </a:xfrm>
          <a:prstGeom prst="rect">
            <a:avLst/>
          </a:prstGeom>
        </p:spPr>
      </p:pic>
      <p:pic>
        <p:nvPicPr>
          <p:cNvPr id="2056" name="Picture 8" descr="https://timgsa.baidu.com/timg?image&amp;quality=80&amp;size=b9999_10000&amp;sec=1529645806870&amp;di=c890b5a76fea08b4c343d42654aee489&amp;imgtype=0&amp;src=http%3A%2F%2Feasyread.ph.126.net%2FlYO1GWCz_4Ko0_Xv11WOJA%3D%3D%2F79166277560115748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8" r="20326"/>
          <a:stretch/>
        </p:blipFill>
        <p:spPr>
          <a:xfrm>
            <a:off x="164892" y="1522263"/>
            <a:ext cx="1693890" cy="2651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" r="51967"/>
          <a:stretch/>
        </p:blipFill>
        <p:spPr>
          <a:xfrm>
            <a:off x="2130933" y="1522263"/>
            <a:ext cx="1697068" cy="2651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3" r="26920"/>
          <a:stretch/>
        </p:blipFill>
        <p:spPr>
          <a:xfrm>
            <a:off x="3934774" y="1522263"/>
            <a:ext cx="1713613" cy="26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0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69" name="标题 1"/>
          <p:cNvSpPr>
            <a:spLocks noGrp="1"/>
          </p:cNvSpPr>
          <p:nvPr>
            <p:ph type="title" idx="4294967295"/>
          </p:nvPr>
        </p:nvSpPr>
        <p:spPr>
          <a:xfrm>
            <a:off x="827088" y="3587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/>
              <a:t>同理心</a:t>
            </a: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85" y="1254764"/>
            <a:ext cx="5887917" cy="336220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36931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标题 1"/>
          <p:cNvSpPr>
            <a:spLocks noGrp="1"/>
          </p:cNvSpPr>
          <p:nvPr>
            <p:ph type="title" idx="4294967295"/>
          </p:nvPr>
        </p:nvSpPr>
        <p:spPr>
          <a:xfrm>
            <a:off x="832168" y="336550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 smtClean="0"/>
              <a:t>深度访谈</a:t>
            </a:r>
            <a:r>
              <a:rPr lang="zh-CN" altLang="zh-CN" sz="2400" dirty="0"/>
              <a:t>／</a:t>
            </a:r>
            <a:r>
              <a:rPr lang="zh-CN" altLang="en-US" sz="2400" dirty="0" smtClean="0"/>
              <a:t>观察</a:t>
            </a:r>
            <a:endParaRPr lang="zh-CN" altLang="en-US" sz="2400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1094282" y="4362138"/>
            <a:ext cx="73451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1096780" y="1219824"/>
            <a:ext cx="0" cy="314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0" y="14240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访谈规模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83884" y="44845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项目进程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任意形状 9"/>
          <p:cNvSpPr/>
          <p:nvPr/>
        </p:nvSpPr>
        <p:spPr>
          <a:xfrm>
            <a:off x="1107995" y="1997640"/>
            <a:ext cx="7061643" cy="2008682"/>
          </a:xfrm>
          <a:custGeom>
            <a:avLst/>
            <a:gdLst>
              <a:gd name="connsiteX0" fmla="*/ 0 w 6086006"/>
              <a:gd name="connsiteY0" fmla="*/ 2008682 h 2008682"/>
              <a:gd name="connsiteX1" fmla="*/ 2233534 w 6086006"/>
              <a:gd name="connsiteY1" fmla="*/ 1304144 h 2008682"/>
              <a:gd name="connsiteX2" fmla="*/ 3597639 w 6086006"/>
              <a:gd name="connsiteY2" fmla="*/ 374754 h 2008682"/>
              <a:gd name="connsiteX3" fmla="*/ 6086006 w 6086006"/>
              <a:gd name="connsiteY3" fmla="*/ 0 h 200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6006" h="2008682">
                <a:moveTo>
                  <a:pt x="0" y="2008682"/>
                </a:moveTo>
                <a:cubicBezTo>
                  <a:pt x="816964" y="1792573"/>
                  <a:pt x="1633928" y="1576465"/>
                  <a:pt x="2233534" y="1304144"/>
                </a:cubicBezTo>
                <a:cubicBezTo>
                  <a:pt x="2833140" y="1031823"/>
                  <a:pt x="2955560" y="592111"/>
                  <a:pt x="3597639" y="374754"/>
                </a:cubicBezTo>
                <a:cubicBezTo>
                  <a:pt x="4239718" y="157397"/>
                  <a:pt x="6086006" y="0"/>
                  <a:pt x="6086006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1" y="1608732"/>
            <a:ext cx="1884325" cy="12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62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7"/>
          <p:cNvSpPr>
            <a:spLocks noGrp="1"/>
          </p:cNvSpPr>
          <p:nvPr/>
        </p:nvSpPr>
        <p:spPr>
          <a:xfrm>
            <a:off x="832803" y="124460"/>
            <a:ext cx="8229600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</a:rPr>
              <a:t>曾慜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76170" y="1310571"/>
            <a:ext cx="54501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中国教育创新校企联盟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秘书长</a:t>
            </a:r>
            <a:endParaRPr lang="en-US" altLang="zh-CN" sz="20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中国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</a:t>
            </a:r>
            <a:r>
              <a:rPr lang="en-US" altLang="zh-CN" sz="20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大学生创新创业大赛专委会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专家</a:t>
            </a:r>
            <a:endParaRPr lang="en-US" altLang="zh-CN" sz="20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厦大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、华工、北航、郑大等高校创业</a:t>
            </a:r>
            <a:r>
              <a:rPr lang="zh-CN" altLang="en-US" sz="20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导师</a:t>
            </a:r>
            <a:endParaRPr lang="en-US" altLang="zh-CN" sz="2000" dirty="0" smtClean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教育部首批万名创新创业导师</a:t>
            </a:r>
            <a:endParaRPr lang="en-US" altLang="zh-CN" sz="20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工业</a:t>
            </a:r>
            <a:r>
              <a:rPr lang="zh-CN" altLang="en-US" sz="20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和信息化领域的政府智库专家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1420420"/>
            <a:ext cx="2656114" cy="295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01688" y="346075"/>
            <a:ext cx="7859712" cy="5016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lang="zh-CN" altLang="en-US" sz="2400" dirty="0" smtClean="0"/>
              <a:t>需要注意的事项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01688" y="1648918"/>
            <a:ext cx="52243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用户痛点的大小和持续性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自己定义的需求不一定是真痛点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国外成熟的痛点不一定是咱们的痛点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用户痛点不宜太多太泛，需要不断的聚焦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13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9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698535" y="1246873"/>
          <a:ext cx="4222395" cy="2814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110393598"/>
              </p:ext>
            </p:extLst>
          </p:nvPr>
        </p:nvGraphicFramePr>
        <p:xfrm>
          <a:off x="5109270" y="1246872"/>
          <a:ext cx="3910805" cy="2814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28" name="TextBox 31"/>
          <p:cNvSpPr/>
          <p:nvPr/>
        </p:nvSpPr>
        <p:spPr>
          <a:xfrm>
            <a:off x="1850292" y="4628907"/>
            <a:ext cx="5569839" cy="3988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992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给出靠谱数据，说明数据的来源，必须让人信服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01688" y="346075"/>
            <a:ext cx="7859712" cy="5016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、行业市场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59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801688" y="346075"/>
            <a:ext cx="7859712" cy="5016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lang="zh-CN" altLang="en-US" sz="2400" dirty="0" smtClean="0"/>
              <a:t>数据从哪来？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423412" y="2281821"/>
            <a:ext cx="631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赛迪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艾瑞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易观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证券公司行业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消费报告</a:t>
            </a:r>
            <a:endParaRPr kumimoji="1"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2033721" y="3166254"/>
            <a:ext cx="4939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创业板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新三板企业招股说明书</a:t>
            </a:r>
            <a:endParaRPr kumimoji="1"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717929" y="4050687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结合占有率</a:t>
            </a:r>
            <a:r>
              <a:rPr kumimoji="1" lang="zh-CN" altLang="en-US" sz="2800" dirty="0"/>
              <a:t>、</a:t>
            </a:r>
            <a:r>
              <a:rPr kumimoji="1" lang="zh-CN" altLang="en-US" sz="2800" dirty="0" smtClean="0"/>
              <a:t>客单价等进行公式推算</a:t>
            </a:r>
            <a:endParaRPr kumimoji="1"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717929" y="1397388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国家及</a:t>
            </a:r>
            <a:r>
              <a:rPr kumimoji="1" lang="zh-CN" altLang="en-US" sz="2800" smtClean="0"/>
              <a:t>省市政府发布的公告和规划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3248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0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381534" y="88842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</a:rPr>
              <a:t>产品对比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45852" y="88842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</a:rPr>
              <a:t>性能对比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544995" y="1378359"/>
            <a:ext cx="0" cy="300996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8" name="TextBox 31"/>
          <p:cNvSpPr/>
          <p:nvPr/>
        </p:nvSpPr>
        <p:spPr>
          <a:xfrm>
            <a:off x="282290" y="4553617"/>
            <a:ext cx="4007828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992" b="1" smtClean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</a:t>
            </a:r>
            <a:r>
              <a:rPr lang="zh-CN" altLang="en-US" sz="1992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目前是做该项目正确的时机。</a:t>
            </a:r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801688" y="346075"/>
            <a:ext cx="7859712" cy="5016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、竞品分析</a:t>
            </a:r>
            <a:endParaRPr lang="zh-CN" altLang="en-US" sz="240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51" y="1506909"/>
            <a:ext cx="1242397" cy="93179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533" y="1631281"/>
            <a:ext cx="678002" cy="6780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533" y="3224954"/>
            <a:ext cx="714012" cy="66058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942965" y="2631380"/>
            <a:ext cx="15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产品的性能价格等方面介绍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264135" y="2358427"/>
            <a:ext cx="1007007" cy="299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4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现有竞品</a:t>
            </a:r>
            <a:r>
              <a:rPr lang="en-US" altLang="zh-CN" sz="134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1" y="3280153"/>
            <a:ext cx="576290" cy="57629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6777186" y="2631380"/>
            <a:ext cx="15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产品的性能价格等方面介绍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101519" y="2358427"/>
            <a:ext cx="995785" cy="299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4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现有竞品</a:t>
            </a:r>
            <a:r>
              <a:rPr lang="en-US" altLang="zh-CN" sz="134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943417" y="4161103"/>
            <a:ext cx="15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产品的性能价格等方面介绍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5286724" y="3885439"/>
            <a:ext cx="994183" cy="299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4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潜在竞品</a:t>
            </a:r>
            <a:r>
              <a:rPr lang="en-US" altLang="zh-CN" sz="134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759093" y="4161010"/>
            <a:ext cx="1693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产品的性能价格等方面介绍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089321" y="3885439"/>
            <a:ext cx="1013419" cy="299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4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潜在竞品</a:t>
            </a:r>
            <a:r>
              <a:rPr lang="en-US" altLang="zh-CN" sz="1348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3080449" y="2394034"/>
            <a:ext cx="649537" cy="299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48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</a:t>
            </a:r>
            <a:r>
              <a:rPr lang="en-US" altLang="zh-CN" sz="1348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endParaRPr lang="en-US" altLang="zh-CN" sz="1348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174316" y="4016671"/>
            <a:ext cx="667170" cy="299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48" b="1" dirty="0" smtClean="0"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r>
              <a:rPr lang="en-US" altLang="zh-CN" sz="1348" b="1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1348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64974" y="2394034"/>
            <a:ext cx="660758" cy="299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48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r>
              <a:rPr lang="en-US" altLang="zh-CN" sz="1348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endParaRPr lang="en-US" altLang="zh-CN" sz="1348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72586" y="4014205"/>
            <a:ext cx="647934" cy="299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48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技术</a:t>
            </a:r>
            <a:r>
              <a:rPr lang="en-US" altLang="zh-CN" sz="1348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endParaRPr lang="en-US" altLang="zh-CN" sz="1348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34" y="1506909"/>
            <a:ext cx="905162" cy="90516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08" y="3228551"/>
            <a:ext cx="760631" cy="760631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37" y="3219548"/>
            <a:ext cx="747577" cy="747577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1" y="1678625"/>
            <a:ext cx="715002" cy="715002"/>
          </a:xfrm>
          <a:prstGeom prst="rect">
            <a:avLst/>
          </a:prstGeom>
        </p:spPr>
      </p:pic>
      <p:sp>
        <p:nvSpPr>
          <p:cNvPr id="74" name="TextBox 31"/>
          <p:cNvSpPr/>
          <p:nvPr/>
        </p:nvSpPr>
        <p:spPr>
          <a:xfrm>
            <a:off x="4645833" y="4553617"/>
            <a:ext cx="4262705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1992" b="1" dirty="0" smtClean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呈现我们的解决方案是具有竞争优势</a:t>
            </a:r>
            <a:endParaRPr lang="zh-CN" altLang="en-US" sz="1992" b="1" dirty="0">
              <a:solidFill>
                <a:srgbClr val="F6931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072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  <p:bldP spid="74" grpId="0" bldLvl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饼形 6"/>
          <p:cNvSpPr/>
          <p:nvPr/>
        </p:nvSpPr>
        <p:spPr bwMode="auto">
          <a:xfrm>
            <a:off x="2346509" y="2081428"/>
            <a:ext cx="1554274" cy="1512620"/>
          </a:xfrm>
          <a:custGeom>
            <a:avLst/>
            <a:gdLst>
              <a:gd name="T0" fmla="*/ 2073275 w 2073275"/>
              <a:gd name="T1" fmla="*/ 1008857 h 2017713"/>
              <a:gd name="T2" fmla="*/ 1036637 w 2073275"/>
              <a:gd name="T3" fmla="*/ 2017714 h 2017713"/>
              <a:gd name="T4" fmla="*/ -1 w 2073275"/>
              <a:gd name="T5" fmla="*/ 1008858 h 2017713"/>
              <a:gd name="T6" fmla="*/ 1036638 w 2073275"/>
              <a:gd name="T7" fmla="*/ 1008857 h 2017713"/>
              <a:gd name="T8" fmla="*/ 2073275 w 2073275"/>
              <a:gd name="T9" fmla="*/ 1008857 h 20177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73275"/>
              <a:gd name="T16" fmla="*/ 0 h 2017713"/>
              <a:gd name="T17" fmla="*/ 2073275 w 2073275"/>
              <a:gd name="T18" fmla="*/ 2017713 h 20177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73275" h="2017713">
                <a:moveTo>
                  <a:pt x="2073275" y="1008857"/>
                </a:moveTo>
                <a:cubicBezTo>
                  <a:pt x="2073275" y="1566033"/>
                  <a:pt x="1609157" y="2017714"/>
                  <a:pt x="1036637" y="2017714"/>
                </a:cubicBezTo>
                <a:cubicBezTo>
                  <a:pt x="464118" y="2017714"/>
                  <a:pt x="-1" y="1566034"/>
                  <a:pt x="-1" y="1008858"/>
                </a:cubicBezTo>
                <a:lnTo>
                  <a:pt x="1036638" y="1008857"/>
                </a:lnTo>
                <a:lnTo>
                  <a:pt x="2073275" y="1008857"/>
                </a:lnTo>
                <a:close/>
              </a:path>
            </a:pathLst>
          </a:custGeom>
          <a:solidFill>
            <a:srgbClr val="F6931D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 sz="1348"/>
          </a:p>
        </p:txBody>
      </p:sp>
      <p:sp>
        <p:nvSpPr>
          <p:cNvPr id="57349" name="饼形 7"/>
          <p:cNvSpPr/>
          <p:nvPr/>
        </p:nvSpPr>
        <p:spPr bwMode="auto">
          <a:xfrm rot="5400000">
            <a:off x="1589605" y="2815721"/>
            <a:ext cx="1512620" cy="1555464"/>
          </a:xfrm>
          <a:custGeom>
            <a:avLst/>
            <a:gdLst>
              <a:gd name="T0" fmla="*/ 2017712 w 2017712"/>
              <a:gd name="T1" fmla="*/ 1037432 h 2074863"/>
              <a:gd name="T2" fmla="*/ 1008856 w 2017712"/>
              <a:gd name="T3" fmla="*/ 2074864 h 2074863"/>
              <a:gd name="T4" fmla="*/ 0 w 2017712"/>
              <a:gd name="T5" fmla="*/ 1037433 h 2074863"/>
              <a:gd name="T6" fmla="*/ 1008856 w 2017712"/>
              <a:gd name="T7" fmla="*/ 1037432 h 2074863"/>
              <a:gd name="T8" fmla="*/ 2017712 w 2017712"/>
              <a:gd name="T9" fmla="*/ 1037432 h 20748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17712"/>
              <a:gd name="T16" fmla="*/ 0 h 2074863"/>
              <a:gd name="T17" fmla="*/ 2017712 w 2017712"/>
              <a:gd name="T18" fmla="*/ 2074863 h 20748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17712" h="2074863">
                <a:moveTo>
                  <a:pt x="2017712" y="1037432"/>
                </a:moveTo>
                <a:cubicBezTo>
                  <a:pt x="2017712" y="1610390"/>
                  <a:pt x="1566032" y="2074864"/>
                  <a:pt x="1008856" y="2074864"/>
                </a:cubicBezTo>
                <a:cubicBezTo>
                  <a:pt x="451680" y="2074864"/>
                  <a:pt x="0" y="1610390"/>
                  <a:pt x="0" y="1037433"/>
                </a:cubicBezTo>
                <a:lnTo>
                  <a:pt x="1008856" y="1037432"/>
                </a:lnTo>
                <a:lnTo>
                  <a:pt x="2017712" y="10374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 sz="1348"/>
          </a:p>
        </p:txBody>
      </p:sp>
      <p:sp>
        <p:nvSpPr>
          <p:cNvPr id="57350" name="饼形 8"/>
          <p:cNvSpPr/>
          <p:nvPr/>
        </p:nvSpPr>
        <p:spPr bwMode="auto">
          <a:xfrm rot="-5400000">
            <a:off x="1590200" y="1303697"/>
            <a:ext cx="1511429" cy="1555464"/>
          </a:xfrm>
          <a:custGeom>
            <a:avLst/>
            <a:gdLst>
              <a:gd name="T0" fmla="*/ 2016125 w 2016125"/>
              <a:gd name="T1" fmla="*/ 1037432 h 2074863"/>
              <a:gd name="T2" fmla="*/ 1008062 w 2016125"/>
              <a:gd name="T3" fmla="*/ 2074864 h 2074863"/>
              <a:gd name="T4" fmla="*/ -1 w 2016125"/>
              <a:gd name="T5" fmla="*/ 1037433 h 2074863"/>
              <a:gd name="T6" fmla="*/ 1008063 w 2016125"/>
              <a:gd name="T7" fmla="*/ 1037432 h 2074863"/>
              <a:gd name="T8" fmla="*/ 2016125 w 2016125"/>
              <a:gd name="T9" fmla="*/ 1037432 h 20748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16125"/>
              <a:gd name="T16" fmla="*/ 0 h 2074863"/>
              <a:gd name="T17" fmla="*/ 2016125 w 2016125"/>
              <a:gd name="T18" fmla="*/ 2074863 h 20748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16125" h="2074863">
                <a:moveTo>
                  <a:pt x="2016125" y="1037432"/>
                </a:moveTo>
                <a:cubicBezTo>
                  <a:pt x="2016125" y="1610390"/>
                  <a:pt x="1564800" y="2074864"/>
                  <a:pt x="1008062" y="2074864"/>
                </a:cubicBezTo>
                <a:cubicBezTo>
                  <a:pt x="451324" y="2074864"/>
                  <a:pt x="-1" y="1610390"/>
                  <a:pt x="-1" y="1037433"/>
                </a:cubicBezTo>
                <a:lnTo>
                  <a:pt x="1008063" y="1037432"/>
                </a:lnTo>
                <a:lnTo>
                  <a:pt x="2016125" y="10374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 sz="1348"/>
          </a:p>
        </p:txBody>
      </p:sp>
      <p:sp>
        <p:nvSpPr>
          <p:cNvPr id="57351" name="饼形 9"/>
          <p:cNvSpPr/>
          <p:nvPr/>
        </p:nvSpPr>
        <p:spPr bwMode="auto">
          <a:xfrm rot="10800000">
            <a:off x="791046" y="2081428"/>
            <a:ext cx="1555463" cy="1512620"/>
          </a:xfrm>
          <a:custGeom>
            <a:avLst/>
            <a:gdLst>
              <a:gd name="T0" fmla="*/ 2074862 w 2074862"/>
              <a:gd name="T1" fmla="*/ 1008857 h 2017713"/>
              <a:gd name="T2" fmla="*/ 1037431 w 2074862"/>
              <a:gd name="T3" fmla="*/ 2017714 h 2017713"/>
              <a:gd name="T4" fmla="*/ 0 w 2074862"/>
              <a:gd name="T5" fmla="*/ 1008858 h 2017713"/>
              <a:gd name="T6" fmla="*/ 1037431 w 2074862"/>
              <a:gd name="T7" fmla="*/ 1008857 h 2017713"/>
              <a:gd name="T8" fmla="*/ 2074862 w 2074862"/>
              <a:gd name="T9" fmla="*/ 1008857 h 20177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74862"/>
              <a:gd name="T16" fmla="*/ 0 h 2017713"/>
              <a:gd name="T17" fmla="*/ 2074862 w 2074862"/>
              <a:gd name="T18" fmla="*/ 2017713 h 20177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74862" h="2017713">
                <a:moveTo>
                  <a:pt x="2074862" y="1008857"/>
                </a:moveTo>
                <a:cubicBezTo>
                  <a:pt x="2074862" y="1566033"/>
                  <a:pt x="1610388" y="2017714"/>
                  <a:pt x="1037431" y="2017714"/>
                </a:cubicBezTo>
                <a:cubicBezTo>
                  <a:pt x="464474" y="2017714"/>
                  <a:pt x="0" y="1566034"/>
                  <a:pt x="0" y="1008858"/>
                </a:cubicBezTo>
                <a:lnTo>
                  <a:pt x="1037431" y="1008857"/>
                </a:lnTo>
                <a:lnTo>
                  <a:pt x="2074862" y="1008857"/>
                </a:lnTo>
                <a:close/>
              </a:path>
            </a:pathLst>
          </a:custGeom>
          <a:solidFill>
            <a:srgbClr val="F6931D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 sz="1348"/>
          </a:p>
        </p:txBody>
      </p:sp>
      <p:sp>
        <p:nvSpPr>
          <p:cNvPr id="57352" name="椭圆 10"/>
          <p:cNvSpPr>
            <a:spLocks noChangeArrowheads="1"/>
          </p:cNvSpPr>
          <p:nvPr/>
        </p:nvSpPr>
        <p:spPr bwMode="auto">
          <a:xfrm>
            <a:off x="2196556" y="2693141"/>
            <a:ext cx="298716" cy="289195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1348">
              <a:solidFill>
                <a:srgbClr val="FFFFFF"/>
              </a:solidFill>
            </a:endParaRPr>
          </a:p>
        </p:txBody>
      </p:sp>
      <p:sp>
        <p:nvSpPr>
          <p:cNvPr id="57353" name="椭圆 11"/>
          <p:cNvSpPr>
            <a:spLocks noChangeArrowheads="1"/>
          </p:cNvSpPr>
          <p:nvPr/>
        </p:nvSpPr>
        <p:spPr bwMode="auto">
          <a:xfrm>
            <a:off x="4174550" y="1325713"/>
            <a:ext cx="332038" cy="33203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498">
                <a:solidFill>
                  <a:schemeClr val="bg1"/>
                </a:solidFill>
              </a:rPr>
              <a:t>1</a:t>
            </a:r>
            <a:endParaRPr lang="zh-CN" altLang="en-US" sz="1498">
              <a:solidFill>
                <a:schemeClr val="bg1"/>
              </a:solidFill>
            </a:endParaRPr>
          </a:p>
        </p:txBody>
      </p:sp>
      <p:sp>
        <p:nvSpPr>
          <p:cNvPr id="57354" name="矩形 22"/>
          <p:cNvSpPr>
            <a:spLocks noChangeArrowheads="1"/>
          </p:cNvSpPr>
          <p:nvPr/>
        </p:nvSpPr>
        <p:spPr bwMode="auto">
          <a:xfrm>
            <a:off x="4588716" y="1412486"/>
            <a:ext cx="4070977" cy="61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zh-CN" altLang="en-US" sz="1708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解决了什么问题，比其他人的优势在哪里</a:t>
            </a:r>
          </a:p>
        </p:txBody>
      </p:sp>
      <p:sp>
        <p:nvSpPr>
          <p:cNvPr id="57355" name="文本框 23"/>
          <p:cNvSpPr txBox="1">
            <a:spLocks noChangeArrowheads="1"/>
          </p:cNvSpPr>
          <p:nvPr/>
        </p:nvSpPr>
        <p:spPr bwMode="auto">
          <a:xfrm>
            <a:off x="4588716" y="1135094"/>
            <a:ext cx="1683779" cy="35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708"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核心竞争力一</a:t>
            </a:r>
          </a:p>
        </p:txBody>
      </p:sp>
      <p:sp>
        <p:nvSpPr>
          <p:cNvPr id="57356" name="椭圆 14"/>
          <p:cNvSpPr>
            <a:spLocks noChangeArrowheads="1"/>
          </p:cNvSpPr>
          <p:nvPr/>
        </p:nvSpPr>
        <p:spPr bwMode="auto">
          <a:xfrm>
            <a:off x="4174550" y="2167115"/>
            <a:ext cx="332038" cy="332039"/>
          </a:xfrm>
          <a:prstGeom prst="ellipse">
            <a:avLst/>
          </a:prstGeom>
          <a:solidFill>
            <a:srgbClr val="F6931D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498">
                <a:solidFill>
                  <a:schemeClr val="bg1"/>
                </a:solidFill>
              </a:rPr>
              <a:t>2</a:t>
            </a:r>
            <a:endParaRPr lang="zh-CN" altLang="en-US" sz="1498">
              <a:solidFill>
                <a:schemeClr val="bg1"/>
              </a:solidFill>
            </a:endParaRPr>
          </a:p>
        </p:txBody>
      </p:sp>
      <p:sp>
        <p:nvSpPr>
          <p:cNvPr id="57359" name="椭圆 17"/>
          <p:cNvSpPr>
            <a:spLocks noChangeArrowheads="1"/>
          </p:cNvSpPr>
          <p:nvPr/>
        </p:nvSpPr>
        <p:spPr bwMode="auto">
          <a:xfrm>
            <a:off x="4174550" y="3073973"/>
            <a:ext cx="332038" cy="33203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498">
                <a:solidFill>
                  <a:schemeClr val="bg1"/>
                </a:solidFill>
              </a:rPr>
              <a:t>3</a:t>
            </a:r>
            <a:endParaRPr lang="zh-CN" altLang="en-US" sz="1498">
              <a:solidFill>
                <a:schemeClr val="bg1"/>
              </a:solidFill>
            </a:endParaRPr>
          </a:p>
        </p:txBody>
      </p:sp>
      <p:sp>
        <p:nvSpPr>
          <p:cNvPr id="57362" name="椭圆 20"/>
          <p:cNvSpPr>
            <a:spLocks noChangeArrowheads="1"/>
          </p:cNvSpPr>
          <p:nvPr/>
        </p:nvSpPr>
        <p:spPr bwMode="auto">
          <a:xfrm>
            <a:off x="4174550" y="3949889"/>
            <a:ext cx="332038" cy="332039"/>
          </a:xfrm>
          <a:prstGeom prst="ellipse">
            <a:avLst/>
          </a:prstGeom>
          <a:solidFill>
            <a:srgbClr val="F6931D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498">
                <a:solidFill>
                  <a:schemeClr val="bg1"/>
                </a:solidFill>
              </a:rPr>
              <a:t>4</a:t>
            </a:r>
            <a:endParaRPr lang="zh-CN" altLang="en-US" sz="1498">
              <a:solidFill>
                <a:schemeClr val="bg1"/>
              </a:solidFill>
            </a:endParaRPr>
          </a:p>
        </p:txBody>
      </p:sp>
      <p:sp>
        <p:nvSpPr>
          <p:cNvPr id="57365" name="Freeform 188"/>
          <p:cNvSpPr/>
          <p:nvPr/>
        </p:nvSpPr>
        <p:spPr bwMode="auto">
          <a:xfrm>
            <a:off x="2513123" y="1896963"/>
            <a:ext cx="378452" cy="411775"/>
          </a:xfrm>
          <a:custGeom>
            <a:avLst/>
            <a:gdLst>
              <a:gd name="T0" fmla="*/ 2147483647 w 92"/>
              <a:gd name="T1" fmla="*/ 2147483647 h 100"/>
              <a:gd name="T2" fmla="*/ 2147483647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2147483647 w 92"/>
              <a:gd name="T11" fmla="*/ 2147483647 h 100"/>
              <a:gd name="T12" fmla="*/ 2147483647 w 92"/>
              <a:gd name="T13" fmla="*/ 2147483647 h 100"/>
              <a:gd name="T14" fmla="*/ 2147483647 w 92"/>
              <a:gd name="T15" fmla="*/ 2147483647 h 100"/>
              <a:gd name="T16" fmla="*/ 2147483647 w 92"/>
              <a:gd name="T17" fmla="*/ 2147483647 h 100"/>
              <a:gd name="T18" fmla="*/ 2147483647 w 92"/>
              <a:gd name="T19" fmla="*/ 2147483647 h 100"/>
              <a:gd name="T20" fmla="*/ 2147483647 w 92"/>
              <a:gd name="T21" fmla="*/ 2147483647 h 100"/>
              <a:gd name="T22" fmla="*/ 2147483647 w 92"/>
              <a:gd name="T23" fmla="*/ 2147483647 h 100"/>
              <a:gd name="T24" fmla="*/ 2147483647 w 92"/>
              <a:gd name="T25" fmla="*/ 2147483647 h 100"/>
              <a:gd name="T26" fmla="*/ 2147483647 w 92"/>
              <a:gd name="T27" fmla="*/ 2147483647 h 100"/>
              <a:gd name="T28" fmla="*/ 2147483647 w 92"/>
              <a:gd name="T29" fmla="*/ 2147483647 h 1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2"/>
              <a:gd name="T46" fmla="*/ 0 h 100"/>
              <a:gd name="T47" fmla="*/ 92 w 92"/>
              <a:gd name="T48" fmla="*/ 100 h 1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2" h="100">
                <a:moveTo>
                  <a:pt x="91" y="74"/>
                </a:moveTo>
                <a:cubicBezTo>
                  <a:pt x="92" y="65"/>
                  <a:pt x="79" y="59"/>
                  <a:pt x="73" y="53"/>
                </a:cubicBezTo>
                <a:cubicBezTo>
                  <a:pt x="60" y="40"/>
                  <a:pt x="68" y="25"/>
                  <a:pt x="62" y="10"/>
                </a:cubicBezTo>
                <a:cubicBezTo>
                  <a:pt x="59" y="3"/>
                  <a:pt x="53" y="0"/>
                  <a:pt x="46" y="0"/>
                </a:cubicBezTo>
                <a:cubicBezTo>
                  <a:pt x="39" y="0"/>
                  <a:pt x="33" y="3"/>
                  <a:pt x="30" y="10"/>
                </a:cubicBezTo>
                <a:cubicBezTo>
                  <a:pt x="24" y="25"/>
                  <a:pt x="32" y="40"/>
                  <a:pt x="19" y="53"/>
                </a:cubicBezTo>
                <a:cubicBezTo>
                  <a:pt x="12" y="59"/>
                  <a:pt x="0" y="65"/>
                  <a:pt x="1" y="74"/>
                </a:cubicBezTo>
                <a:cubicBezTo>
                  <a:pt x="26" y="74"/>
                  <a:pt x="26" y="74"/>
                  <a:pt x="26" y="74"/>
                </a:cubicBezTo>
                <a:cubicBezTo>
                  <a:pt x="25" y="79"/>
                  <a:pt x="25" y="79"/>
                  <a:pt x="25" y="79"/>
                </a:cubicBezTo>
                <a:cubicBezTo>
                  <a:pt x="23" y="80"/>
                  <a:pt x="21" y="83"/>
                  <a:pt x="20" y="86"/>
                </a:cubicBezTo>
                <a:cubicBezTo>
                  <a:pt x="18" y="92"/>
                  <a:pt x="20" y="97"/>
                  <a:pt x="25" y="99"/>
                </a:cubicBezTo>
                <a:cubicBezTo>
                  <a:pt x="29" y="100"/>
                  <a:pt x="34" y="96"/>
                  <a:pt x="35" y="91"/>
                </a:cubicBezTo>
                <a:cubicBezTo>
                  <a:pt x="36" y="88"/>
                  <a:pt x="36" y="85"/>
                  <a:pt x="35" y="82"/>
                </a:cubicBezTo>
                <a:cubicBezTo>
                  <a:pt x="37" y="74"/>
                  <a:pt x="37" y="74"/>
                  <a:pt x="37" y="74"/>
                </a:cubicBezTo>
                <a:lnTo>
                  <a:pt x="91" y="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57366" name="Freeform 414"/>
          <p:cNvSpPr/>
          <p:nvPr/>
        </p:nvSpPr>
        <p:spPr bwMode="auto">
          <a:xfrm>
            <a:off x="1359915" y="2240902"/>
            <a:ext cx="403444" cy="417726"/>
          </a:xfrm>
          <a:custGeom>
            <a:avLst/>
            <a:gdLst>
              <a:gd name="T0" fmla="*/ 2147483647 w 98"/>
              <a:gd name="T1" fmla="*/ 2147483647 h 101"/>
              <a:gd name="T2" fmla="*/ 2147483647 w 98"/>
              <a:gd name="T3" fmla="*/ 0 h 101"/>
              <a:gd name="T4" fmla="*/ 2147483647 w 98"/>
              <a:gd name="T5" fmla="*/ 2147483647 h 101"/>
              <a:gd name="T6" fmla="*/ 2147483647 w 98"/>
              <a:gd name="T7" fmla="*/ 2147483647 h 101"/>
              <a:gd name="T8" fmla="*/ 2147483647 w 98"/>
              <a:gd name="T9" fmla="*/ 0 h 101"/>
              <a:gd name="T10" fmla="*/ 2147483647 w 98"/>
              <a:gd name="T11" fmla="*/ 2147483647 h 101"/>
              <a:gd name="T12" fmla="*/ 0 w 98"/>
              <a:gd name="T13" fmla="*/ 2147483647 h 101"/>
              <a:gd name="T14" fmla="*/ 2147483647 w 98"/>
              <a:gd name="T15" fmla="*/ 2147483647 h 101"/>
              <a:gd name="T16" fmla="*/ 2147483647 w 98"/>
              <a:gd name="T17" fmla="*/ 2147483647 h 101"/>
              <a:gd name="T18" fmla="*/ 2147483647 w 98"/>
              <a:gd name="T19" fmla="*/ 2147483647 h 10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8"/>
              <a:gd name="T31" fmla="*/ 0 h 101"/>
              <a:gd name="T32" fmla="*/ 98 w 98"/>
              <a:gd name="T33" fmla="*/ 101 h 10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8" h="101">
                <a:moveTo>
                  <a:pt x="78" y="72"/>
                </a:moveTo>
                <a:cubicBezTo>
                  <a:pt x="98" y="37"/>
                  <a:pt x="41" y="0"/>
                  <a:pt x="41" y="0"/>
                </a:cubicBezTo>
                <a:cubicBezTo>
                  <a:pt x="59" y="17"/>
                  <a:pt x="49" y="54"/>
                  <a:pt x="43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55" y="31"/>
                  <a:pt x="41" y="0"/>
                  <a:pt x="41" y="0"/>
                </a:cubicBezTo>
                <a:cubicBezTo>
                  <a:pt x="49" y="18"/>
                  <a:pt x="33" y="55"/>
                  <a:pt x="25" y="72"/>
                </a:cubicBezTo>
                <a:cubicBezTo>
                  <a:pt x="11" y="72"/>
                  <a:pt x="0" y="72"/>
                  <a:pt x="0" y="72"/>
                </a:cubicBezTo>
                <a:cubicBezTo>
                  <a:pt x="0" y="72"/>
                  <a:pt x="8" y="96"/>
                  <a:pt x="31" y="99"/>
                </a:cubicBezTo>
                <a:cubicBezTo>
                  <a:pt x="53" y="101"/>
                  <a:pt x="85" y="91"/>
                  <a:pt x="98" y="72"/>
                </a:cubicBezTo>
                <a:lnTo>
                  <a:pt x="78" y="7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57367" name="Freeform 276"/>
          <p:cNvSpPr/>
          <p:nvPr/>
        </p:nvSpPr>
        <p:spPr bwMode="auto">
          <a:xfrm>
            <a:off x="1747888" y="3436955"/>
            <a:ext cx="460569" cy="397494"/>
          </a:xfrm>
          <a:custGeom>
            <a:avLst/>
            <a:gdLst>
              <a:gd name="T0" fmla="*/ 2147483647 w 101"/>
              <a:gd name="T1" fmla="*/ 2147483647 h 87"/>
              <a:gd name="T2" fmla="*/ 2147483647 w 101"/>
              <a:gd name="T3" fmla="*/ 2147483647 h 87"/>
              <a:gd name="T4" fmla="*/ 2147483647 w 101"/>
              <a:gd name="T5" fmla="*/ 2147483647 h 87"/>
              <a:gd name="T6" fmla="*/ 2147483647 w 101"/>
              <a:gd name="T7" fmla="*/ 2147483647 h 87"/>
              <a:gd name="T8" fmla="*/ 2147483647 w 101"/>
              <a:gd name="T9" fmla="*/ 2147483647 h 87"/>
              <a:gd name="T10" fmla="*/ 2147483647 w 101"/>
              <a:gd name="T11" fmla="*/ 2147483647 h 87"/>
              <a:gd name="T12" fmla="*/ 2147483647 w 101"/>
              <a:gd name="T13" fmla="*/ 2147483647 h 87"/>
              <a:gd name="T14" fmla="*/ 2147483647 w 101"/>
              <a:gd name="T15" fmla="*/ 2147483647 h 87"/>
              <a:gd name="T16" fmla="*/ 2147483647 w 101"/>
              <a:gd name="T17" fmla="*/ 2147483647 h 87"/>
              <a:gd name="T18" fmla="*/ 2147483647 w 101"/>
              <a:gd name="T19" fmla="*/ 2147483647 h 87"/>
              <a:gd name="T20" fmla="*/ 2147483647 w 101"/>
              <a:gd name="T21" fmla="*/ 2147483647 h 87"/>
              <a:gd name="T22" fmla="*/ 2147483647 w 101"/>
              <a:gd name="T23" fmla="*/ 2147483647 h 87"/>
              <a:gd name="T24" fmla="*/ 2147483647 w 101"/>
              <a:gd name="T25" fmla="*/ 2147483647 h 87"/>
              <a:gd name="T26" fmla="*/ 2147483647 w 101"/>
              <a:gd name="T27" fmla="*/ 2147483647 h 87"/>
              <a:gd name="T28" fmla="*/ 2147483647 w 101"/>
              <a:gd name="T29" fmla="*/ 2147483647 h 8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1"/>
              <a:gd name="T46" fmla="*/ 0 h 87"/>
              <a:gd name="T47" fmla="*/ 101 w 101"/>
              <a:gd name="T48" fmla="*/ 87 h 8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1" h="87">
                <a:moveTo>
                  <a:pt x="3" y="67"/>
                </a:moveTo>
                <a:cubicBezTo>
                  <a:pt x="44" y="39"/>
                  <a:pt x="44" y="39"/>
                  <a:pt x="44" y="39"/>
                </a:cubicBezTo>
                <a:cubicBezTo>
                  <a:pt x="42" y="32"/>
                  <a:pt x="43" y="25"/>
                  <a:pt x="46" y="19"/>
                </a:cubicBezTo>
                <a:cubicBezTo>
                  <a:pt x="52" y="6"/>
                  <a:pt x="66" y="0"/>
                  <a:pt x="79" y="3"/>
                </a:cubicBezTo>
                <a:cubicBezTo>
                  <a:pt x="64" y="14"/>
                  <a:pt x="64" y="14"/>
                  <a:pt x="64" y="14"/>
                </a:cubicBezTo>
                <a:cubicBezTo>
                  <a:pt x="65" y="36"/>
                  <a:pt x="65" y="36"/>
                  <a:pt x="65" y="36"/>
                </a:cubicBezTo>
                <a:cubicBezTo>
                  <a:pt x="85" y="45"/>
                  <a:pt x="85" y="45"/>
                  <a:pt x="85" y="45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37"/>
                  <a:pt x="100" y="40"/>
                  <a:pt x="98" y="43"/>
                </a:cubicBezTo>
                <a:cubicBezTo>
                  <a:pt x="92" y="58"/>
                  <a:pt x="74" y="64"/>
                  <a:pt x="60" y="57"/>
                </a:cubicBezTo>
                <a:cubicBezTo>
                  <a:pt x="59" y="57"/>
                  <a:pt x="59" y="57"/>
                  <a:pt x="58" y="56"/>
                </a:cubicBezTo>
                <a:cubicBezTo>
                  <a:pt x="16" y="86"/>
                  <a:pt x="16" y="86"/>
                  <a:pt x="16" y="86"/>
                </a:cubicBezTo>
                <a:cubicBezTo>
                  <a:pt x="13" y="87"/>
                  <a:pt x="10" y="87"/>
                  <a:pt x="9" y="84"/>
                </a:cubicBezTo>
                <a:cubicBezTo>
                  <a:pt x="2" y="75"/>
                  <a:pt x="2" y="75"/>
                  <a:pt x="2" y="75"/>
                </a:cubicBezTo>
                <a:cubicBezTo>
                  <a:pt x="0" y="72"/>
                  <a:pt x="1" y="69"/>
                  <a:pt x="3" y="6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57368" name="Freeform 277"/>
          <p:cNvSpPr>
            <a:spLocks noEditPoints="1"/>
          </p:cNvSpPr>
          <p:nvPr/>
        </p:nvSpPr>
        <p:spPr bwMode="auto">
          <a:xfrm>
            <a:off x="2979643" y="3010898"/>
            <a:ext cx="328468" cy="391543"/>
          </a:xfrm>
          <a:custGeom>
            <a:avLst/>
            <a:gdLst>
              <a:gd name="T0" fmla="*/ 2147483647 w 72"/>
              <a:gd name="T1" fmla="*/ 2147483647 h 86"/>
              <a:gd name="T2" fmla="*/ 2147483647 w 72"/>
              <a:gd name="T3" fmla="*/ 2147483647 h 86"/>
              <a:gd name="T4" fmla="*/ 2147483647 w 72"/>
              <a:gd name="T5" fmla="*/ 2147483647 h 86"/>
              <a:gd name="T6" fmla="*/ 2147483647 w 72"/>
              <a:gd name="T7" fmla="*/ 0 h 86"/>
              <a:gd name="T8" fmla="*/ 2147483647 w 72"/>
              <a:gd name="T9" fmla="*/ 0 h 86"/>
              <a:gd name="T10" fmla="*/ 2147483647 w 72"/>
              <a:gd name="T11" fmla="*/ 2147483647 h 86"/>
              <a:gd name="T12" fmla="*/ 2147483647 w 72"/>
              <a:gd name="T13" fmla="*/ 2147483647 h 86"/>
              <a:gd name="T14" fmla="*/ 2147483647 w 72"/>
              <a:gd name="T15" fmla="*/ 2147483647 h 86"/>
              <a:gd name="T16" fmla="*/ 0 w 72"/>
              <a:gd name="T17" fmla="*/ 2147483647 h 86"/>
              <a:gd name="T18" fmla="*/ 0 w 72"/>
              <a:gd name="T19" fmla="*/ 2147483647 h 86"/>
              <a:gd name="T20" fmla="*/ 2147483647 w 72"/>
              <a:gd name="T21" fmla="*/ 2147483647 h 86"/>
              <a:gd name="T22" fmla="*/ 2147483647 w 72"/>
              <a:gd name="T23" fmla="*/ 2147483647 h 86"/>
              <a:gd name="T24" fmla="*/ 2147483647 w 72"/>
              <a:gd name="T25" fmla="*/ 2147483647 h 86"/>
              <a:gd name="T26" fmla="*/ 2147483647 w 72"/>
              <a:gd name="T27" fmla="*/ 2147483647 h 86"/>
              <a:gd name="T28" fmla="*/ 2147483647 w 72"/>
              <a:gd name="T29" fmla="*/ 2147483647 h 86"/>
              <a:gd name="T30" fmla="*/ 2147483647 w 72"/>
              <a:gd name="T31" fmla="*/ 2147483647 h 86"/>
              <a:gd name="T32" fmla="*/ 2147483647 w 72"/>
              <a:gd name="T33" fmla="*/ 2147483647 h 86"/>
              <a:gd name="T34" fmla="*/ 2147483647 w 72"/>
              <a:gd name="T35" fmla="*/ 2147483647 h 86"/>
              <a:gd name="T36" fmla="*/ 2147483647 w 72"/>
              <a:gd name="T37" fmla="*/ 2147483647 h 86"/>
              <a:gd name="T38" fmla="*/ 2147483647 w 72"/>
              <a:gd name="T39" fmla="*/ 2147483647 h 86"/>
              <a:gd name="T40" fmla="*/ 2147483647 w 72"/>
              <a:gd name="T41" fmla="*/ 2147483647 h 86"/>
              <a:gd name="T42" fmla="*/ 2147483647 w 72"/>
              <a:gd name="T43" fmla="*/ 2147483647 h 86"/>
              <a:gd name="T44" fmla="*/ 2147483647 w 72"/>
              <a:gd name="T45" fmla="*/ 2147483647 h 86"/>
              <a:gd name="T46" fmla="*/ 2147483647 w 72"/>
              <a:gd name="T47" fmla="*/ 2147483647 h 86"/>
              <a:gd name="T48" fmla="*/ 2147483647 w 72"/>
              <a:gd name="T49" fmla="*/ 2147483647 h 86"/>
              <a:gd name="T50" fmla="*/ 2147483647 w 72"/>
              <a:gd name="T51" fmla="*/ 2147483647 h 86"/>
              <a:gd name="T52" fmla="*/ 2147483647 w 72"/>
              <a:gd name="T53" fmla="*/ 2147483647 h 86"/>
              <a:gd name="T54" fmla="*/ 2147483647 w 72"/>
              <a:gd name="T55" fmla="*/ 2147483647 h 86"/>
              <a:gd name="T56" fmla="*/ 2147483647 w 72"/>
              <a:gd name="T57" fmla="*/ 2147483647 h 86"/>
              <a:gd name="T58" fmla="*/ 2147483647 w 72"/>
              <a:gd name="T59" fmla="*/ 2147483647 h 8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72"/>
              <a:gd name="T91" fmla="*/ 0 h 86"/>
              <a:gd name="T92" fmla="*/ 72 w 72"/>
              <a:gd name="T93" fmla="*/ 86 h 8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72" h="86">
                <a:moveTo>
                  <a:pt x="62" y="33"/>
                </a:moveTo>
                <a:cubicBezTo>
                  <a:pt x="57" y="33"/>
                  <a:pt x="57" y="33"/>
                  <a:pt x="57" y="33"/>
                </a:cubicBezTo>
                <a:cubicBezTo>
                  <a:pt x="57" y="19"/>
                  <a:pt x="57" y="19"/>
                  <a:pt x="57" y="19"/>
                </a:cubicBezTo>
                <a:cubicBezTo>
                  <a:pt x="57" y="9"/>
                  <a:pt x="49" y="0"/>
                  <a:pt x="3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4" y="0"/>
                  <a:pt x="15" y="9"/>
                  <a:pt x="15" y="19"/>
                </a:cubicBezTo>
                <a:cubicBezTo>
                  <a:pt x="15" y="33"/>
                  <a:pt x="15" y="33"/>
                  <a:pt x="15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5" y="33"/>
                  <a:pt x="0" y="37"/>
                  <a:pt x="0" y="4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1"/>
                  <a:pt x="5" y="86"/>
                  <a:pt x="10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68" y="86"/>
                  <a:pt x="72" y="81"/>
                  <a:pt x="72" y="76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37"/>
                  <a:pt x="68" y="33"/>
                  <a:pt x="62" y="33"/>
                </a:cubicBezTo>
                <a:close/>
                <a:moveTo>
                  <a:pt x="42" y="78"/>
                </a:moveTo>
                <a:cubicBezTo>
                  <a:pt x="31" y="78"/>
                  <a:pt x="31" y="78"/>
                  <a:pt x="31" y="78"/>
                </a:cubicBezTo>
                <a:cubicBezTo>
                  <a:pt x="32" y="64"/>
                  <a:pt x="32" y="64"/>
                  <a:pt x="32" y="64"/>
                </a:cubicBezTo>
                <a:cubicBezTo>
                  <a:pt x="30" y="63"/>
                  <a:pt x="29" y="60"/>
                  <a:pt x="29" y="58"/>
                </a:cubicBezTo>
                <a:cubicBezTo>
                  <a:pt x="29" y="54"/>
                  <a:pt x="32" y="51"/>
                  <a:pt x="36" y="51"/>
                </a:cubicBezTo>
                <a:cubicBezTo>
                  <a:pt x="40" y="51"/>
                  <a:pt x="43" y="54"/>
                  <a:pt x="43" y="58"/>
                </a:cubicBezTo>
                <a:cubicBezTo>
                  <a:pt x="43" y="60"/>
                  <a:pt x="42" y="63"/>
                  <a:pt x="40" y="64"/>
                </a:cubicBezTo>
                <a:lnTo>
                  <a:pt x="42" y="78"/>
                </a:lnTo>
                <a:close/>
                <a:moveTo>
                  <a:pt x="50" y="33"/>
                </a:moveTo>
                <a:cubicBezTo>
                  <a:pt x="22" y="33"/>
                  <a:pt x="22" y="33"/>
                  <a:pt x="22" y="33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3"/>
                  <a:pt x="28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5" y="7"/>
                  <a:pt x="50" y="13"/>
                  <a:pt x="50" y="19"/>
                </a:cubicBezTo>
                <a:lnTo>
                  <a:pt x="50" y="3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/>
          <a:lstStyle/>
          <a:p>
            <a:endParaRPr lang="zh-CN" altLang="en-US" sz="1348"/>
          </a:p>
        </p:txBody>
      </p:sp>
      <p:sp>
        <p:nvSpPr>
          <p:cNvPr id="4128" name="TextBox 31"/>
          <p:cNvSpPr/>
          <p:nvPr/>
        </p:nvSpPr>
        <p:spPr>
          <a:xfrm>
            <a:off x="2718159" y="4707065"/>
            <a:ext cx="3787960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sz="1992" b="1" spc="2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产品或解决方案的核心竞争力</a:t>
            </a:r>
            <a:r>
              <a:rPr lang="zh-CN" altLang="en-US" sz="1992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</a:p>
        </p:txBody>
      </p:sp>
      <p:sp>
        <p:nvSpPr>
          <p:cNvPr id="2" name="矩形 22"/>
          <p:cNvSpPr>
            <a:spLocks noChangeArrowheads="1"/>
          </p:cNvSpPr>
          <p:nvPr/>
        </p:nvSpPr>
        <p:spPr bwMode="auto">
          <a:xfrm>
            <a:off x="4588716" y="2308363"/>
            <a:ext cx="4070977" cy="61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zh-CN" altLang="en-US" sz="1708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解决了什么问题，比其他人的优势在哪里</a:t>
            </a:r>
          </a:p>
        </p:txBody>
      </p:sp>
      <p:sp>
        <p:nvSpPr>
          <p:cNvPr id="3" name="文本框 23"/>
          <p:cNvSpPr txBox="1">
            <a:spLocks noChangeArrowheads="1"/>
          </p:cNvSpPr>
          <p:nvPr/>
        </p:nvSpPr>
        <p:spPr bwMode="auto">
          <a:xfrm>
            <a:off x="4588716" y="2030971"/>
            <a:ext cx="1683779" cy="35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708"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核心竞争力一</a:t>
            </a:r>
          </a:p>
        </p:txBody>
      </p:sp>
      <p:sp>
        <p:nvSpPr>
          <p:cNvPr id="7" name="矩形 22"/>
          <p:cNvSpPr>
            <a:spLocks noChangeArrowheads="1"/>
          </p:cNvSpPr>
          <p:nvPr/>
        </p:nvSpPr>
        <p:spPr bwMode="auto">
          <a:xfrm>
            <a:off x="4576970" y="3238576"/>
            <a:ext cx="4070977" cy="61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zh-CN" altLang="en-US" sz="1708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解决了什么问题，比其他人的优势在哪里</a:t>
            </a:r>
          </a:p>
        </p:txBody>
      </p:sp>
      <p:sp>
        <p:nvSpPr>
          <p:cNvPr id="8" name="文本框 23"/>
          <p:cNvSpPr txBox="1">
            <a:spLocks noChangeArrowheads="1"/>
          </p:cNvSpPr>
          <p:nvPr/>
        </p:nvSpPr>
        <p:spPr bwMode="auto">
          <a:xfrm>
            <a:off x="4576970" y="2961183"/>
            <a:ext cx="1683779" cy="35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708"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核心竞争力一</a:t>
            </a:r>
          </a:p>
        </p:txBody>
      </p:sp>
      <p:sp>
        <p:nvSpPr>
          <p:cNvPr id="9" name="矩形 22"/>
          <p:cNvSpPr>
            <a:spLocks noChangeArrowheads="1"/>
          </p:cNvSpPr>
          <p:nvPr/>
        </p:nvSpPr>
        <p:spPr bwMode="auto">
          <a:xfrm>
            <a:off x="4576970" y="4106442"/>
            <a:ext cx="4070977" cy="617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zh-CN" altLang="en-US" sz="1708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解决了什么问题，比其他人的优势在哪里</a:t>
            </a:r>
          </a:p>
        </p:txBody>
      </p:sp>
      <p:sp>
        <p:nvSpPr>
          <p:cNvPr id="10" name="文本框 23"/>
          <p:cNvSpPr txBox="1">
            <a:spLocks noChangeArrowheads="1"/>
          </p:cNvSpPr>
          <p:nvPr/>
        </p:nvSpPr>
        <p:spPr bwMode="auto">
          <a:xfrm>
            <a:off x="4576970" y="3829050"/>
            <a:ext cx="1683779" cy="35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708"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核心竞争力一</a:t>
            </a:r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801688" y="346075"/>
            <a:ext cx="7859712" cy="5016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lang="zh-CN" altLang="en-US" sz="2400" dirty="0" smtClean="0"/>
              <a:t>核心竞争力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4817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7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Shape 57"/>
          <p:cNvSpPr>
            <a:spLocks noGrp="1"/>
          </p:cNvSpPr>
          <p:nvPr/>
        </p:nvSpPr>
        <p:spPr>
          <a:xfrm>
            <a:off x="832803" y="124460"/>
            <a:ext cx="8229600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algn="l"/>
            <a:r>
              <a:rPr lang="zh-CN" altLang="en-US" sz="2400" dirty="0" smtClean="0">
                <a:solidFill>
                  <a:schemeClr val="tx1"/>
                </a:solidFill>
              </a:rPr>
              <a:t>创</a:t>
            </a:r>
            <a:r>
              <a:rPr lang="zh-CN" altLang="en-US" sz="2400" dirty="0" smtClean="0">
                <a:solidFill>
                  <a:srgbClr val="C00000"/>
                </a:solidFill>
              </a:rPr>
              <a:t>（参）</a:t>
            </a:r>
            <a:r>
              <a:rPr lang="zh-CN" altLang="en-US" sz="2400" dirty="0" smtClean="0">
                <a:solidFill>
                  <a:schemeClr val="tx1"/>
                </a:solidFill>
              </a:rPr>
              <a:t>业</a:t>
            </a:r>
            <a:r>
              <a:rPr lang="zh-CN" altLang="en-US" sz="2400" dirty="0" smtClean="0">
                <a:solidFill>
                  <a:srgbClr val="C00000"/>
                </a:solidFill>
              </a:rPr>
              <a:t>（赛）</a:t>
            </a:r>
            <a:r>
              <a:rPr lang="zh-CN" altLang="en-US" sz="2400" smtClean="0">
                <a:solidFill>
                  <a:schemeClr val="tx1"/>
                </a:solidFill>
              </a:rPr>
              <a:t>的痛点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437104" y="1028000"/>
            <a:ext cx="8316912" cy="501650"/>
          </a:xfrm>
        </p:spPr>
        <p:txBody>
          <a:bodyPr vert="horz" wrap="square" lIns="91440" tIns="45720" rIns="91440" bIns="4572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/>
              <a:t>创业的两个关键问题：</a:t>
            </a:r>
            <a:r>
              <a:rPr lang="en-US" altLang="zh-CN" sz="1800" dirty="0"/>
              <a:t>1</a:t>
            </a:r>
            <a:r>
              <a:rPr lang="zh-CN" altLang="en-US" sz="1800" dirty="0"/>
              <a:t>、如何定义用户需求和解决方案；</a:t>
            </a:r>
            <a:r>
              <a:rPr lang="en-US" altLang="zh-CN" sz="1800" dirty="0"/>
              <a:t>2</a:t>
            </a:r>
            <a:r>
              <a:rPr lang="zh-CN" altLang="en-US" sz="1800" dirty="0"/>
              <a:t>、如何验证用户需求和解决方案。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162300" y="1721530"/>
            <a:ext cx="2794000" cy="74295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1624013" y="1772330"/>
            <a:ext cx="5878512" cy="742950"/>
          </a:xfrm>
        </p:spPr>
        <p:txBody>
          <a:bodyPr vert="horz" wrap="square" lIns="91440" tIns="45720" rIns="91440" bIns="45720" anchor="t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600" kern="1200">
                <a:solidFill>
                  <a:schemeClr val="tx1"/>
                </a:solidFill>
                <a:latin typeface="Bangla Sangam MN"/>
                <a:ea typeface="冬青黑体简体中文 W3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6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3pPr>
            <a:lvl4pPr marL="16573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6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600" kern="1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/>
              <a:buNone/>
            </a:pPr>
            <a:r>
              <a:rPr lang="zh-CN" altLang="en-US" sz="3200" b="1" dirty="0" smtClean="0">
                <a:solidFill>
                  <a:srgbClr val="0070C0"/>
                </a:solidFill>
                <a:latin typeface="微软雅黑 Light"/>
                <a:ea typeface="微软雅黑 Light"/>
                <a:cs typeface="Heiti SC Medium"/>
              </a:rPr>
              <a:t>创造价值</a:t>
            </a:r>
            <a:endParaRPr lang="zh-CN" altLang="en-US" sz="3200" b="1" dirty="0">
              <a:solidFill>
                <a:srgbClr val="0070C0"/>
              </a:solidFill>
              <a:latin typeface="微软雅黑 Light"/>
              <a:ea typeface="微软雅黑 Light"/>
              <a:cs typeface="Heiti SC Medium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37104" y="3540129"/>
            <a:ext cx="2520000" cy="7200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noFill/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>
              <a:buClr>
                <a:srgbClr val="000000"/>
              </a:buClr>
              <a:buNone/>
            </a:pPr>
            <a:r>
              <a:rPr lang="zh-CN" altLang="en-US" sz="2800" b="1" dirty="0">
                <a:solidFill>
                  <a:srgbClr val="FFFFFF"/>
                </a:solidFill>
                <a:latin typeface="微软雅黑 Light"/>
                <a:ea typeface="微软雅黑 Light"/>
                <a:cs typeface="Heiti SC Medium"/>
                <a:sym typeface="Calibri" panose="020F0502020204030204" charset="0"/>
              </a:rPr>
              <a:t>用户痛点</a:t>
            </a:r>
          </a:p>
        </p:txBody>
      </p:sp>
      <p:sp>
        <p:nvSpPr>
          <p:cNvPr id="22" name="圆角矩形 21"/>
          <p:cNvSpPr>
            <a:spLocks noChangeArrowheads="1"/>
          </p:cNvSpPr>
          <p:nvPr/>
        </p:nvSpPr>
        <p:spPr bwMode="auto">
          <a:xfrm>
            <a:off x="6171394" y="3540129"/>
            <a:ext cx="2520000" cy="72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mpd="sng">
            <a:noFill/>
            <a:round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Heiti SC Medium"/>
              </a:rPr>
              <a:t>解决方案</a:t>
            </a:r>
          </a:p>
        </p:txBody>
      </p:sp>
      <p:sp>
        <p:nvSpPr>
          <p:cNvPr id="23" name="下箭头 22"/>
          <p:cNvSpPr/>
          <p:nvPr/>
        </p:nvSpPr>
        <p:spPr>
          <a:xfrm rot="2518109">
            <a:off x="2283716" y="2704284"/>
            <a:ext cx="540000" cy="720000"/>
          </a:xfrm>
          <a:prstGeom prst="downArrow">
            <a:avLst>
              <a:gd name="adj1" fmla="val 50000"/>
              <a:gd name="adj2" fmla="val 50054"/>
            </a:avLst>
          </a:prstGeom>
          <a:solidFill>
            <a:srgbClr val="00B050"/>
          </a:solid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lvl="0" algn="ctr" eaLnBrk="1" hangingPunct="1">
              <a:buClr>
                <a:srgbClr val="000000"/>
              </a:buClr>
              <a:buNone/>
            </a:pPr>
            <a:endParaRPr lang="zh-CN" altLang="en-US" sz="1800" dirty="0">
              <a:solidFill>
                <a:srgbClr val="FFFFFF"/>
              </a:solidFill>
              <a:latin typeface="Calibri" panose="020F0502020204030204" charset="0"/>
              <a:ea typeface="微软雅黑" panose="020B0503020204020204" charset="-122"/>
              <a:sym typeface="Calibri" panose="020F0502020204030204" charset="0"/>
            </a:endParaRPr>
          </a:p>
        </p:txBody>
      </p:sp>
      <p:sp>
        <p:nvSpPr>
          <p:cNvPr id="24" name="下箭头 23"/>
          <p:cNvSpPr>
            <a:spLocks noChangeArrowheads="1"/>
          </p:cNvSpPr>
          <p:nvPr/>
        </p:nvSpPr>
        <p:spPr bwMode="auto">
          <a:xfrm rot="19144689">
            <a:off x="6303117" y="2699190"/>
            <a:ext cx="540000" cy="720000"/>
          </a:xfrm>
          <a:prstGeom prst="downArrow">
            <a:avLst>
              <a:gd name="adj1" fmla="val 50000"/>
              <a:gd name="adj2" fmla="val 50004"/>
            </a:avLst>
          </a:prstGeom>
          <a:solidFill>
            <a:schemeClr val="accent6"/>
          </a:solidFill>
          <a:ln w="9525" cmpd="sng">
            <a:noFill/>
            <a:miter lim="800000"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3335560" y="4260129"/>
            <a:ext cx="2520000" cy="72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mpd="sng">
            <a:noFill/>
            <a:round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Heiti SC Medium"/>
              </a:rPr>
              <a:t>商业模式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ldLvl="0" animBg="1"/>
      <p:bldP spid="22" grpId="0" bldLvl="0" animBg="1"/>
      <p:bldP spid="23" grpId="0" bldLvl="0" animBg="1"/>
      <p:bldP spid="24" grpId="0" bldLvl="0" animBg="1"/>
      <p:bldP spid="13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50" name="组合 10"/>
          <p:cNvGrpSpPr/>
          <p:nvPr/>
        </p:nvGrpSpPr>
        <p:grpSpPr bwMode="auto">
          <a:xfrm>
            <a:off x="776608" y="1394867"/>
            <a:ext cx="2264766" cy="2596372"/>
            <a:chOff x="0" y="0"/>
            <a:chExt cx="3021028" cy="2825105"/>
          </a:xfrm>
        </p:grpSpPr>
        <p:grpSp>
          <p:nvGrpSpPr>
            <p:cNvPr id="210964" name="组合 11"/>
            <p:cNvGrpSpPr/>
            <p:nvPr/>
          </p:nvGrpSpPr>
          <p:grpSpPr bwMode="auto">
            <a:xfrm>
              <a:off x="0" y="0"/>
              <a:ext cx="3021028" cy="2825105"/>
              <a:chOff x="0" y="0"/>
              <a:chExt cx="2534920" cy="2370523"/>
            </a:xfrm>
          </p:grpSpPr>
          <p:sp>
            <p:nvSpPr>
              <p:cNvPr id="210968" name="矩形 16"/>
              <p:cNvSpPr>
                <a:spLocks noChangeArrowheads="1"/>
              </p:cNvSpPr>
              <p:nvPr/>
            </p:nvSpPr>
            <p:spPr bwMode="auto">
              <a:xfrm>
                <a:off x="0" y="728335"/>
                <a:ext cx="2534920" cy="1642188"/>
              </a:xfrm>
              <a:prstGeom prst="rect">
                <a:avLst/>
              </a:prstGeom>
              <a:noFill/>
              <a:ln w="19050">
                <a:solidFill>
                  <a:srgbClr val="767171"/>
                </a:solidFill>
                <a:miter lim="800000"/>
              </a:ln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 sz="1992"/>
              </a:p>
            </p:txBody>
          </p:sp>
          <p:sp>
            <p:nvSpPr>
              <p:cNvPr id="210969" name="圆角矩形 17"/>
              <p:cNvSpPr>
                <a:spLocks noChangeArrowheads="1"/>
              </p:cNvSpPr>
              <p:nvPr/>
            </p:nvSpPr>
            <p:spPr bwMode="auto">
              <a:xfrm>
                <a:off x="734872" y="0"/>
                <a:ext cx="1065176" cy="1065176"/>
              </a:xfrm>
              <a:prstGeom prst="roundRect">
                <a:avLst>
                  <a:gd name="adj" fmla="val 16667"/>
                </a:avLst>
              </a:prstGeom>
              <a:solidFill>
                <a:srgbClr val="F6931D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 sz="1992"/>
              </a:p>
            </p:txBody>
          </p:sp>
        </p:grpSp>
        <p:sp>
          <p:nvSpPr>
            <p:cNvPr id="210965" name="文本框 13"/>
            <p:cNvSpPr txBox="1">
              <a:spLocks noChangeArrowheads="1"/>
            </p:cNvSpPr>
            <p:nvPr/>
          </p:nvSpPr>
          <p:spPr bwMode="auto">
            <a:xfrm>
              <a:off x="375049" y="1385880"/>
              <a:ext cx="2270929" cy="4340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992" b="1" dirty="0" smtClean="0">
                  <a:latin typeface="微软雅黑" panose="020B0503020204020204" charset="-122"/>
                  <a:ea typeface="微软雅黑" panose="020B0503020204020204" charset="-122"/>
                </a:rPr>
                <a:t>功能一</a:t>
              </a:r>
              <a:endParaRPr lang="zh-CN" altLang="en-US" sz="1992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0966" name="文本框 14"/>
            <p:cNvSpPr txBox="1">
              <a:spLocks noChangeArrowheads="1"/>
            </p:cNvSpPr>
            <p:nvPr/>
          </p:nvSpPr>
          <p:spPr bwMode="auto">
            <a:xfrm>
              <a:off x="179584" y="2137442"/>
              <a:ext cx="2661858" cy="4340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992" dirty="0" smtClean="0">
                  <a:latin typeface="微软雅黑" panose="020B0503020204020204" charset="-122"/>
                  <a:ea typeface="微软雅黑" panose="020B0503020204020204" charset="-122"/>
                </a:rPr>
                <a:t>能解决什么问题</a:t>
              </a:r>
              <a:endParaRPr lang="zh-CN" altLang="en-US" sz="1992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0967" name="Freeform 394"/>
            <p:cNvSpPr>
              <a:spLocks noEditPoints="1"/>
            </p:cNvSpPr>
            <p:nvPr/>
          </p:nvSpPr>
          <p:spPr bwMode="auto">
            <a:xfrm>
              <a:off x="1259688" y="417230"/>
              <a:ext cx="501650" cy="434975"/>
            </a:xfrm>
            <a:custGeom>
              <a:avLst/>
              <a:gdLst>
                <a:gd name="T0" fmla="*/ 2147483647 w 183"/>
                <a:gd name="T1" fmla="*/ 2147483647 h 159"/>
                <a:gd name="T2" fmla="*/ 2147483647 w 183"/>
                <a:gd name="T3" fmla="*/ 2147483647 h 159"/>
                <a:gd name="T4" fmla="*/ 2147483647 w 183"/>
                <a:gd name="T5" fmla="*/ 2147483647 h 159"/>
                <a:gd name="T6" fmla="*/ 2147483647 w 183"/>
                <a:gd name="T7" fmla="*/ 2147483647 h 159"/>
                <a:gd name="T8" fmla="*/ 2147483647 w 183"/>
                <a:gd name="T9" fmla="*/ 2147483647 h 159"/>
                <a:gd name="T10" fmla="*/ 2147483647 w 183"/>
                <a:gd name="T11" fmla="*/ 2147483647 h 159"/>
                <a:gd name="T12" fmla="*/ 2147483647 w 183"/>
                <a:gd name="T13" fmla="*/ 2147483647 h 159"/>
                <a:gd name="T14" fmla="*/ 2147483647 w 183"/>
                <a:gd name="T15" fmla="*/ 2147483647 h 159"/>
                <a:gd name="T16" fmla="*/ 2147483647 w 183"/>
                <a:gd name="T17" fmla="*/ 2147483647 h 159"/>
                <a:gd name="T18" fmla="*/ 2147483647 w 183"/>
                <a:gd name="T19" fmla="*/ 2147483647 h 159"/>
                <a:gd name="T20" fmla="*/ 2147483647 w 183"/>
                <a:gd name="T21" fmla="*/ 2147483647 h 159"/>
                <a:gd name="T22" fmla="*/ 2147483647 w 183"/>
                <a:gd name="T23" fmla="*/ 2147483647 h 159"/>
                <a:gd name="T24" fmla="*/ 2147483647 w 183"/>
                <a:gd name="T25" fmla="*/ 2147483647 h 159"/>
                <a:gd name="T26" fmla="*/ 2147483647 w 183"/>
                <a:gd name="T27" fmla="*/ 2147483647 h 159"/>
                <a:gd name="T28" fmla="*/ 2147483647 w 183"/>
                <a:gd name="T29" fmla="*/ 2147483647 h 159"/>
                <a:gd name="T30" fmla="*/ 2147483647 w 183"/>
                <a:gd name="T31" fmla="*/ 2147483647 h 159"/>
                <a:gd name="T32" fmla="*/ 2147483647 w 183"/>
                <a:gd name="T33" fmla="*/ 2147483647 h 159"/>
                <a:gd name="T34" fmla="*/ 2147483647 w 183"/>
                <a:gd name="T35" fmla="*/ 2147483647 h 159"/>
                <a:gd name="T36" fmla="*/ 2147483647 w 183"/>
                <a:gd name="T37" fmla="*/ 2147483647 h 159"/>
                <a:gd name="T38" fmla="*/ 2147483647 w 183"/>
                <a:gd name="T39" fmla="*/ 2147483647 h 159"/>
                <a:gd name="T40" fmla="*/ 2147483647 w 183"/>
                <a:gd name="T41" fmla="*/ 2147483647 h 159"/>
                <a:gd name="T42" fmla="*/ 2147483647 w 183"/>
                <a:gd name="T43" fmla="*/ 2147483647 h 159"/>
                <a:gd name="T44" fmla="*/ 2147483647 w 183"/>
                <a:gd name="T45" fmla="*/ 2147483647 h 159"/>
                <a:gd name="T46" fmla="*/ 2147483647 w 183"/>
                <a:gd name="T47" fmla="*/ 2147483647 h 159"/>
                <a:gd name="T48" fmla="*/ 2147483647 w 183"/>
                <a:gd name="T49" fmla="*/ 2147483647 h 159"/>
                <a:gd name="T50" fmla="*/ 2147483647 w 183"/>
                <a:gd name="T51" fmla="*/ 2147483647 h 159"/>
                <a:gd name="T52" fmla="*/ 2147483647 w 183"/>
                <a:gd name="T53" fmla="*/ 2147483647 h 159"/>
                <a:gd name="T54" fmla="*/ 2147483647 w 183"/>
                <a:gd name="T55" fmla="*/ 0 h 159"/>
                <a:gd name="T56" fmla="*/ 2147483647 w 183"/>
                <a:gd name="T57" fmla="*/ 2147483647 h 159"/>
                <a:gd name="T58" fmla="*/ 2147483647 w 183"/>
                <a:gd name="T59" fmla="*/ 2147483647 h 159"/>
                <a:gd name="T60" fmla="*/ 0 w 183"/>
                <a:gd name="T61" fmla="*/ 2147483647 h 159"/>
                <a:gd name="T62" fmla="*/ 0 w 183"/>
                <a:gd name="T63" fmla="*/ 2147483647 h 159"/>
                <a:gd name="T64" fmla="*/ 2147483647 w 183"/>
                <a:gd name="T65" fmla="*/ 2147483647 h 159"/>
                <a:gd name="T66" fmla="*/ 2147483647 w 183"/>
                <a:gd name="T67" fmla="*/ 2147483647 h 159"/>
                <a:gd name="T68" fmla="*/ 2147483647 w 183"/>
                <a:gd name="T69" fmla="*/ 2147483647 h 159"/>
                <a:gd name="T70" fmla="*/ 2147483647 w 183"/>
                <a:gd name="T71" fmla="*/ 2147483647 h 159"/>
                <a:gd name="T72" fmla="*/ 2147483647 w 183"/>
                <a:gd name="T73" fmla="*/ 2147483647 h 159"/>
                <a:gd name="T74" fmla="*/ 2147483647 w 183"/>
                <a:gd name="T75" fmla="*/ 2147483647 h 159"/>
                <a:gd name="T76" fmla="*/ 2147483647 w 183"/>
                <a:gd name="T77" fmla="*/ 0 h 159"/>
                <a:gd name="T78" fmla="*/ 2147483647 w 183"/>
                <a:gd name="T79" fmla="*/ 0 h 15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83"/>
                <a:gd name="T121" fmla="*/ 0 h 159"/>
                <a:gd name="T122" fmla="*/ 183 w 183"/>
                <a:gd name="T123" fmla="*/ 159 h 15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83" h="159">
                  <a:moveTo>
                    <a:pt x="39" y="1"/>
                  </a:moveTo>
                  <a:cubicBezTo>
                    <a:pt x="48" y="1"/>
                    <a:pt x="55" y="8"/>
                    <a:pt x="57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8"/>
                    <a:pt x="30" y="1"/>
                    <a:pt x="39" y="1"/>
                  </a:cubicBezTo>
                  <a:close/>
                  <a:moveTo>
                    <a:pt x="106" y="32"/>
                  </a:moveTo>
                  <a:cubicBezTo>
                    <a:pt x="122" y="32"/>
                    <a:pt x="136" y="39"/>
                    <a:pt x="147" y="49"/>
                  </a:cubicBezTo>
                  <a:cubicBezTo>
                    <a:pt x="157" y="59"/>
                    <a:pt x="163" y="74"/>
                    <a:pt x="163" y="90"/>
                  </a:cubicBezTo>
                  <a:cubicBezTo>
                    <a:pt x="163" y="105"/>
                    <a:pt x="157" y="120"/>
                    <a:pt x="147" y="130"/>
                  </a:cubicBezTo>
                  <a:cubicBezTo>
                    <a:pt x="136" y="140"/>
                    <a:pt x="122" y="147"/>
                    <a:pt x="106" y="147"/>
                  </a:cubicBezTo>
                  <a:cubicBezTo>
                    <a:pt x="90" y="147"/>
                    <a:pt x="76" y="140"/>
                    <a:pt x="66" y="130"/>
                  </a:cubicBezTo>
                  <a:cubicBezTo>
                    <a:pt x="55" y="120"/>
                    <a:pt x="49" y="105"/>
                    <a:pt x="49" y="90"/>
                  </a:cubicBezTo>
                  <a:cubicBezTo>
                    <a:pt x="49" y="74"/>
                    <a:pt x="55" y="59"/>
                    <a:pt x="66" y="49"/>
                  </a:cubicBezTo>
                  <a:cubicBezTo>
                    <a:pt x="76" y="39"/>
                    <a:pt x="90" y="32"/>
                    <a:pt x="106" y="32"/>
                  </a:cubicBezTo>
                  <a:close/>
                  <a:moveTo>
                    <a:pt x="99" y="62"/>
                  </a:moveTo>
                  <a:cubicBezTo>
                    <a:pt x="92" y="57"/>
                    <a:pt x="81" y="62"/>
                    <a:pt x="76" y="71"/>
                  </a:cubicBezTo>
                  <a:cubicBezTo>
                    <a:pt x="70" y="81"/>
                    <a:pt x="72" y="92"/>
                    <a:pt x="79" y="96"/>
                  </a:cubicBezTo>
                  <a:cubicBezTo>
                    <a:pt x="86" y="100"/>
                    <a:pt x="90" y="92"/>
                    <a:pt x="95" y="82"/>
                  </a:cubicBezTo>
                  <a:cubicBezTo>
                    <a:pt x="101" y="73"/>
                    <a:pt x="106" y="66"/>
                    <a:pt x="99" y="62"/>
                  </a:cubicBezTo>
                  <a:close/>
                  <a:moveTo>
                    <a:pt x="134" y="62"/>
                  </a:moveTo>
                  <a:cubicBezTo>
                    <a:pt x="127" y="55"/>
                    <a:pt x="117" y="50"/>
                    <a:pt x="106" y="50"/>
                  </a:cubicBezTo>
                  <a:cubicBezTo>
                    <a:pt x="95" y="50"/>
                    <a:pt x="86" y="55"/>
                    <a:pt x="79" y="62"/>
                  </a:cubicBezTo>
                  <a:cubicBezTo>
                    <a:pt x="72" y="69"/>
                    <a:pt x="67" y="79"/>
                    <a:pt x="67" y="90"/>
                  </a:cubicBezTo>
                  <a:cubicBezTo>
                    <a:pt x="67" y="100"/>
                    <a:pt x="72" y="110"/>
                    <a:pt x="79" y="117"/>
                  </a:cubicBezTo>
                  <a:cubicBezTo>
                    <a:pt x="86" y="124"/>
                    <a:pt x="95" y="129"/>
                    <a:pt x="106" y="129"/>
                  </a:cubicBezTo>
                  <a:cubicBezTo>
                    <a:pt x="117" y="129"/>
                    <a:pt x="127" y="124"/>
                    <a:pt x="134" y="117"/>
                  </a:cubicBezTo>
                  <a:cubicBezTo>
                    <a:pt x="141" y="110"/>
                    <a:pt x="145" y="100"/>
                    <a:pt x="145" y="90"/>
                  </a:cubicBezTo>
                  <a:cubicBezTo>
                    <a:pt x="145" y="79"/>
                    <a:pt x="141" y="69"/>
                    <a:pt x="134" y="62"/>
                  </a:cubicBezTo>
                  <a:close/>
                  <a:moveTo>
                    <a:pt x="77" y="0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9" y="24"/>
                    <a:pt x="0" y="34"/>
                    <a:pt x="0" y="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9" y="159"/>
                    <a:pt x="21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3" y="159"/>
                    <a:pt x="183" y="149"/>
                    <a:pt x="183" y="13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34"/>
                    <a:pt x="173" y="24"/>
                    <a:pt x="161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60195" tIns="30098" rIns="60195" bIns="30098"/>
            <a:lstStyle/>
            <a:p>
              <a:endParaRPr lang="zh-CN" altLang="en-US" sz="1992"/>
            </a:p>
          </p:txBody>
        </p:sp>
      </p:grpSp>
      <p:grpSp>
        <p:nvGrpSpPr>
          <p:cNvPr id="210951" name="组合 18"/>
          <p:cNvGrpSpPr/>
          <p:nvPr/>
        </p:nvGrpSpPr>
        <p:grpSpPr bwMode="auto">
          <a:xfrm>
            <a:off x="3475917" y="1394740"/>
            <a:ext cx="2264766" cy="2596372"/>
            <a:chOff x="0" y="0"/>
            <a:chExt cx="3021032" cy="3464507"/>
          </a:xfrm>
        </p:grpSpPr>
        <p:grpSp>
          <p:nvGrpSpPr>
            <p:cNvPr id="210958" name="组合 19"/>
            <p:cNvGrpSpPr/>
            <p:nvPr/>
          </p:nvGrpSpPr>
          <p:grpSpPr bwMode="auto">
            <a:xfrm>
              <a:off x="0" y="0"/>
              <a:ext cx="3021032" cy="3464507"/>
              <a:chOff x="0" y="0"/>
              <a:chExt cx="2534923" cy="2907040"/>
            </a:xfrm>
          </p:grpSpPr>
          <p:sp>
            <p:nvSpPr>
              <p:cNvPr id="210962" name="矩形 23"/>
              <p:cNvSpPr>
                <a:spLocks noChangeArrowheads="1"/>
              </p:cNvSpPr>
              <p:nvPr/>
            </p:nvSpPr>
            <p:spPr bwMode="auto">
              <a:xfrm>
                <a:off x="0" y="876614"/>
                <a:ext cx="2534923" cy="2030426"/>
              </a:xfrm>
              <a:prstGeom prst="rect">
                <a:avLst/>
              </a:prstGeom>
              <a:noFill/>
              <a:ln w="19050">
                <a:solidFill>
                  <a:srgbClr val="767171"/>
                </a:solidFill>
                <a:miter lim="800000"/>
              </a:ln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 sz="1992"/>
              </a:p>
            </p:txBody>
          </p:sp>
          <p:sp>
            <p:nvSpPr>
              <p:cNvPr id="210963" name="圆角矩形 24"/>
              <p:cNvSpPr>
                <a:spLocks noChangeArrowheads="1"/>
              </p:cNvSpPr>
              <p:nvPr/>
            </p:nvSpPr>
            <p:spPr bwMode="auto">
              <a:xfrm>
                <a:off x="734738" y="0"/>
                <a:ext cx="1064941" cy="1306575"/>
              </a:xfrm>
              <a:prstGeom prst="roundRect">
                <a:avLst>
                  <a:gd name="adj" fmla="val 16667"/>
                </a:avLst>
              </a:prstGeom>
              <a:solidFill>
                <a:srgbClr val="F6931D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buFont typeface="Arial" panose="020B0604020202020204" pitchFamily="34" charset="0"/>
                  <a:buNone/>
                </a:pPr>
                <a:endParaRPr lang="zh-CN" altLang="en-US" sz="1992"/>
              </a:p>
            </p:txBody>
          </p:sp>
        </p:grpSp>
        <p:sp>
          <p:nvSpPr>
            <p:cNvPr id="210959" name="文本框 20"/>
            <p:cNvSpPr txBox="1">
              <a:spLocks noChangeArrowheads="1"/>
            </p:cNvSpPr>
            <p:nvPr/>
          </p:nvSpPr>
          <p:spPr bwMode="auto">
            <a:xfrm>
              <a:off x="375050" y="1699355"/>
              <a:ext cx="2270928" cy="5322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992" b="1" dirty="0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功能二</a:t>
              </a:r>
              <a:endPara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0960" name="文本框 21"/>
            <p:cNvSpPr txBox="1">
              <a:spLocks noChangeArrowheads="1"/>
            </p:cNvSpPr>
            <p:nvPr/>
          </p:nvSpPr>
          <p:spPr bwMode="auto">
            <a:xfrm>
              <a:off x="169642" y="2621375"/>
              <a:ext cx="2681143" cy="5322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992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能解决什么问题</a:t>
              </a:r>
              <a:endParaRPr lang="zh-CN" altLang="en-US" sz="1992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0961" name="Freeform 15"/>
            <p:cNvSpPr>
              <a:spLocks noEditPoints="1"/>
            </p:cNvSpPr>
            <p:nvPr/>
          </p:nvSpPr>
          <p:spPr bwMode="auto">
            <a:xfrm>
              <a:off x="1314357" y="459965"/>
              <a:ext cx="423655" cy="585958"/>
            </a:xfrm>
            <a:custGeom>
              <a:avLst/>
              <a:gdLst>
                <a:gd name="T0" fmla="*/ 2147483647 w 671"/>
                <a:gd name="T1" fmla="*/ 2147483647 h 798"/>
                <a:gd name="T2" fmla="*/ 2147483647 w 671"/>
                <a:gd name="T3" fmla="*/ 2147483647 h 798"/>
                <a:gd name="T4" fmla="*/ 2147483647 w 671"/>
                <a:gd name="T5" fmla="*/ 2147483647 h 798"/>
                <a:gd name="T6" fmla="*/ 2147483647 w 671"/>
                <a:gd name="T7" fmla="*/ 2147483647 h 798"/>
                <a:gd name="T8" fmla="*/ 2147483647 w 671"/>
                <a:gd name="T9" fmla="*/ 2147483647 h 798"/>
                <a:gd name="T10" fmla="*/ 2147483647 w 671"/>
                <a:gd name="T11" fmla="*/ 2147483647 h 798"/>
                <a:gd name="T12" fmla="*/ 2147483647 w 671"/>
                <a:gd name="T13" fmla="*/ 2147483647 h 798"/>
                <a:gd name="T14" fmla="*/ 2147483647 w 671"/>
                <a:gd name="T15" fmla="*/ 2147483647 h 798"/>
                <a:gd name="T16" fmla="*/ 2147483647 w 671"/>
                <a:gd name="T17" fmla="*/ 2147483647 h 798"/>
                <a:gd name="T18" fmla="*/ 2147483647 w 671"/>
                <a:gd name="T19" fmla="*/ 2147483647 h 798"/>
                <a:gd name="T20" fmla="*/ 2147483647 w 671"/>
                <a:gd name="T21" fmla="*/ 2147483647 h 798"/>
                <a:gd name="T22" fmla="*/ 2147483647 w 671"/>
                <a:gd name="T23" fmla="*/ 2147483647 h 798"/>
                <a:gd name="T24" fmla="*/ 2147483647 w 671"/>
                <a:gd name="T25" fmla="*/ 2147483647 h 798"/>
                <a:gd name="T26" fmla="*/ 2147483647 w 671"/>
                <a:gd name="T27" fmla="*/ 2147483647 h 798"/>
                <a:gd name="T28" fmla="*/ 2147483647 w 671"/>
                <a:gd name="T29" fmla="*/ 2147483647 h 798"/>
                <a:gd name="T30" fmla="*/ 2147483647 w 671"/>
                <a:gd name="T31" fmla="*/ 2147483647 h 798"/>
                <a:gd name="T32" fmla="*/ 2147483647 w 671"/>
                <a:gd name="T33" fmla="*/ 2147483647 h 798"/>
                <a:gd name="T34" fmla="*/ 2147483647 w 671"/>
                <a:gd name="T35" fmla="*/ 2147483647 h 798"/>
                <a:gd name="T36" fmla="*/ 2147483647 w 671"/>
                <a:gd name="T37" fmla="*/ 2147483647 h 798"/>
                <a:gd name="T38" fmla="*/ 2147483647 w 671"/>
                <a:gd name="T39" fmla="*/ 2147483647 h 798"/>
                <a:gd name="T40" fmla="*/ 2147483647 w 671"/>
                <a:gd name="T41" fmla="*/ 2147483647 h 798"/>
                <a:gd name="T42" fmla="*/ 2147483647 w 671"/>
                <a:gd name="T43" fmla="*/ 2147483647 h 798"/>
                <a:gd name="T44" fmla="*/ 2147483647 w 671"/>
                <a:gd name="T45" fmla="*/ 2147483647 h 798"/>
                <a:gd name="T46" fmla="*/ 2147483647 w 671"/>
                <a:gd name="T47" fmla="*/ 2147483647 h 798"/>
                <a:gd name="T48" fmla="*/ 2147483647 w 671"/>
                <a:gd name="T49" fmla="*/ 2147483647 h 798"/>
                <a:gd name="T50" fmla="*/ 2147483647 w 671"/>
                <a:gd name="T51" fmla="*/ 2147483647 h 798"/>
                <a:gd name="T52" fmla="*/ 2147483647 w 671"/>
                <a:gd name="T53" fmla="*/ 2147483647 h 798"/>
                <a:gd name="T54" fmla="*/ 2147483647 w 671"/>
                <a:gd name="T55" fmla="*/ 2147483647 h 798"/>
                <a:gd name="T56" fmla="*/ 2147483647 w 671"/>
                <a:gd name="T57" fmla="*/ 2147483647 h 798"/>
                <a:gd name="T58" fmla="*/ 0 w 671"/>
                <a:gd name="T59" fmla="*/ 2147483647 h 798"/>
                <a:gd name="T60" fmla="*/ 0 w 671"/>
                <a:gd name="T61" fmla="*/ 2147483647 h 798"/>
                <a:gd name="T62" fmla="*/ 2147483647 w 671"/>
                <a:gd name="T63" fmla="*/ 2147483647 h 798"/>
                <a:gd name="T64" fmla="*/ 2147483647 w 671"/>
                <a:gd name="T65" fmla="*/ 2147483647 h 798"/>
                <a:gd name="T66" fmla="*/ 2147483647 w 671"/>
                <a:gd name="T67" fmla="*/ 2147483647 h 798"/>
                <a:gd name="T68" fmla="*/ 2147483647 w 671"/>
                <a:gd name="T69" fmla="*/ 2147483647 h 798"/>
                <a:gd name="T70" fmla="*/ 2147483647 w 671"/>
                <a:gd name="T71" fmla="*/ 2147483647 h 798"/>
                <a:gd name="T72" fmla="*/ 2147483647 w 671"/>
                <a:gd name="T73" fmla="*/ 2147483647 h 798"/>
                <a:gd name="T74" fmla="*/ 2147483647 w 671"/>
                <a:gd name="T75" fmla="*/ 2147483647 h 798"/>
                <a:gd name="T76" fmla="*/ 2147483647 w 671"/>
                <a:gd name="T77" fmla="*/ 2147483647 h 798"/>
                <a:gd name="T78" fmla="*/ 2147483647 w 671"/>
                <a:gd name="T79" fmla="*/ 2147483647 h 798"/>
                <a:gd name="T80" fmla="*/ 2147483647 w 671"/>
                <a:gd name="T81" fmla="*/ 2147483647 h 798"/>
                <a:gd name="T82" fmla="*/ 2147483647 w 671"/>
                <a:gd name="T83" fmla="*/ 2147483647 h 798"/>
                <a:gd name="T84" fmla="*/ 2147483647 w 671"/>
                <a:gd name="T85" fmla="*/ 2147483647 h 798"/>
                <a:gd name="T86" fmla="*/ 2147483647 w 671"/>
                <a:gd name="T87" fmla="*/ 2147483647 h 798"/>
                <a:gd name="T88" fmla="*/ 2147483647 w 671"/>
                <a:gd name="T89" fmla="*/ 2147483647 h 798"/>
                <a:gd name="T90" fmla="*/ 2147483647 w 671"/>
                <a:gd name="T91" fmla="*/ 2147483647 h 798"/>
                <a:gd name="T92" fmla="*/ 2147483647 w 671"/>
                <a:gd name="T93" fmla="*/ 2147483647 h 798"/>
                <a:gd name="T94" fmla="*/ 2147483647 w 671"/>
                <a:gd name="T95" fmla="*/ 2147483647 h 798"/>
                <a:gd name="T96" fmla="*/ 2147483647 w 671"/>
                <a:gd name="T97" fmla="*/ 2147483647 h 798"/>
                <a:gd name="T98" fmla="*/ 2147483647 w 671"/>
                <a:gd name="T99" fmla="*/ 2147483647 h 798"/>
                <a:gd name="T100" fmla="*/ 2147483647 w 671"/>
                <a:gd name="T101" fmla="*/ 2147483647 h 798"/>
                <a:gd name="T102" fmla="*/ 2147483647 w 671"/>
                <a:gd name="T103" fmla="*/ 2147483647 h 798"/>
                <a:gd name="T104" fmla="*/ 2147483647 w 671"/>
                <a:gd name="T105" fmla="*/ 2147483647 h 7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71"/>
                <a:gd name="T160" fmla="*/ 0 h 798"/>
                <a:gd name="T161" fmla="*/ 671 w 671"/>
                <a:gd name="T162" fmla="*/ 798 h 7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71" h="798">
                  <a:moveTo>
                    <a:pt x="323" y="326"/>
                  </a:moveTo>
                  <a:lnTo>
                    <a:pt x="323" y="798"/>
                  </a:lnTo>
                  <a:lnTo>
                    <a:pt x="671" y="675"/>
                  </a:lnTo>
                  <a:lnTo>
                    <a:pt x="671" y="203"/>
                  </a:lnTo>
                  <a:lnTo>
                    <a:pt x="323" y="326"/>
                  </a:lnTo>
                  <a:close/>
                  <a:moveTo>
                    <a:pt x="292" y="356"/>
                  </a:moveTo>
                  <a:lnTo>
                    <a:pt x="292" y="422"/>
                  </a:lnTo>
                  <a:cubicBezTo>
                    <a:pt x="260" y="416"/>
                    <a:pt x="228" y="391"/>
                    <a:pt x="228" y="391"/>
                  </a:cubicBezTo>
                  <a:lnTo>
                    <a:pt x="228" y="320"/>
                  </a:lnTo>
                  <a:cubicBezTo>
                    <a:pt x="267" y="352"/>
                    <a:pt x="292" y="356"/>
                    <a:pt x="292" y="356"/>
                  </a:cubicBezTo>
                  <a:close/>
                  <a:moveTo>
                    <a:pt x="577" y="152"/>
                  </a:moveTo>
                  <a:cubicBezTo>
                    <a:pt x="575" y="145"/>
                    <a:pt x="567" y="141"/>
                    <a:pt x="559" y="143"/>
                  </a:cubicBezTo>
                  <a:lnTo>
                    <a:pt x="224" y="260"/>
                  </a:lnTo>
                  <a:cubicBezTo>
                    <a:pt x="219" y="261"/>
                    <a:pt x="215" y="265"/>
                    <a:pt x="214" y="269"/>
                  </a:cubicBezTo>
                  <a:lnTo>
                    <a:pt x="214" y="748"/>
                  </a:lnTo>
                  <a:cubicBezTo>
                    <a:pt x="226" y="772"/>
                    <a:pt x="275" y="797"/>
                    <a:pt x="305" y="797"/>
                  </a:cubicBezTo>
                  <a:lnTo>
                    <a:pt x="305" y="326"/>
                  </a:lnTo>
                  <a:cubicBezTo>
                    <a:pt x="289" y="324"/>
                    <a:pt x="253" y="305"/>
                    <a:pt x="231" y="287"/>
                  </a:cubicBezTo>
                  <a:cubicBezTo>
                    <a:pt x="231" y="286"/>
                    <a:pt x="232" y="286"/>
                    <a:pt x="232" y="286"/>
                  </a:cubicBezTo>
                  <a:lnTo>
                    <a:pt x="568" y="170"/>
                  </a:lnTo>
                  <a:cubicBezTo>
                    <a:pt x="575" y="167"/>
                    <a:pt x="579" y="159"/>
                    <a:pt x="577" y="152"/>
                  </a:cubicBezTo>
                  <a:close/>
                  <a:moveTo>
                    <a:pt x="78" y="216"/>
                  </a:moveTo>
                  <a:lnTo>
                    <a:pt x="78" y="281"/>
                  </a:lnTo>
                  <a:cubicBezTo>
                    <a:pt x="46" y="275"/>
                    <a:pt x="14" y="250"/>
                    <a:pt x="14" y="250"/>
                  </a:cubicBezTo>
                  <a:lnTo>
                    <a:pt x="14" y="180"/>
                  </a:lnTo>
                  <a:cubicBezTo>
                    <a:pt x="53" y="212"/>
                    <a:pt x="78" y="216"/>
                    <a:pt x="78" y="216"/>
                  </a:cubicBezTo>
                  <a:close/>
                  <a:moveTo>
                    <a:pt x="363" y="11"/>
                  </a:moveTo>
                  <a:cubicBezTo>
                    <a:pt x="361" y="4"/>
                    <a:pt x="353" y="0"/>
                    <a:pt x="346" y="2"/>
                  </a:cubicBezTo>
                  <a:lnTo>
                    <a:pt x="10" y="119"/>
                  </a:lnTo>
                  <a:cubicBezTo>
                    <a:pt x="5" y="121"/>
                    <a:pt x="2" y="124"/>
                    <a:pt x="0" y="128"/>
                  </a:cubicBezTo>
                  <a:lnTo>
                    <a:pt x="0" y="608"/>
                  </a:lnTo>
                  <a:cubicBezTo>
                    <a:pt x="12" y="631"/>
                    <a:pt x="61" y="656"/>
                    <a:pt x="92" y="656"/>
                  </a:cubicBezTo>
                  <a:lnTo>
                    <a:pt x="92" y="186"/>
                  </a:lnTo>
                  <a:cubicBezTo>
                    <a:pt x="76" y="183"/>
                    <a:pt x="40" y="164"/>
                    <a:pt x="17" y="146"/>
                  </a:cubicBezTo>
                  <a:cubicBezTo>
                    <a:pt x="18" y="146"/>
                    <a:pt x="18" y="146"/>
                    <a:pt x="18" y="146"/>
                  </a:cubicBezTo>
                  <a:lnTo>
                    <a:pt x="354" y="29"/>
                  </a:lnTo>
                  <a:cubicBezTo>
                    <a:pt x="362" y="26"/>
                    <a:pt x="366" y="19"/>
                    <a:pt x="363" y="11"/>
                  </a:cubicBezTo>
                  <a:close/>
                  <a:moveTo>
                    <a:pt x="185" y="290"/>
                  </a:moveTo>
                  <a:lnTo>
                    <a:pt x="185" y="355"/>
                  </a:lnTo>
                  <a:cubicBezTo>
                    <a:pt x="153" y="349"/>
                    <a:pt x="121" y="324"/>
                    <a:pt x="121" y="324"/>
                  </a:cubicBezTo>
                  <a:lnTo>
                    <a:pt x="121" y="254"/>
                  </a:lnTo>
                  <a:cubicBezTo>
                    <a:pt x="160" y="286"/>
                    <a:pt x="185" y="290"/>
                    <a:pt x="185" y="290"/>
                  </a:cubicBezTo>
                  <a:close/>
                  <a:moveTo>
                    <a:pt x="470" y="85"/>
                  </a:moveTo>
                  <a:cubicBezTo>
                    <a:pt x="468" y="78"/>
                    <a:pt x="460" y="74"/>
                    <a:pt x="453" y="76"/>
                  </a:cubicBezTo>
                  <a:lnTo>
                    <a:pt x="117" y="193"/>
                  </a:lnTo>
                  <a:cubicBezTo>
                    <a:pt x="112" y="195"/>
                    <a:pt x="108" y="198"/>
                    <a:pt x="107" y="202"/>
                  </a:cubicBezTo>
                  <a:lnTo>
                    <a:pt x="107" y="682"/>
                  </a:lnTo>
                  <a:cubicBezTo>
                    <a:pt x="119" y="705"/>
                    <a:pt x="168" y="730"/>
                    <a:pt x="199" y="730"/>
                  </a:cubicBezTo>
                  <a:lnTo>
                    <a:pt x="199" y="260"/>
                  </a:lnTo>
                  <a:cubicBezTo>
                    <a:pt x="183" y="257"/>
                    <a:pt x="146" y="238"/>
                    <a:pt x="124" y="220"/>
                  </a:cubicBezTo>
                  <a:cubicBezTo>
                    <a:pt x="125" y="220"/>
                    <a:pt x="125" y="220"/>
                    <a:pt x="125" y="219"/>
                  </a:cubicBezTo>
                  <a:lnTo>
                    <a:pt x="461" y="103"/>
                  </a:lnTo>
                  <a:cubicBezTo>
                    <a:pt x="469" y="100"/>
                    <a:pt x="473" y="93"/>
                    <a:pt x="470" y="8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1992"/>
            </a:p>
          </p:txBody>
        </p:sp>
      </p:grpSp>
      <p:grpSp>
        <p:nvGrpSpPr>
          <p:cNvPr id="210952" name="组合 25"/>
          <p:cNvGrpSpPr/>
          <p:nvPr/>
        </p:nvGrpSpPr>
        <p:grpSpPr bwMode="auto">
          <a:xfrm>
            <a:off x="6174008" y="1394866"/>
            <a:ext cx="2264766" cy="2569151"/>
            <a:chOff x="0" y="0"/>
            <a:chExt cx="3021028" cy="2825105"/>
          </a:xfrm>
        </p:grpSpPr>
        <p:sp>
          <p:nvSpPr>
            <p:cNvPr id="210953" name="矩形 26"/>
            <p:cNvSpPr>
              <a:spLocks noChangeArrowheads="1"/>
            </p:cNvSpPr>
            <p:nvPr/>
          </p:nvSpPr>
          <p:spPr bwMode="auto">
            <a:xfrm>
              <a:off x="0" y="868004"/>
              <a:ext cx="3021028" cy="1957101"/>
            </a:xfrm>
            <a:prstGeom prst="rect">
              <a:avLst/>
            </a:prstGeom>
            <a:noFill/>
            <a:ln w="19050">
              <a:solidFill>
                <a:srgbClr val="767171"/>
              </a:solidFill>
              <a:miter lim="800000"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992"/>
            </a:p>
          </p:txBody>
        </p:sp>
        <p:sp>
          <p:nvSpPr>
            <p:cNvPr id="210954" name="圆角矩形 27"/>
            <p:cNvSpPr>
              <a:spLocks noChangeArrowheads="1"/>
            </p:cNvSpPr>
            <p:nvPr/>
          </p:nvSpPr>
          <p:spPr bwMode="auto">
            <a:xfrm>
              <a:off x="875795" y="0"/>
              <a:ext cx="1269439" cy="1269439"/>
            </a:xfrm>
            <a:prstGeom prst="roundRect">
              <a:avLst>
                <a:gd name="adj" fmla="val 16667"/>
              </a:avLst>
            </a:prstGeom>
            <a:solidFill>
              <a:srgbClr val="F6931D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1992"/>
            </a:p>
          </p:txBody>
        </p:sp>
        <p:sp>
          <p:nvSpPr>
            <p:cNvPr id="210955" name="文本框 28"/>
            <p:cNvSpPr txBox="1">
              <a:spLocks noChangeArrowheads="1"/>
            </p:cNvSpPr>
            <p:nvPr/>
          </p:nvSpPr>
          <p:spPr bwMode="auto">
            <a:xfrm>
              <a:off x="375050" y="1394557"/>
              <a:ext cx="2270929" cy="4386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992" b="1" dirty="0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功能三</a:t>
              </a:r>
              <a:endPara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0956" name="文本框 29"/>
            <p:cNvSpPr txBox="1">
              <a:spLocks noChangeArrowheads="1"/>
            </p:cNvSpPr>
            <p:nvPr/>
          </p:nvSpPr>
          <p:spPr bwMode="auto">
            <a:xfrm>
              <a:off x="173107" y="2158960"/>
              <a:ext cx="2646791" cy="4386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zh-CN" altLang="en-US" sz="1992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能解决什么问题</a:t>
              </a:r>
              <a:endParaRPr lang="zh-CN" altLang="en-US" sz="1992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210957" name="组合 1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40471" y="378997"/>
              <a:ext cx="512064" cy="512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128" name="TextBox 31"/>
          <p:cNvSpPr/>
          <p:nvPr/>
        </p:nvSpPr>
        <p:spPr>
          <a:xfrm>
            <a:off x="488145" y="4549758"/>
            <a:ext cx="8263801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针对问题提出具有创新、有效的问题解决</a:t>
            </a:r>
            <a:r>
              <a:rPr lang="zh-CN" altLang="en-US" b="1" dirty="0" smtClean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方案，</a:t>
            </a:r>
            <a:r>
              <a:rPr lang="zh-CN" altLang="en-US" b="1" smtClean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呈现整体架构及三个核心功能</a:t>
            </a:r>
            <a:endParaRPr lang="zh-CN" altLang="en-US" b="1" dirty="0">
              <a:solidFill>
                <a:srgbClr val="F6931D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801688" y="346075"/>
            <a:ext cx="7859712" cy="5016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、解决方案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45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5" name="标题 1"/>
          <p:cNvSpPr>
            <a:spLocks noGrp="1"/>
          </p:cNvSpPr>
          <p:nvPr>
            <p:ph type="title" idx="4294967295"/>
          </p:nvPr>
        </p:nvSpPr>
        <p:spPr>
          <a:xfrm>
            <a:off x="852488" y="3206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/>
              <a:t>可证伪的假设才是科学的</a:t>
            </a:r>
          </a:p>
        </p:txBody>
      </p:sp>
      <p:pic>
        <p:nvPicPr>
          <p:cNvPr id="364547" name="内容占位符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1723305"/>
            <a:ext cx="3302000" cy="2213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内容占位符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16500" y="1723305"/>
            <a:ext cx="3390900" cy="22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4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标题 1"/>
          <p:cNvSpPr txBox="1"/>
          <p:nvPr/>
        </p:nvSpPr>
        <p:spPr>
          <a:xfrm>
            <a:off x="815975" y="138113"/>
            <a:ext cx="4784725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>
              <a:buClr>
                <a:srgbClr val="000000"/>
              </a:buClr>
              <a:buNone/>
            </a:pPr>
            <a:r>
              <a:rPr lang="zh-CN" altLang="en-US" sz="2400" b="1" dirty="0" smtClean="0">
                <a:latin typeface="微软雅黑"/>
                <a:ea typeface="微软雅黑"/>
                <a:cs typeface="微软雅黑"/>
                <a:sym typeface="Calibri" panose="020F0502020204030204" charset="0"/>
              </a:rPr>
              <a:t>用</a:t>
            </a:r>
            <a:r>
              <a:rPr lang="en-US" altLang="zh-CN" sz="2400" b="1" dirty="0" smtClean="0">
                <a:latin typeface="微软雅黑"/>
                <a:ea typeface="微软雅黑"/>
                <a:cs typeface="微软雅黑"/>
                <a:sym typeface="Calibri" panose="020F0502020204030204" charset="0"/>
              </a:rPr>
              <a:t> MVP </a:t>
            </a:r>
            <a:r>
              <a:rPr lang="zh-CN" altLang="en-US" sz="2400" b="1" dirty="0" smtClean="0">
                <a:latin typeface="微软雅黑"/>
                <a:ea typeface="微软雅黑"/>
                <a:cs typeface="微软雅黑"/>
                <a:sym typeface="Calibri" panose="020F0502020204030204" charset="0"/>
              </a:rPr>
              <a:t>构建产</a:t>
            </a:r>
            <a:r>
              <a:rPr lang="zh-CN" altLang="en-US" sz="2400" b="1" dirty="0">
                <a:latin typeface="微软雅黑"/>
                <a:ea typeface="微软雅黑"/>
                <a:cs typeface="微软雅黑"/>
                <a:sym typeface="Calibri" panose="020F0502020204030204" charset="0"/>
              </a:rPr>
              <a:t>品的快速反馈环路</a:t>
            </a:r>
          </a:p>
        </p:txBody>
      </p:sp>
      <p:sp>
        <p:nvSpPr>
          <p:cNvPr id="365570" name="内容占位符 2"/>
          <p:cNvSpPr txBox="1"/>
          <p:nvPr/>
        </p:nvSpPr>
        <p:spPr>
          <a:xfrm>
            <a:off x="273051" y="1222375"/>
            <a:ext cx="5137150" cy="34512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lvl="0" indent="-342900">
              <a:spcBef>
                <a:spcPct val="20000"/>
              </a:spcBef>
              <a:buClr>
                <a:srgbClr val="000000"/>
              </a:buClr>
              <a:buFont typeface="Wingdings" charset="2"/>
              <a:buChar char="Ø"/>
            </a:pPr>
            <a:r>
              <a:rPr lang="en-US" altLang="zh-CN" sz="24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“</a:t>
            </a:r>
            <a:r>
              <a:rPr lang="zh-CN" altLang="en-US" sz="24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逆向</a:t>
            </a:r>
            <a:r>
              <a:rPr lang="en-US" altLang="zh-CN" sz="24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”</a:t>
            </a:r>
            <a:r>
              <a:rPr lang="zh-CN" altLang="en-US" sz="24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计划</a:t>
            </a:r>
            <a:endParaRPr lang="en-US" altLang="zh-CN" sz="2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  <a:p>
            <a:pPr lvl="1">
              <a:spcBef>
                <a:spcPct val="20000"/>
              </a:spcBef>
              <a:buClr>
                <a:srgbClr val="000000"/>
              </a:buClr>
            </a:pPr>
            <a:r>
              <a:rPr lang="en-US" altLang="zh-CN" sz="20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-- </a:t>
            </a:r>
            <a:r>
              <a:rPr lang="zh-CN" altLang="en-US" sz="20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提出假设</a:t>
            </a:r>
            <a:r>
              <a:rPr lang="en-US" altLang="zh-CN" sz="20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-&gt; </a:t>
            </a:r>
            <a:r>
              <a:rPr lang="zh-CN" altLang="en-US" sz="20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如何验证 </a:t>
            </a:r>
            <a:r>
              <a:rPr lang="en-US" altLang="zh-CN" sz="20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-&gt;</a:t>
            </a:r>
            <a:r>
              <a:rPr lang="zh-CN" altLang="en-US" sz="2000" dirty="0" smtClean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开发什么</a:t>
            </a:r>
            <a:endParaRPr lang="en-US" altLang="zh-CN" sz="2000" dirty="0">
              <a:latin typeface="微软雅黑 Light"/>
              <a:ea typeface="微软雅黑 Light"/>
              <a:cs typeface="华文细黑"/>
              <a:sym typeface="Calibri" panose="020F0502020204030204" charset="0"/>
            </a:endParaRPr>
          </a:p>
          <a:p>
            <a:pPr lvl="1">
              <a:spcBef>
                <a:spcPct val="20000"/>
              </a:spcBef>
              <a:buClr>
                <a:srgbClr val="000000"/>
              </a:buClr>
            </a:pPr>
            <a:endParaRPr lang="zh-CN" altLang="en-US" sz="2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000000"/>
              </a:buClr>
              <a:buFont typeface="Wingdings" charset="2"/>
              <a:buChar char="Ø"/>
            </a:pPr>
            <a:r>
              <a:rPr lang="zh-CN" altLang="en-US" sz="24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定义关键指标</a:t>
            </a:r>
            <a:endParaRPr lang="en-US" altLang="zh-CN" sz="2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  <a:p>
            <a:pPr lvl="1">
              <a:spcBef>
                <a:spcPct val="20000"/>
              </a:spcBef>
              <a:buClr>
                <a:srgbClr val="000000"/>
              </a:buClr>
            </a:pPr>
            <a:r>
              <a:rPr lang="en-US" altLang="zh-CN" sz="20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-- </a:t>
            </a:r>
            <a:r>
              <a:rPr lang="zh-CN" altLang="en-US" sz="20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用户注册增长率、激活率、</a:t>
            </a:r>
            <a:r>
              <a:rPr lang="zh-CN" altLang="en-US" sz="2000" dirty="0" smtClean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购买率</a:t>
            </a:r>
            <a:endParaRPr lang="en-US" altLang="zh-CN" sz="2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  <a:p>
            <a:pPr marL="800100" lvl="1" indent="-342900">
              <a:spcBef>
                <a:spcPct val="20000"/>
              </a:spcBef>
              <a:buClr>
                <a:srgbClr val="000000"/>
              </a:buClr>
              <a:buFont typeface="Wingdings" charset="2"/>
              <a:buChar char="Ø"/>
            </a:pPr>
            <a:endParaRPr lang="en-US" altLang="zh-CN" sz="2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  <a:p>
            <a:pPr marL="342900" lvl="0" indent="-342900" eaLnBrk="1" hangingPunct="1">
              <a:buClr>
                <a:srgbClr val="000000"/>
              </a:buClr>
              <a:buFont typeface="Wingdings" charset="2"/>
              <a:buChar char="Ø"/>
            </a:pPr>
            <a:r>
              <a:rPr lang="en-US" altLang="zh-CN" sz="24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  </a:t>
            </a:r>
            <a:r>
              <a:rPr lang="zh-CN" altLang="en-US" sz="24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可证实的认知</a:t>
            </a:r>
            <a:endParaRPr lang="en-US" altLang="zh-CN" sz="2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  <a:p>
            <a:pPr lvl="1">
              <a:spcBef>
                <a:spcPct val="20000"/>
              </a:spcBef>
              <a:buClr>
                <a:srgbClr val="000000"/>
              </a:buClr>
            </a:pPr>
            <a:r>
              <a:rPr lang="en-US" altLang="zh-CN" sz="20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-- </a:t>
            </a:r>
            <a:r>
              <a:rPr lang="zh-CN" altLang="en-US" sz="2000" dirty="0">
                <a:latin typeface="微软雅黑 Light"/>
                <a:ea typeface="微软雅黑 Light"/>
                <a:cs typeface="华文细黑"/>
                <a:sym typeface="Calibri" panose="020F0502020204030204" charset="0"/>
              </a:rPr>
              <a:t>用数据认知，调整方向</a:t>
            </a:r>
          </a:p>
        </p:txBody>
      </p:sp>
      <p:grpSp>
        <p:nvGrpSpPr>
          <p:cNvPr id="365571" name="组合 17"/>
          <p:cNvGrpSpPr/>
          <p:nvPr/>
        </p:nvGrpSpPr>
        <p:grpSpPr>
          <a:xfrm>
            <a:off x="5410200" y="1182688"/>
            <a:ext cx="3511988" cy="3224212"/>
            <a:chOff x="0" y="0"/>
            <a:chExt cx="5032506" cy="6092193"/>
          </a:xfrm>
        </p:grpSpPr>
        <p:sp>
          <p:nvSpPr>
            <p:cNvPr id="365573" name="椭圆 12"/>
            <p:cNvSpPr/>
            <p:nvPr/>
          </p:nvSpPr>
          <p:spPr>
            <a:xfrm>
              <a:off x="432048" y="504430"/>
              <a:ext cx="3961153" cy="395998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385D8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endParaRPr lang="zh-CN" altLang="en-US" sz="1800" dirty="0">
                <a:solidFill>
                  <a:srgbClr val="FFFFFF"/>
                </a:solidFill>
                <a:latin typeface="Calibri" panose="020F0502020204030204" charset="0"/>
                <a:ea typeface="微软雅黑" panose="020B0503020204020204" charset="-122"/>
                <a:sym typeface="Calibri" panose="020F0502020204030204" charset="0"/>
              </a:endParaRPr>
            </a:p>
          </p:txBody>
        </p:sp>
        <p:sp>
          <p:nvSpPr>
            <p:cNvPr id="365574" name="椭圆 13"/>
            <p:cNvSpPr/>
            <p:nvPr/>
          </p:nvSpPr>
          <p:spPr>
            <a:xfrm>
              <a:off x="0" y="1008859"/>
              <a:ext cx="1512167" cy="143999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85D8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800" b="1" dirty="0"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rPr>
                <a:t>认知</a:t>
              </a:r>
            </a:p>
          </p:txBody>
        </p:sp>
        <p:sp>
          <p:nvSpPr>
            <p:cNvPr id="365575" name="椭圆 14"/>
            <p:cNvSpPr/>
            <p:nvPr/>
          </p:nvSpPr>
          <p:spPr>
            <a:xfrm>
              <a:off x="0" y="3024423"/>
              <a:ext cx="1648843" cy="1079996"/>
            </a:xfrm>
            <a:prstGeom prst="ellipse">
              <a:avLst/>
            </a:prstGeom>
            <a:solidFill>
              <a:srgbClr val="00B0F0"/>
            </a:solidFill>
            <a:ln w="25400" cap="flat" cmpd="sng">
              <a:solidFill>
                <a:srgbClr val="385D8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800" b="1" dirty="0"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rPr>
                <a:t>数据</a:t>
              </a:r>
            </a:p>
          </p:txBody>
        </p:sp>
        <p:sp>
          <p:nvSpPr>
            <p:cNvPr id="365576" name="椭圆 15"/>
            <p:cNvSpPr/>
            <p:nvPr/>
          </p:nvSpPr>
          <p:spPr>
            <a:xfrm>
              <a:off x="3240359" y="791136"/>
              <a:ext cx="1512169" cy="1442151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85D8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800" b="1" dirty="0"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rPr>
                <a:t>开发</a:t>
              </a:r>
            </a:p>
          </p:txBody>
        </p:sp>
        <p:sp>
          <p:nvSpPr>
            <p:cNvPr id="365577" name="椭圆 16"/>
            <p:cNvSpPr/>
            <p:nvPr/>
          </p:nvSpPr>
          <p:spPr>
            <a:xfrm>
              <a:off x="1871494" y="3528852"/>
              <a:ext cx="1512169" cy="143999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385D8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800" b="1" dirty="0"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rPr>
                <a:t>测量</a:t>
              </a:r>
            </a:p>
          </p:txBody>
        </p:sp>
        <p:sp>
          <p:nvSpPr>
            <p:cNvPr id="365578" name="椭圆 17"/>
            <p:cNvSpPr/>
            <p:nvPr/>
          </p:nvSpPr>
          <p:spPr>
            <a:xfrm>
              <a:off x="1649089" y="0"/>
              <a:ext cx="1648843" cy="1079996"/>
            </a:xfrm>
            <a:prstGeom prst="ellipse">
              <a:avLst/>
            </a:prstGeom>
            <a:solidFill>
              <a:srgbClr val="00B0F0"/>
            </a:solidFill>
            <a:ln w="25400" cap="flat" cmpd="sng">
              <a:solidFill>
                <a:srgbClr val="385D8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zh-CN" altLang="en-US" sz="1800" b="1" dirty="0"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rPr>
                <a:t>概念</a:t>
              </a:r>
            </a:p>
          </p:txBody>
        </p:sp>
        <p:sp>
          <p:nvSpPr>
            <p:cNvPr id="365579" name="椭圆 18"/>
            <p:cNvSpPr/>
            <p:nvPr/>
          </p:nvSpPr>
          <p:spPr>
            <a:xfrm>
              <a:off x="3383663" y="2808854"/>
              <a:ext cx="1648843" cy="1079996"/>
            </a:xfrm>
            <a:prstGeom prst="ellipse">
              <a:avLst/>
            </a:prstGeom>
            <a:solidFill>
              <a:srgbClr val="00B0F0"/>
            </a:solidFill>
            <a:ln w="25400" cap="flat" cmpd="sng">
              <a:solidFill>
                <a:srgbClr val="385D8A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r>
                <a:rPr lang="en-US" altLang="zh-CN" sz="1800" b="1" dirty="0"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rPr>
                <a:t>“</a:t>
              </a:r>
              <a:r>
                <a:rPr lang="zh-CN" altLang="en-US" sz="1800" b="1" dirty="0"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rPr>
                <a:t>产品</a:t>
              </a:r>
              <a:r>
                <a:rPr lang="en-US" altLang="zh-CN" sz="1800" b="1" dirty="0"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rPr>
                <a:t>”</a:t>
              </a:r>
              <a:endParaRPr lang="zh-CN" altLang="en-US" sz="1800" b="1" dirty="0">
                <a:latin typeface="Calibri" panose="020F0502020204030204" charset="0"/>
                <a:ea typeface="微软雅黑" panose="020B0503020204020204" charset="-122"/>
                <a:sym typeface="Calibri" panose="020F0502020204030204" charset="0"/>
              </a:endParaRPr>
            </a:p>
          </p:txBody>
        </p:sp>
        <p:cxnSp>
          <p:nvCxnSpPr>
            <p:cNvPr id="79884" name="直接箭头连接符 19"/>
            <p:cNvCxnSpPr>
              <a:cxnSpLocks noChangeShapeType="1"/>
            </p:cNvCxnSpPr>
            <p:nvPr/>
          </p:nvCxnSpPr>
          <p:spPr bwMode="auto">
            <a:xfrm flipV="1">
              <a:off x="1368865" y="719998"/>
              <a:ext cx="143302" cy="71138"/>
            </a:xfrm>
            <a:prstGeom prst="straightConnector1">
              <a:avLst/>
            </a:prstGeom>
            <a:noFill/>
            <a:ln w="25400" cmpd="sng">
              <a:solidFill>
                <a:schemeClr val="tx1"/>
              </a:solidFill>
              <a:round/>
              <a:tailEnd type="arrow" w="med" len="med"/>
            </a:ln>
            <a:effectLst>
              <a:outerShdw blurRad="63500" dist="20000" dir="5400000" algn="ctr" rotWithShape="0">
                <a:srgbClr val="000000">
                  <a:alpha val="35999"/>
                </a:srgbClr>
              </a:outerShdw>
            </a:effectLst>
          </p:spPr>
        </p:cxnSp>
        <p:cxnSp>
          <p:nvCxnSpPr>
            <p:cNvPr id="79885" name="直接箭头连接符 20"/>
            <p:cNvCxnSpPr>
              <a:cxnSpLocks noChangeShapeType="1"/>
              <a:stCxn id="365573" idx="6"/>
            </p:cNvCxnSpPr>
            <p:nvPr/>
          </p:nvCxnSpPr>
          <p:spPr bwMode="auto">
            <a:xfrm>
              <a:off x="4393201" y="2483346"/>
              <a:ext cx="0" cy="181077"/>
            </a:xfrm>
            <a:prstGeom prst="straightConnector1">
              <a:avLst/>
            </a:prstGeom>
            <a:noFill/>
            <a:ln w="25400" cmpd="sng">
              <a:solidFill>
                <a:schemeClr val="tx1"/>
              </a:solidFill>
              <a:round/>
              <a:tailEnd type="arrow" w="med" len="med"/>
            </a:ln>
            <a:effectLst>
              <a:outerShdw blurRad="63500" dist="20000" dir="5400000" algn="ctr" rotWithShape="0">
                <a:srgbClr val="000000">
                  <a:alpha val="35999"/>
                </a:srgbClr>
              </a:outerShdw>
            </a:effectLst>
          </p:spPr>
        </p:cxnSp>
        <p:cxnSp>
          <p:nvCxnSpPr>
            <p:cNvPr id="79886" name="直接箭头连接符 21"/>
            <p:cNvCxnSpPr>
              <a:cxnSpLocks noChangeShapeType="1"/>
            </p:cNvCxnSpPr>
            <p:nvPr/>
          </p:nvCxnSpPr>
          <p:spPr bwMode="auto">
            <a:xfrm flipH="1" flipV="1">
              <a:off x="1439446" y="4175557"/>
              <a:ext cx="81276" cy="73293"/>
            </a:xfrm>
            <a:prstGeom prst="straightConnector1">
              <a:avLst/>
            </a:prstGeom>
            <a:noFill/>
            <a:ln w="25400" cmpd="sng">
              <a:solidFill>
                <a:schemeClr val="tx1"/>
              </a:solidFill>
              <a:round/>
              <a:tailEnd type="arrow" w="med" len="med"/>
            </a:ln>
            <a:effectLst>
              <a:outerShdw blurRad="63500" dist="20000" dir="5400000" algn="ctr" rotWithShape="0">
                <a:srgbClr val="000000">
                  <a:alpha val="35999"/>
                </a:srgbClr>
              </a:outerShdw>
            </a:effectLst>
          </p:spPr>
        </p:cxnSp>
        <p:sp>
          <p:nvSpPr>
            <p:cNvPr id="365583" name="TextBox 22"/>
            <p:cNvSpPr txBox="1"/>
            <p:nvPr/>
          </p:nvSpPr>
          <p:spPr>
            <a:xfrm>
              <a:off x="757102" y="5423699"/>
              <a:ext cx="3790170" cy="6684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eaLnBrk="1" hangingPunct="1">
                <a:buClr>
                  <a:srgbClr val="000000"/>
                </a:buClr>
                <a:buNone/>
              </a:pPr>
              <a:r>
                <a:rPr lang="zh-CN" altLang="en-US" sz="1800" b="1" dirty="0" smtClean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开发</a:t>
              </a:r>
              <a:r>
                <a:rPr lang="zh-CN" altLang="zh-CN" b="1" dirty="0" smtClean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-</a:t>
              </a:r>
              <a:r>
                <a:rPr lang="en-US" altLang="zh-CN" b="1" dirty="0" smtClean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-</a:t>
              </a:r>
              <a:r>
                <a:rPr lang="zh-CN" altLang="en-US" sz="1800" b="1" dirty="0" smtClean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测试</a:t>
              </a:r>
              <a:r>
                <a:rPr lang="zh-CN" altLang="zh-CN" b="1" dirty="0" smtClean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-</a:t>
              </a:r>
              <a:r>
                <a:rPr lang="en-US" altLang="zh-CN" b="1" dirty="0" smtClean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-</a:t>
              </a:r>
              <a:r>
                <a:rPr lang="zh-CN" altLang="en-US" sz="1800" b="1" dirty="0" smtClean="0">
                  <a:latin typeface="华文细黑"/>
                  <a:ea typeface="华文细黑"/>
                  <a:cs typeface="华文细黑"/>
                  <a:sym typeface="Calibri" panose="020F0502020204030204" charset="0"/>
                </a:rPr>
                <a:t>认知反馈循环</a:t>
              </a:r>
              <a:endParaRPr lang="zh-CN" altLang="en-US" sz="1800" b="1" dirty="0">
                <a:latin typeface="华文细黑"/>
                <a:ea typeface="华文细黑"/>
                <a:cs typeface="华文细黑"/>
                <a:sym typeface="Calibri" panose="020F0502020204030204" charset="0"/>
              </a:endParaRPr>
            </a:p>
          </p:txBody>
        </p:sp>
      </p:grpSp>
      <p:sp>
        <p:nvSpPr>
          <p:cNvPr id="365572" name="线形标注 1 1"/>
          <p:cNvSpPr/>
          <p:nvPr/>
        </p:nvSpPr>
        <p:spPr>
          <a:xfrm>
            <a:off x="8326438" y="3567113"/>
            <a:ext cx="698500" cy="279400"/>
          </a:xfrm>
          <a:prstGeom prst="borderCallout1">
            <a:avLst>
              <a:gd name="adj1" fmla="val 18750"/>
              <a:gd name="adj2" fmla="val -8333"/>
              <a:gd name="adj3" fmla="val -118843"/>
              <a:gd name="adj4" fmla="val -25486"/>
            </a:avLst>
          </a:prstGeom>
          <a:solidFill>
            <a:srgbClr val="00B05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algn="ctr" eaLnBrk="1" hangingPunct="1">
              <a:buClr>
                <a:srgbClr val="000000"/>
              </a:buClr>
              <a:buNone/>
            </a:pPr>
            <a:r>
              <a:rPr lang="en-US" altLang="zh-CN" sz="16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MVP</a:t>
            </a:r>
            <a:endParaRPr lang="zh-CN" altLang="en-US" sz="16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076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标题 1"/>
          <p:cNvSpPr>
            <a:spLocks noGrp="1"/>
          </p:cNvSpPr>
          <p:nvPr>
            <p:ph type="title" idx="4294967295"/>
          </p:nvPr>
        </p:nvSpPr>
        <p:spPr>
          <a:xfrm>
            <a:off x="815975" y="239713"/>
            <a:ext cx="3400425" cy="649287"/>
          </a:xfrm>
        </p:spPr>
        <p:txBody>
          <a:bodyPr vert="horz" wrap="square" lIns="91440" tIns="45720" rIns="91440" bIns="45720" anchor="ctr"/>
          <a:lstStyle/>
          <a:p>
            <a:pPr marL="0" lvl="0" indent="0" algn="l" eaLnBrk="1" hangingPunct="1"/>
            <a:r>
              <a:rPr lang="zh-CN" altLang="en-US" sz="2400" dirty="0"/>
              <a:t>最小</a:t>
            </a:r>
            <a:r>
              <a:rPr lang="zh-CN" altLang="en-US" sz="2400" dirty="0" smtClean="0"/>
              <a:t>可行产品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MVP</a:t>
            </a:r>
            <a:endParaRPr lang="zh-CN" altLang="en-US" sz="2400" dirty="0"/>
          </a:p>
        </p:txBody>
      </p:sp>
      <p:pic>
        <p:nvPicPr>
          <p:cNvPr id="36659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927100"/>
            <a:ext cx="5943600" cy="253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659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699" y="3416300"/>
            <a:ext cx="1719659" cy="172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6596" name="圆角矩形标注 6"/>
          <p:cNvSpPr/>
          <p:nvPr/>
        </p:nvSpPr>
        <p:spPr>
          <a:xfrm>
            <a:off x="5184775" y="3668713"/>
            <a:ext cx="3455988" cy="1258887"/>
          </a:xfrm>
          <a:prstGeom prst="wedgeRoundRectCallout">
            <a:avLst>
              <a:gd name="adj1" fmla="val -54787"/>
              <a:gd name="adj2" fmla="val -100597"/>
              <a:gd name="adj3" fmla="val 16667"/>
            </a:avLst>
          </a:prstGeom>
          <a:solidFill>
            <a:schemeClr val="accent6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  <a:effectLst/>
        </p:spPr>
        <p:txBody>
          <a:bodyPr anchor="ctr" anchorCtr="0"/>
          <a:lstStyle/>
          <a:p>
            <a:pPr lvl="0" algn="ctr" eaLnBrk="1" hangingPunct="1">
              <a:buClr>
                <a:srgbClr val="000000"/>
              </a:buClr>
            </a:pPr>
            <a:r>
              <a:rPr lang="zh-CN" altLang="zh-CN" sz="1800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它并不是一个产品，而是进入市场的最简化可行方式。很多人会误以为它是产品原型，或者产品简版，这是一个大误区</a:t>
            </a:r>
            <a:endParaRPr lang="en-US" altLang="zh-CN" sz="1800" dirty="0">
              <a:solidFill>
                <a:srgbClr val="0070C0"/>
              </a:solidFill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56724437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7" name="标题 1"/>
          <p:cNvSpPr>
            <a:spLocks noGrp="1"/>
          </p:cNvSpPr>
          <p:nvPr>
            <p:ph type="title" idx="4294967295"/>
          </p:nvPr>
        </p:nvSpPr>
        <p:spPr>
          <a:xfrm>
            <a:off x="827088" y="3079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/>
              <a:t>天使用户</a:t>
            </a:r>
          </a:p>
        </p:txBody>
      </p:sp>
      <p:pic>
        <p:nvPicPr>
          <p:cNvPr id="367618" name="内容占位符 3"/>
          <p:cNvPicPr>
            <a:picLocks noGrp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808038" y="1203325"/>
            <a:ext cx="8240712" cy="3668478"/>
          </a:xfrm>
        </p:spPr>
      </p:pic>
      <p:sp>
        <p:nvSpPr>
          <p:cNvPr id="367619" name="TextBox 4"/>
          <p:cNvSpPr txBox="1"/>
          <p:nvPr/>
        </p:nvSpPr>
        <p:spPr>
          <a:xfrm>
            <a:off x="719138" y="1168401"/>
            <a:ext cx="2263775" cy="95410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buClr>
                <a:srgbClr val="000000"/>
              </a:buClr>
            </a:pPr>
            <a:r>
              <a:rPr lang="zh-CN" altLang="en-US" sz="2000" dirty="0">
                <a:latin typeface="Heiti SC Medium"/>
                <a:ea typeface="Heiti SC Medium"/>
                <a:cs typeface="Heiti SC Medium"/>
                <a:sym typeface="Calibri" panose="020F0502020204030204" charset="0"/>
              </a:rPr>
              <a:t>特征：</a:t>
            </a:r>
            <a:endParaRPr lang="en-US" altLang="zh-CN" sz="2000" dirty="0">
              <a:latin typeface="Heiti SC Medium"/>
              <a:ea typeface="Heiti SC Medium"/>
              <a:cs typeface="Heiti SC Medium"/>
              <a:sym typeface="Calibri" panose="020F0502020204030204" charset="0"/>
            </a:endParaRPr>
          </a:p>
          <a:p>
            <a:pPr lvl="0" eaLnBrk="1" hangingPunct="1">
              <a:buClr>
                <a:srgbClr val="000000"/>
              </a:buClr>
            </a:pPr>
            <a:r>
              <a:rPr lang="zh-CN" altLang="en-US" sz="1800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反馈中肯的建议，也愿意四处推广产品</a:t>
            </a:r>
          </a:p>
        </p:txBody>
      </p:sp>
    </p:spTree>
    <p:extLst>
      <p:ext uri="{BB962C8B-B14F-4D97-AF65-F5344CB8AC3E}">
        <p14:creationId xmlns:p14="http://schemas.microsoft.com/office/powerpoint/2010/main" val="69656990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标题 1"/>
          <p:cNvSpPr>
            <a:spLocks noGrp="1"/>
          </p:cNvSpPr>
          <p:nvPr>
            <p:ph type="title" idx="4294967295"/>
          </p:nvPr>
        </p:nvSpPr>
        <p:spPr>
          <a:xfrm>
            <a:off x="879475" y="125413"/>
            <a:ext cx="8229600" cy="857250"/>
          </a:xfrm>
        </p:spPr>
        <p:txBody>
          <a:bodyPr vert="horz" wrap="square" lIns="91440" tIns="45720" rIns="91440" bIns="45720" anchor="ctr"/>
          <a:lstStyle/>
          <a:p>
            <a:pPr marL="0" lvl="0" indent="0" algn="l" eaLnBrk="1" hangingPunct="1"/>
            <a:r>
              <a:rPr lang="zh-CN" altLang="en-US" sz="2400" dirty="0" smtClean="0"/>
              <a:t>MVP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的两个假设</a:t>
            </a:r>
            <a:endParaRPr lang="zh-CN" altLang="en-US" sz="2400" dirty="0"/>
          </a:p>
        </p:txBody>
      </p:sp>
      <p:grpSp>
        <p:nvGrpSpPr>
          <p:cNvPr id="2" name="组合 1"/>
          <p:cNvGrpSpPr/>
          <p:nvPr/>
        </p:nvGrpSpPr>
        <p:grpSpPr>
          <a:xfrm>
            <a:off x="427355" y="1179195"/>
            <a:ext cx="8332470" cy="3543300"/>
            <a:chOff x="673" y="1233"/>
            <a:chExt cx="13122" cy="5580"/>
          </a:xfrm>
        </p:grpSpPr>
        <p:sp>
          <p:nvSpPr>
            <p:cNvPr id="369665" name="圆角矩形 16"/>
            <p:cNvSpPr/>
            <p:nvPr/>
          </p:nvSpPr>
          <p:spPr>
            <a:xfrm>
              <a:off x="673" y="1233"/>
              <a:ext cx="13122" cy="5580"/>
            </a:xfrm>
            <a:prstGeom prst="roundRect">
              <a:avLst>
                <a:gd name="adj" fmla="val 4116"/>
              </a:avLst>
            </a:prstGeom>
            <a:solidFill>
              <a:srgbClr val="F2F2F2">
                <a:alpha val="32156"/>
              </a:srgbClr>
            </a:solidFill>
            <a:ln w="3175" cap="flat" cmpd="sng">
              <a:solidFill>
                <a:srgbClr val="D8D8D8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 eaLnBrk="1" hangingPunct="1">
                <a:buClr>
                  <a:srgbClr val="000000"/>
                </a:buClr>
                <a:buNone/>
              </a:pPr>
              <a:endPara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9667" name="TextBox 8"/>
            <p:cNvSpPr/>
            <p:nvPr/>
          </p:nvSpPr>
          <p:spPr>
            <a:xfrm>
              <a:off x="875" y="1408"/>
              <a:ext cx="12745" cy="5228"/>
            </a:xfrm>
            <a:prstGeom prst="roundRect">
              <a:avLst>
                <a:gd name="adj" fmla="val 3023"/>
              </a:avLst>
            </a:prstGeom>
            <a:solidFill>
              <a:srgbClr val="F2F2F2"/>
            </a:solidFill>
            <a:ln w="38100" cap="flat" cmpd="sng">
              <a:solidFill>
                <a:srgbClr val="F2F2F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lvl="0" indent="-342900" eaLnBrk="1" hangingPunct="1">
                <a:lnSpc>
                  <a:spcPct val="150000"/>
                </a:lnSpc>
                <a:buClr>
                  <a:srgbClr val="000000"/>
                </a:buClr>
                <a:buFont typeface="Wingdings" charset="2"/>
                <a:buChar char="Ø"/>
              </a:pPr>
              <a:r>
                <a:rPr lang="zh-CN" altLang="en-US" sz="2400" b="1" dirty="0">
                  <a:latin typeface="华文细黑"/>
                  <a:ea typeface="华文细黑"/>
                  <a:cs typeface="华文细黑"/>
                  <a:sym typeface="微软雅黑" panose="020B0503020204020204" charset="-122"/>
                </a:rPr>
                <a:t>价值假设 (value hypothesis) </a:t>
              </a:r>
            </a:p>
            <a:p>
              <a:pPr marL="800100" lvl="1" indent="-342900">
                <a:lnSpc>
                  <a:spcPct val="150000"/>
                </a:lnSpc>
                <a:buClr>
                  <a:srgbClr val="000000"/>
                </a:buClr>
                <a:buFont typeface="Wingdings" charset="2"/>
                <a:buChar char="²"/>
              </a:pPr>
              <a:r>
                <a:rPr lang="zh-CN" altLang="en-US" sz="2000" dirty="0" smtClean="0">
                  <a:latin typeface="微软雅黑 Light"/>
                  <a:ea typeface="微软雅黑 Light"/>
                  <a:sym typeface="Calibri" panose="020F0502020204030204" charset="0"/>
                </a:rPr>
                <a:t>用来衡量当客户使用某种产品或服务时</a:t>
              </a:r>
              <a:r>
                <a:rPr lang="zh-CN" altLang="en-US" sz="2000" dirty="0">
                  <a:latin typeface="微软雅黑 Light"/>
                  <a:ea typeface="微软雅黑 Light"/>
                  <a:sym typeface="Calibri" panose="020F0502020204030204" charset="0"/>
                </a:rPr>
                <a:t>，它是不是真的帮助客户实现了价值转换，用户是否会因使用而“付费”</a:t>
              </a:r>
              <a:r>
                <a:rPr lang="zh-CN" altLang="en-US" sz="2000" dirty="0" smtClean="0">
                  <a:latin typeface="微软雅黑 Light"/>
                  <a:ea typeface="微软雅黑 Light"/>
                  <a:sym typeface="Calibri" panose="020F0502020204030204" charset="0"/>
                </a:rPr>
                <a:t>。</a:t>
              </a:r>
              <a:endParaRPr lang="en-US" altLang="zh-CN" sz="2000" dirty="0"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Font typeface="Wingdings" charset="2"/>
                <a:buChar char="Ø"/>
              </a:pPr>
              <a:r>
                <a:rPr lang="zh-CN" altLang="en-US" sz="2400" b="1" dirty="0">
                  <a:latin typeface="华文细黑"/>
                  <a:ea typeface="华文细黑"/>
                  <a:cs typeface="华文细黑"/>
                  <a:sym typeface="微软雅黑" panose="020B0503020204020204" charset="-122"/>
                </a:rPr>
                <a:t>增长假设 (growth hypothesis) </a:t>
              </a:r>
            </a:p>
            <a:p>
              <a:pPr marL="800100" lvl="1" indent="-342900">
                <a:lnSpc>
                  <a:spcPct val="150000"/>
                </a:lnSpc>
                <a:buClr>
                  <a:srgbClr val="000000"/>
                </a:buClr>
                <a:buFont typeface="Wingdings" charset="2"/>
                <a:buChar char="²"/>
              </a:pPr>
              <a:r>
                <a:rPr lang="zh-CN" altLang="en-US" sz="2000" dirty="0" smtClean="0">
                  <a:latin typeface="微软雅黑 Light"/>
                  <a:ea typeface="微软雅黑 Light"/>
                  <a:sym typeface="Calibri" panose="020F0502020204030204" charset="0"/>
                </a:rPr>
                <a:t>用来测试客户是如何发现一种产品或服务</a:t>
              </a:r>
              <a:r>
                <a:rPr lang="zh-CN" altLang="en-US" sz="2000" dirty="0">
                  <a:latin typeface="微软雅黑 Light"/>
                  <a:ea typeface="微软雅黑 Light"/>
                  <a:sym typeface="Calibri" panose="020F0502020204030204" charset="0"/>
                </a:rPr>
                <a:t>的，主要验证产品提供的价值是否是普遍需求，客户规模是否能够快速增长。</a:t>
              </a:r>
            </a:p>
            <a:p>
              <a:pPr marL="285750" lvl="0" indent="-285750" eaLnBrk="1" hangingPunct="1">
                <a:lnSpc>
                  <a:spcPct val="150000"/>
                </a:lnSpc>
                <a:buClr>
                  <a:srgbClr val="000000"/>
                </a:buClr>
                <a:buNone/>
              </a:pP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endParaRPr>
            </a:p>
            <a:p>
              <a:pPr marL="285750" lvl="0" indent="-285750" eaLnBrk="1" hangingPunct="1">
                <a:lnSpc>
                  <a:spcPct val="150000"/>
                </a:lnSpc>
                <a:buClr>
                  <a:srgbClr val="000000"/>
                </a:buClr>
                <a:buNone/>
              </a:pPr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586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3" name="标题 1"/>
          <p:cNvSpPr>
            <a:spLocks noGrp="1"/>
          </p:cNvSpPr>
          <p:nvPr>
            <p:ph type="title" idx="4294967295"/>
          </p:nvPr>
        </p:nvSpPr>
        <p:spPr>
          <a:xfrm>
            <a:off x="801688" y="3079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 smtClean="0">
                <a:latin typeface="微软雅黑"/>
                <a:ea typeface="微软雅黑"/>
                <a:cs typeface="微软雅黑"/>
              </a:rPr>
              <a:t>设计</a:t>
            </a:r>
            <a:r>
              <a:rPr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 smtClean="0">
                <a:ea typeface="微软雅黑"/>
              </a:rPr>
              <a:t>MVP</a:t>
            </a:r>
            <a:r>
              <a:rPr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400" dirty="0" smtClean="0">
                <a:latin typeface="微软雅黑"/>
                <a:ea typeface="微软雅黑"/>
                <a:cs typeface="微软雅黑"/>
              </a:rPr>
              <a:t>的四项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基本原则</a:t>
            </a:r>
          </a:p>
        </p:txBody>
      </p:sp>
      <p:sp>
        <p:nvSpPr>
          <p:cNvPr id="417794" name="内容占位符 2"/>
          <p:cNvSpPr>
            <a:spLocks noGrp="1"/>
          </p:cNvSpPr>
          <p:nvPr>
            <p:ph idx="4294967295"/>
          </p:nvPr>
        </p:nvSpPr>
        <p:spPr>
          <a:xfrm>
            <a:off x="800100" y="950912"/>
            <a:ext cx="8229600" cy="3862387"/>
          </a:xfrm>
        </p:spPr>
        <p:txBody>
          <a:bodyPr vert="horz" wrap="square" lIns="91440" tIns="45720" rIns="91440" bIns="45720" anchor="t">
            <a:noAutofit/>
          </a:bodyPr>
          <a:lstStyle/>
          <a:p>
            <a:pPr lvl="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只保留最核心的功能</a:t>
            </a: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ea typeface="微软雅黑 Light"/>
              </a:rPr>
              <a:t>能不要的都不要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只服务最小范围的用户</a:t>
            </a: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ea typeface="微软雅黑 Light"/>
              </a:rPr>
              <a:t>能不管的都不管</a:t>
            </a:r>
          </a:p>
          <a:p>
            <a:pPr lvl="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只做最低范围的开发</a:t>
            </a: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ea typeface="微软雅黑 Light"/>
              </a:rPr>
              <a:t>能“装”的都不做</a:t>
            </a:r>
          </a:p>
          <a:p>
            <a:pPr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只根据数据来学习</a:t>
            </a: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ea typeface="微软雅黑 Light"/>
              </a:rPr>
              <a:t>事前设计好指标，融进产品中</a:t>
            </a:r>
          </a:p>
        </p:txBody>
      </p:sp>
    </p:spTree>
    <p:extLst>
      <p:ext uri="{BB962C8B-B14F-4D97-AF65-F5344CB8AC3E}">
        <p14:creationId xmlns:p14="http://schemas.microsoft.com/office/powerpoint/2010/main" val="92402201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表 2"/>
          <p:cNvPicPr/>
          <p:nvPr/>
        </p:nvPicPr>
        <p:blipFill>
          <a:blip r:embed="rId2"/>
          <a:stretch>
            <a:fillRect/>
          </a:stretch>
        </p:blipFill>
        <p:spPr>
          <a:xfrm>
            <a:off x="278472" y="829995"/>
            <a:ext cx="8607425" cy="452979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hape 57"/>
          <p:cNvSpPr>
            <a:spLocks noGrp="1"/>
          </p:cNvSpPr>
          <p:nvPr/>
        </p:nvSpPr>
        <p:spPr>
          <a:xfrm>
            <a:off x="832803" y="124460"/>
            <a:ext cx="8229600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algn="l"/>
            <a:r>
              <a:rPr lang="zh-CN" altLang="en-US" sz="2400" dirty="0" smtClean="0">
                <a:solidFill>
                  <a:srgbClr val="C00000"/>
                </a:solidFill>
              </a:rPr>
              <a:t>创意</a:t>
            </a:r>
            <a:r>
              <a:rPr lang="en-US" altLang="zh-CN" sz="2400" dirty="0" smtClean="0">
                <a:solidFill>
                  <a:srgbClr val="C00000"/>
                </a:solidFill>
              </a:rPr>
              <a:t>/</a:t>
            </a:r>
            <a:r>
              <a:rPr lang="zh-CN" altLang="en-US" sz="2400" dirty="0" smtClean="0">
                <a:solidFill>
                  <a:srgbClr val="C00000"/>
                </a:solidFill>
              </a:rPr>
              <a:t>初创项目</a:t>
            </a:r>
            <a:r>
              <a:rPr lang="zh-CN" altLang="en-US" sz="2400" dirty="0" smtClean="0">
                <a:solidFill>
                  <a:schemeClr val="tx1"/>
                </a:solidFill>
              </a:rPr>
              <a:t>意味着什么？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7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7" name="标题 1"/>
          <p:cNvSpPr>
            <a:spLocks noGrp="1"/>
          </p:cNvSpPr>
          <p:nvPr>
            <p:ph type="title" idx="4294967295"/>
          </p:nvPr>
        </p:nvSpPr>
        <p:spPr>
          <a:xfrm>
            <a:off x="827088" y="3079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 smtClean="0">
                <a:latin typeface="微软雅黑"/>
                <a:ea typeface="微软雅黑"/>
                <a:cs typeface="微软雅黑"/>
              </a:rPr>
              <a:t>设计</a:t>
            </a:r>
            <a:r>
              <a:rPr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 smtClean="0">
                <a:ea typeface="微软雅黑"/>
              </a:rPr>
              <a:t>MVP</a:t>
            </a:r>
            <a:r>
              <a:rPr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400" dirty="0" smtClean="0">
                <a:latin typeface="微软雅黑"/>
                <a:ea typeface="微软雅黑"/>
                <a:cs typeface="微软雅黑"/>
              </a:rPr>
              <a:t>的步骤</a:t>
            </a:r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18818" name="内容占位符 2"/>
          <p:cNvSpPr>
            <a:spLocks noGrp="1"/>
          </p:cNvSpPr>
          <p:nvPr>
            <p:ph idx="4294967295"/>
          </p:nvPr>
        </p:nvSpPr>
        <p:spPr>
          <a:xfrm>
            <a:off x="838200" y="1179513"/>
            <a:ext cx="8229600" cy="3395662"/>
          </a:xfrm>
        </p:spPr>
        <p:txBody>
          <a:bodyPr vert="horz" wrap="square" lIns="91440" tIns="45720" rIns="91440" bIns="45720" anchor="t"/>
          <a:lstStyle/>
          <a:p>
            <a:pPr lvl="0">
              <a:lnSpc>
                <a:spcPct val="14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用户排序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2000" dirty="0">
                <a:ea typeface="微软雅黑 Light"/>
              </a:rPr>
              <a:t>定位天使用户</a:t>
            </a:r>
          </a:p>
          <a:p>
            <a:pPr lvl="0">
              <a:lnSpc>
                <a:spcPct val="14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功能排序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2000" dirty="0">
                <a:ea typeface="微软雅黑 Light"/>
              </a:rPr>
              <a:t>基于痛点的功能排序</a:t>
            </a:r>
          </a:p>
          <a:p>
            <a:pPr>
              <a:lnSpc>
                <a:spcPct val="14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关键点考虑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2000" dirty="0">
                <a:ea typeface="微软雅黑 Light"/>
              </a:rPr>
              <a:t>有限资源 </a:t>
            </a:r>
            <a:r>
              <a:rPr lang="en-US" altLang="zh-CN" sz="2000" dirty="0">
                <a:ea typeface="微软雅黑 Light"/>
              </a:rPr>
              <a:t>+ </a:t>
            </a:r>
            <a:r>
              <a:rPr lang="zh-CN" altLang="en-US" sz="2000" dirty="0" smtClean="0">
                <a:ea typeface="微软雅黑 Light"/>
              </a:rPr>
              <a:t>有限时间</a:t>
            </a:r>
            <a:endParaRPr lang="zh-CN" altLang="en-US" sz="2000" dirty="0"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78826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1" name="标题 1"/>
          <p:cNvSpPr>
            <a:spLocks noGrp="1"/>
          </p:cNvSpPr>
          <p:nvPr>
            <p:ph type="title" idx="4294967295"/>
          </p:nvPr>
        </p:nvSpPr>
        <p:spPr>
          <a:xfrm>
            <a:off x="827088" y="320675"/>
            <a:ext cx="8137525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en-US" altLang="zh-CN" sz="2400" dirty="0" smtClean="0">
                <a:ea typeface="微软雅黑"/>
              </a:rPr>
              <a:t>MVP</a:t>
            </a:r>
            <a:r>
              <a:rPr lang="en-US" altLang="zh-CN" sz="24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400" dirty="0" smtClean="0">
                <a:latin typeface="微软雅黑"/>
                <a:ea typeface="微软雅黑"/>
                <a:cs typeface="微软雅黑"/>
              </a:rPr>
              <a:t>必须基于产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品的核心循环（</a:t>
            </a:r>
            <a:r>
              <a:rPr lang="en-US" altLang="zh-CN" sz="2400" dirty="0">
                <a:ea typeface="微软雅黑"/>
              </a:rPr>
              <a:t>Core Loop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）</a:t>
            </a:r>
          </a:p>
        </p:txBody>
      </p:sp>
      <p:sp>
        <p:nvSpPr>
          <p:cNvPr id="419842" name="AutoShape 2" descr="0"/>
          <p:cNvSpPr>
            <a:spLocks noChangeAspect="1"/>
          </p:cNvSpPr>
          <p:nvPr/>
        </p:nvSpPr>
        <p:spPr>
          <a:xfrm>
            <a:off x="155575" y="-107950"/>
            <a:ext cx="304800" cy="228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>
              <a:buClr>
                <a:srgbClr val="000000"/>
              </a:buClr>
            </a:pPr>
            <a:endParaRPr lang="zh-CN" altLang="en-US" sz="1800" dirty="0">
              <a:latin typeface="Arial" panose="020B0604020202020204" pitchFamily="34" charset="0"/>
              <a:ea typeface="MS PGothic" panose="020B0600070205080204" charset="-128"/>
              <a:sym typeface="Calibri" panose="020F0502020204030204" charset="0"/>
            </a:endParaRPr>
          </a:p>
        </p:txBody>
      </p:sp>
      <p:pic>
        <p:nvPicPr>
          <p:cNvPr id="419843" name="Picture 3"/>
          <p:cNvPicPr>
            <a:picLocks noGrp="1" noChangeAspect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460375" y="979488"/>
            <a:ext cx="4159250" cy="1673225"/>
          </a:xfrm>
        </p:spPr>
      </p:pic>
      <p:pic>
        <p:nvPicPr>
          <p:cNvPr id="41984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8" y="3187700"/>
            <a:ext cx="3429000" cy="6095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4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844" y="1244600"/>
            <a:ext cx="2091717" cy="1025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46" name="Picture 7" descr="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974975"/>
            <a:ext cx="1819461" cy="1000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47" name="TextBox 2"/>
          <p:cNvSpPr txBox="1"/>
          <p:nvPr/>
        </p:nvSpPr>
        <p:spPr>
          <a:xfrm>
            <a:off x="2100263" y="2552701"/>
            <a:ext cx="10239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MS PGothic" panose="020B0600070205080204" charset="-128"/>
                <a:sym typeface="Calibri" panose="020F0502020204030204" charset="0"/>
              </a:rPr>
              <a:t>Zynga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MS PGothic" panose="020B0600070205080204" charset="-128"/>
              <a:sym typeface="Calibri" panose="020F0502020204030204" charset="0"/>
            </a:endParaRPr>
          </a:p>
        </p:txBody>
      </p:sp>
      <p:sp>
        <p:nvSpPr>
          <p:cNvPr id="419848" name="TextBox 9"/>
          <p:cNvSpPr txBox="1"/>
          <p:nvPr/>
        </p:nvSpPr>
        <p:spPr>
          <a:xfrm>
            <a:off x="6362887" y="2304256"/>
            <a:ext cx="1476374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MS PGothic" panose="020B0600070205080204" charset="-128"/>
                <a:sym typeface="Calibri" panose="020F0502020204030204" charset="0"/>
              </a:rPr>
              <a:t>Instagram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MS PGothic" panose="020B0600070205080204" charset="-128"/>
              <a:sym typeface="Calibri" panose="020F0502020204030204" charset="0"/>
            </a:endParaRPr>
          </a:p>
        </p:txBody>
      </p:sp>
      <p:sp>
        <p:nvSpPr>
          <p:cNvPr id="419849" name="TextBox 10"/>
          <p:cNvSpPr txBox="1"/>
          <p:nvPr/>
        </p:nvSpPr>
        <p:spPr>
          <a:xfrm>
            <a:off x="1973263" y="3771900"/>
            <a:ext cx="1239837" cy="3698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MS PGothic" panose="020B0600070205080204" charset="-128"/>
                <a:sym typeface="Calibri" panose="020F0502020204030204" charset="0"/>
              </a:rPr>
              <a:t>Dropbox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MS PGothic" panose="020B0600070205080204" charset="-128"/>
              <a:sym typeface="Calibri" panose="020F0502020204030204" charset="0"/>
            </a:endParaRPr>
          </a:p>
        </p:txBody>
      </p:sp>
      <p:sp>
        <p:nvSpPr>
          <p:cNvPr id="419850" name="TextBox 11"/>
          <p:cNvSpPr txBox="1"/>
          <p:nvPr/>
        </p:nvSpPr>
        <p:spPr>
          <a:xfrm>
            <a:off x="6231732" y="3975100"/>
            <a:ext cx="187325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buClr>
                <a:srgbClr val="000000"/>
              </a:buClr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MS PGothic" panose="020B0600070205080204" charset="-128"/>
                <a:sym typeface="Calibri" panose="020F0502020204030204" charset="0"/>
              </a:rPr>
              <a:t>Foursquare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MS PGothic" panose="020B0600070205080204" charset="-128"/>
              <a:sym typeface="Calibri" panose="020F0502020204030204" charset="0"/>
            </a:endParaRPr>
          </a:p>
        </p:txBody>
      </p:sp>
      <p:sp>
        <p:nvSpPr>
          <p:cNvPr id="419851" name="矩形 3"/>
          <p:cNvSpPr/>
          <p:nvPr/>
        </p:nvSpPr>
        <p:spPr>
          <a:xfrm>
            <a:off x="1446213" y="4572000"/>
            <a:ext cx="6405748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</a:pPr>
            <a:r>
              <a:rPr lang="zh-CN" altLang="en-US" sz="2400" b="1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“</a:t>
            </a:r>
            <a:r>
              <a:rPr lang="en-US" altLang="zh-CN" sz="2400" b="1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MVP</a:t>
            </a:r>
            <a:r>
              <a:rPr lang="zh-CN" altLang="en-US" sz="2400" b="1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与功能无关，而与价值和体验有关。”</a:t>
            </a:r>
            <a:endParaRPr lang="zh-CN" altLang="en-US" sz="2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979488"/>
            <a:ext cx="3429000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51486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79475" y="125413"/>
            <a:ext cx="8229600" cy="8572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lang="zh-CN" altLang="en-US" sz="2400" dirty="0" smtClean="0"/>
              <a:t>MVP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种类与案例分享</a:t>
            </a:r>
            <a:endParaRPr lang="zh-CN" altLang="en-US" sz="2400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772761249"/>
              </p:ext>
            </p:extLst>
          </p:nvPr>
        </p:nvGraphicFramePr>
        <p:xfrm>
          <a:off x="1843791" y="874578"/>
          <a:ext cx="5411448" cy="4154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53262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1658782" y="862715"/>
            <a:ext cx="5731368" cy="3734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600"/>
          </a:p>
        </p:txBody>
      </p:sp>
      <p:sp>
        <p:nvSpPr>
          <p:cNvPr id="35" name="矩形 13"/>
          <p:cNvSpPr/>
          <p:nvPr/>
        </p:nvSpPr>
        <p:spPr>
          <a:xfrm>
            <a:off x="2801998" y="862715"/>
            <a:ext cx="1182708" cy="1289183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核心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buClr>
                <a:srgbClr val="000000"/>
              </a:buClr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功能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矩形 13"/>
          <p:cNvSpPr/>
          <p:nvPr/>
        </p:nvSpPr>
        <p:spPr>
          <a:xfrm>
            <a:off x="2801998" y="2151898"/>
            <a:ext cx="1182708" cy="1105268"/>
          </a:xfrm>
          <a:prstGeom prst="rect">
            <a:avLst/>
          </a:prstGeom>
          <a:solidFill>
            <a:srgbClr val="FFC000">
              <a:alpha val="30980"/>
            </a:srgbClr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1"/>
          <a:lstStyle/>
          <a:p>
            <a:pPr>
              <a:buClr>
                <a:srgbClr val="000000"/>
              </a:buClr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执行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buClr>
                <a:srgbClr val="000000"/>
              </a:buClr>
            </a:pPr>
            <a:r>
              <a:rPr lang="zh-CN" altLang="en-US" sz="2800" b="1" dirty="0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情况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4" name="右箭头 12"/>
          <p:cNvSpPr/>
          <p:nvPr/>
        </p:nvSpPr>
        <p:spPr>
          <a:xfrm>
            <a:off x="0" y="4731906"/>
            <a:ext cx="9144000" cy="338137"/>
          </a:xfrm>
          <a:prstGeom prst="rightArrow">
            <a:avLst>
              <a:gd name="adj1" fmla="val 50000"/>
              <a:gd name="adj2" fmla="val 50078"/>
            </a:avLst>
          </a:prstGeom>
          <a:blipFill rotWithShape="0">
            <a:blip r:embed="rId3"/>
          </a:blipFill>
          <a:ln w="254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/>
          <a:lstStyle/>
          <a:p>
            <a:pPr lvl="0" eaLnBrk="1" hangingPunct="1">
              <a:buClr>
                <a:srgbClr val="000000"/>
              </a:buClr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45" name="矩形 8"/>
          <p:cNvSpPr/>
          <p:nvPr/>
        </p:nvSpPr>
        <p:spPr>
          <a:xfrm>
            <a:off x="647838" y="4670714"/>
            <a:ext cx="1813810" cy="45243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0"/>
          <a:lstStyle/>
          <a:p>
            <a:pPr lvl="0" algn="ctr" eaLnBrk="1" hangingPunct="1">
              <a:buClr>
                <a:srgbClr val="000000"/>
              </a:buClr>
            </a:pPr>
            <a:r>
              <a:rPr lang="zh-CN" altLang="en-US" sz="1400" dirty="0" smtClean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确定解决方案</a:t>
            </a:r>
            <a:endParaRPr lang="zh-CN" altLang="en-US" sz="1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sp>
        <p:nvSpPr>
          <p:cNvPr id="49" name="矩形 8"/>
          <p:cNvSpPr/>
          <p:nvPr/>
        </p:nvSpPr>
        <p:spPr>
          <a:xfrm>
            <a:off x="2596680" y="4670714"/>
            <a:ext cx="1813810" cy="45243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0"/>
          <a:lstStyle/>
          <a:p>
            <a:pPr lvl="0" algn="ctr" eaLnBrk="1" hangingPunct="1">
              <a:buClr>
                <a:srgbClr val="000000"/>
              </a:buClr>
            </a:pPr>
            <a:r>
              <a:rPr lang="zh-CN" altLang="en-US" sz="1400" dirty="0" smtClean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提出最小产品功能集</a:t>
            </a:r>
            <a:endParaRPr lang="zh-CN" altLang="en-US" sz="1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sp>
        <p:nvSpPr>
          <p:cNvPr id="50" name="矩形 8"/>
          <p:cNvSpPr/>
          <p:nvPr/>
        </p:nvSpPr>
        <p:spPr>
          <a:xfrm>
            <a:off x="4545522" y="4673876"/>
            <a:ext cx="1813810" cy="45243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0"/>
          <a:lstStyle/>
          <a:p>
            <a:pPr lvl="0" algn="ctr" eaLnBrk="1" hangingPunct="1">
              <a:buClr>
                <a:srgbClr val="000000"/>
              </a:buClr>
            </a:pPr>
            <a:r>
              <a:rPr lang="zh-CN" altLang="en-US" sz="1400" dirty="0" smtClean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验证概念和产品原型</a:t>
            </a:r>
            <a:endParaRPr lang="zh-CN" altLang="en-US" sz="1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sp>
        <p:nvSpPr>
          <p:cNvPr id="51" name="矩形 8"/>
          <p:cNvSpPr/>
          <p:nvPr/>
        </p:nvSpPr>
        <p:spPr>
          <a:xfrm>
            <a:off x="6494364" y="4670714"/>
            <a:ext cx="1813810" cy="452437"/>
          </a:xfrm>
          <a:prstGeom prst="rect">
            <a:avLst/>
          </a:prstGeom>
          <a:solidFill>
            <a:srgbClr val="FFC000"/>
          </a:solidFill>
          <a:ln w="254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4291" tIns="32146" rIns="64291" bIns="32146" anchor="ctr" anchorCtr="0"/>
          <a:lstStyle/>
          <a:p>
            <a:pPr lvl="0" algn="ctr" eaLnBrk="1" hangingPunct="1">
              <a:buClr>
                <a:srgbClr val="000000"/>
              </a:buClr>
            </a:pPr>
            <a:r>
              <a:rPr lang="zh-CN" altLang="en-US" sz="1400" dirty="0" smtClean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验证解决方案</a:t>
            </a:r>
            <a:endParaRPr lang="zh-CN" altLang="en-US" sz="1400" dirty="0">
              <a:latin typeface="华文细黑"/>
              <a:ea typeface="华文细黑"/>
              <a:cs typeface="华文细黑"/>
              <a:sym typeface="Calibri" panose="020F050202020403020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308174" y="43013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验证流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04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9" grpId="0" animBg="1"/>
      <p:bldP spid="50" grpId="0" animBg="1"/>
      <p:bldP spid="51" grpId="0" animBg="1"/>
      <p:bldP spid="5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821690" y="248285"/>
            <a:ext cx="2324100" cy="652145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kumimoji="0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视频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式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 </a:t>
            </a:r>
            <a:r>
              <a:rPr kumimoji="0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MVP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40" y="945400"/>
            <a:ext cx="5105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68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821690" y="248285"/>
            <a:ext cx="2324100" cy="652145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kumimoji="0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视频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式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 </a:t>
            </a:r>
            <a:r>
              <a:rPr kumimoji="0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MVP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  <p:sp>
        <p:nvSpPr>
          <p:cNvPr id="381955" name="Shape 58"/>
          <p:cNvSpPr>
            <a:spLocks noGrp="1"/>
          </p:cNvSpPr>
          <p:nvPr>
            <p:ph type="body"/>
          </p:nvPr>
        </p:nvSpPr>
        <p:spPr>
          <a:xfrm>
            <a:off x="821691" y="1205230"/>
            <a:ext cx="7801610" cy="3366770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342900" lvl="0" indent="-34290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华文细黑"/>
                <a:ea typeface="华文细黑"/>
                <a:cs typeface="华文细黑"/>
              </a:rPr>
              <a:t>优点</a:t>
            </a:r>
            <a:r>
              <a:rPr lang="zh-CN" altLang="zh-CN" sz="2400" dirty="0">
                <a:solidFill>
                  <a:schemeClr val="tx1"/>
                </a:solidFill>
                <a:latin typeface="华文细黑"/>
                <a:ea typeface="华文细黑"/>
                <a:cs typeface="华文细黑"/>
              </a:rPr>
              <a:t>&amp;</a:t>
            </a:r>
            <a:r>
              <a:rPr lang="zh-CN" altLang="en-US" sz="2400" dirty="0">
                <a:solidFill>
                  <a:schemeClr val="tx1"/>
                </a:solidFill>
                <a:latin typeface="华文细黑"/>
                <a:ea typeface="华文细黑"/>
                <a:cs typeface="华文细黑"/>
              </a:rPr>
              <a:t>特质：</a:t>
            </a: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微软雅黑 Light"/>
              </a:rPr>
              <a:t>直观、关注度高、性价比高</a:t>
            </a:r>
          </a:p>
          <a:p>
            <a:pPr marL="342900" lvl="0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400" dirty="0">
                <a:solidFill>
                  <a:schemeClr val="tx1"/>
                </a:solidFill>
                <a:latin typeface="华文细黑"/>
                <a:ea typeface="华文细黑"/>
                <a:cs typeface="华文细黑"/>
              </a:rPr>
              <a:t>适用范围：</a:t>
            </a: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微软雅黑 Light"/>
              </a:rPr>
              <a:t>明确产品功能，有基本的解决方案</a:t>
            </a: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微软雅黑 Light"/>
              </a:rPr>
              <a:t>较难向用户解释</a:t>
            </a: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微软雅黑 Light"/>
              </a:rPr>
              <a:t>产品开发成本高</a:t>
            </a: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solidFill>
                  <a:schemeClr val="tx1"/>
                </a:solidFill>
                <a:latin typeface="+mn-lt"/>
                <a:ea typeface="微软雅黑 Light"/>
              </a:rPr>
              <a:t>主要用于证实“信念假设”，即顾客确实需要他正在开发的产品，这是由顾客真实的注册、下载量决定的</a:t>
            </a:r>
          </a:p>
        </p:txBody>
      </p:sp>
    </p:spTree>
    <p:extLst>
      <p:ext uri="{BB962C8B-B14F-4D97-AF65-F5344CB8AC3E}">
        <p14:creationId xmlns:p14="http://schemas.microsoft.com/office/powerpoint/2010/main" val="1816685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Shape 81"/>
          <p:cNvSpPr>
            <a:spLocks noGrp="1"/>
          </p:cNvSpPr>
          <p:nvPr>
            <p:ph type="title"/>
          </p:nvPr>
        </p:nvSpPr>
        <p:spPr>
          <a:xfrm>
            <a:off x="843280" y="348615"/>
            <a:ext cx="8229600" cy="485140"/>
          </a:xfrm>
        </p:spPr>
        <p:txBody>
          <a:bodyPr vert="horz" wrap="square" lIns="91440" tIns="45720" rIns="91440" bIns="45720" anchor="ctr">
            <a:noAutofit/>
          </a:bodyPr>
          <a:lstStyle/>
          <a:p>
            <a:pPr algn="l"/>
            <a:r>
              <a:rPr lang="zh-CN" altLang="en-US" sz="2400" dirty="0" smtClean="0">
                <a:solidFill>
                  <a:srgbClr val="000000"/>
                </a:solidFill>
              </a:rPr>
              <a:t>登录页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zh-CN" altLang="zh-CN" sz="2400" dirty="0" smtClean="0">
                <a:solidFill>
                  <a:srgbClr val="000000"/>
                </a:solidFill>
              </a:rPr>
              <a:t>MVP</a:t>
            </a:r>
            <a:endParaRPr lang="zh-CN" altLang="zh-CN" sz="2400" dirty="0">
              <a:solidFill>
                <a:srgbClr val="000000"/>
              </a:solidFill>
            </a:endParaRPr>
          </a:p>
        </p:txBody>
      </p:sp>
      <p:sp>
        <p:nvSpPr>
          <p:cNvPr id="386050" name="矩形 1"/>
          <p:cNvSpPr/>
          <p:nvPr/>
        </p:nvSpPr>
        <p:spPr>
          <a:xfrm>
            <a:off x="6437313" y="1125538"/>
            <a:ext cx="2592387" cy="3407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>
              <a:lnSpc>
                <a:spcPct val="120000"/>
              </a:lnSpc>
              <a:buClr>
                <a:srgbClr val="000000"/>
              </a:buClr>
            </a:pPr>
            <a:r>
              <a:rPr lang="en-US" altLang="zh-CN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2003</a:t>
            </a:r>
            <a:r>
              <a:rPr lang="zh-CN" altLang="en-US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年的</a:t>
            </a:r>
            <a:r>
              <a:rPr lang="en-US" altLang="zh-CN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10</a:t>
            </a:r>
            <a:r>
              <a:rPr lang="zh-CN" altLang="en-US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月</a:t>
            </a:r>
            <a:r>
              <a:rPr lang="en-US" altLang="zh-CN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8</a:t>
            </a:r>
            <a:r>
              <a:rPr lang="zh-CN" altLang="en-US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日，世纪佳缘第一个版本上线了，它是那么简陋，由</a:t>
            </a:r>
            <a:r>
              <a:rPr lang="en-US" altLang="zh-CN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frontpage</a:t>
            </a:r>
            <a:r>
              <a:rPr lang="zh-CN" altLang="en-US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做成静态主页，无法注册、也无法搜索，而且上面只有一个女孩，是海燕的闺密。这种简陋的方式，受到海燕当时的室友们的“鄙视”。</a:t>
            </a:r>
          </a:p>
        </p:txBody>
      </p:sp>
      <p:sp>
        <p:nvSpPr>
          <p:cNvPr id="386051" name="AutoShape 2" descr="http://img3.imgtn.bdimg.com/it/u=2141632546,1771122023&amp;fm=15&amp;gp=0.jpg"/>
          <p:cNvSpPr>
            <a:spLocks noChangeAspect="1"/>
          </p:cNvSpPr>
          <p:nvPr/>
        </p:nvSpPr>
        <p:spPr>
          <a:xfrm>
            <a:off x="155575" y="-1079500"/>
            <a:ext cx="4676775" cy="22574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>
              <a:buClr>
                <a:srgbClr val="000000"/>
              </a:buClr>
            </a:pPr>
            <a:endParaRPr lang="zh-CN" altLang="en-US" sz="1800" dirty="0">
              <a:latin typeface="Arial" panose="020B0604020202020204" pitchFamily="34" charset="0"/>
              <a:ea typeface="MS PGothic" panose="020B0600070205080204" charset="-128"/>
              <a:sym typeface="Calibri" panose="020F0502020204030204" charset="0"/>
            </a:endParaRPr>
          </a:p>
        </p:txBody>
      </p:sp>
      <p:pic>
        <p:nvPicPr>
          <p:cNvPr id="386052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233488"/>
            <a:ext cx="5930900" cy="351302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90896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9" name="Shape 82"/>
          <p:cNvSpPr>
            <a:spLocks noGrp="1"/>
          </p:cNvSpPr>
          <p:nvPr>
            <p:ph type="body"/>
          </p:nvPr>
        </p:nvSpPr>
        <p:spPr>
          <a:xfrm>
            <a:off x="431801" y="1346835"/>
            <a:ext cx="8455660" cy="3136265"/>
          </a:xfrm>
        </p:spPr>
        <p:txBody>
          <a:bodyPr vert="horz" wrap="square" lIns="91440" tIns="45720" rIns="91440" bIns="45720" anchor="t">
            <a:normAutofit fontScale="95000"/>
          </a:bodyPr>
          <a:lstStyle/>
          <a:p>
            <a:pPr marL="342900" lvl="0" indent="-34290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500" dirty="0">
                <a:latin typeface="华文细黑"/>
                <a:ea typeface="华文细黑"/>
                <a:cs typeface="华文细黑"/>
              </a:rPr>
              <a:t>优点</a:t>
            </a:r>
            <a:r>
              <a:rPr lang="zh-CN" altLang="zh-CN" sz="2500" dirty="0">
                <a:latin typeface="华文细黑"/>
                <a:ea typeface="华文细黑"/>
                <a:cs typeface="华文细黑"/>
              </a:rPr>
              <a:t>&amp;</a:t>
            </a:r>
            <a:r>
              <a:rPr lang="zh-CN" altLang="en-US" sz="2500" dirty="0">
                <a:latin typeface="华文细黑"/>
                <a:ea typeface="华文细黑"/>
                <a:cs typeface="华文细黑"/>
              </a:rPr>
              <a:t>特质：</a:t>
            </a:r>
            <a:endParaRPr lang="zh-CN" altLang="zh-CN" sz="2500" dirty="0">
              <a:latin typeface="华文细黑"/>
              <a:ea typeface="华文细黑"/>
              <a:cs typeface="华文细黑"/>
            </a:endParaRP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latin typeface="+mn-lt"/>
                <a:ea typeface="微软雅黑 Light"/>
              </a:rPr>
              <a:t>配合广告，可快速验证你的价值主张、产品解决方案匹配度、销售推理，并能确认你的定价</a:t>
            </a:r>
            <a:r>
              <a:rPr lang="zh-CN" altLang="en-US" sz="2000" dirty="0" smtClean="0">
                <a:latin typeface="+mn-lt"/>
                <a:ea typeface="微软雅黑 Light"/>
              </a:rPr>
              <a:t>策略</a:t>
            </a:r>
            <a:endParaRPr lang="zh-CN" altLang="en-US" sz="2000" dirty="0">
              <a:latin typeface="+mn-lt"/>
              <a:ea typeface="微软雅黑 Light"/>
            </a:endParaRP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endParaRPr lang="zh-CN" altLang="en-US" sz="2000" dirty="0">
              <a:latin typeface="+mn-lt"/>
              <a:ea typeface="微软雅黑 Light"/>
            </a:endParaRPr>
          </a:p>
          <a:p>
            <a:pPr marL="342900" lvl="0" indent="-34290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500" dirty="0">
                <a:latin typeface="华文细黑"/>
                <a:ea typeface="华文细黑"/>
                <a:cs typeface="华文细黑"/>
              </a:rPr>
              <a:t>适用范围：</a:t>
            </a: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latin typeface="+mn-lt"/>
                <a:ea typeface="微软雅黑 Light"/>
              </a:rPr>
              <a:t>适用于目标清晰，可引导访客自愿行动</a:t>
            </a:r>
            <a:r>
              <a:rPr lang="zh-CN" altLang="en-US" sz="2000" dirty="0" smtClean="0">
                <a:latin typeface="+mn-lt"/>
                <a:ea typeface="微软雅黑 Light"/>
              </a:rPr>
              <a:t>的测试</a:t>
            </a:r>
            <a:endParaRPr lang="en-US" altLang="zh-CN" sz="2000" dirty="0">
              <a:latin typeface="+mn-lt"/>
              <a:ea typeface="微软雅黑 Light"/>
            </a:endParaRP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latin typeface="+mn-lt"/>
                <a:ea typeface="微软雅黑 Light"/>
              </a:rPr>
              <a:t>通过号召潜在用户采取某种行动（比如注册、下载、索取演示、购买等</a:t>
            </a:r>
            <a:r>
              <a:rPr lang="zh-CN" altLang="en-US" sz="2000" dirty="0" smtClean="0">
                <a:latin typeface="+mn-lt"/>
                <a:ea typeface="微软雅黑 Light"/>
              </a:rPr>
              <a:t>）</a:t>
            </a:r>
            <a:endParaRPr lang="en-US" altLang="zh-CN" sz="2000" dirty="0">
              <a:latin typeface="+mn-lt"/>
              <a:ea typeface="微软雅黑 Light"/>
            </a:endParaRPr>
          </a:p>
          <a:p>
            <a:pPr marL="663575" lvl="1" indent="-342900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latin typeface="+mn-lt"/>
                <a:ea typeface="微软雅黑 Light"/>
              </a:rPr>
              <a:t>行动号召典型的方式是一个按钮，或</a:t>
            </a:r>
            <a:r>
              <a:rPr lang="zh-CN" altLang="en-US" sz="2000" dirty="0" smtClean="0">
                <a:latin typeface="+mn-lt"/>
                <a:ea typeface="微软雅黑 Light"/>
              </a:rPr>
              <a:t>者一个链接</a:t>
            </a:r>
            <a:r>
              <a:rPr lang="zh-CN" altLang="zh-CN" sz="2000" dirty="0">
                <a:latin typeface="+mn-lt"/>
                <a:ea typeface="微软雅黑 Light"/>
              </a:rPr>
              <a:t>（</a:t>
            </a:r>
            <a:r>
              <a:rPr lang="zh-CN" altLang="en-US" sz="2000" dirty="0" smtClean="0">
                <a:latin typeface="+mn-lt"/>
                <a:ea typeface="微软雅黑 Light"/>
              </a:rPr>
              <a:t>如</a:t>
            </a:r>
            <a:r>
              <a:rPr lang="en-US" altLang="zh-CN" sz="2000" dirty="0">
                <a:latin typeface="+mn-lt"/>
                <a:ea typeface="微软雅黑 Light"/>
              </a:rPr>
              <a:t>Google </a:t>
            </a:r>
            <a:r>
              <a:rPr lang="en-US" altLang="zh-CN" sz="2000" dirty="0" smtClean="0">
                <a:latin typeface="+mn-lt"/>
                <a:ea typeface="微软雅黑 Light"/>
              </a:rPr>
              <a:t>Adwords</a:t>
            </a:r>
            <a:r>
              <a:rPr lang="zh-CN" altLang="en-US" sz="2000" dirty="0" smtClean="0">
                <a:latin typeface="+mn-lt"/>
                <a:ea typeface="微软雅黑 Light"/>
              </a:rPr>
              <a:t>）</a:t>
            </a:r>
            <a:endParaRPr lang="zh-CN" altLang="en-US" sz="2000" dirty="0">
              <a:latin typeface="+mn-lt"/>
              <a:ea typeface="微软雅黑 Light"/>
            </a:endParaRPr>
          </a:p>
          <a:p>
            <a:pPr marL="647700" lvl="1" indent="-327025">
              <a:buFont typeface="Arial" panose="020B0604020202020204" pitchFamily="34" charset="0"/>
              <a:buChar char="•"/>
            </a:pPr>
            <a:endParaRPr lang="zh-CN" altLang="zh-CN" sz="2000" dirty="0">
              <a:latin typeface="+mn-lt"/>
              <a:ea typeface="微软雅黑 Light"/>
            </a:endParaRPr>
          </a:p>
        </p:txBody>
      </p:sp>
      <p:sp>
        <p:nvSpPr>
          <p:cNvPr id="5" name="Shape 81"/>
          <p:cNvSpPr txBox="1">
            <a:spLocks/>
          </p:cNvSpPr>
          <p:nvPr/>
        </p:nvSpPr>
        <p:spPr>
          <a:xfrm>
            <a:off x="836295" y="325755"/>
            <a:ext cx="8229600" cy="4851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r>
              <a:rPr lang="zh-CN" altLang="en-US" sz="2400" dirty="0" smtClean="0">
                <a:solidFill>
                  <a:srgbClr val="000000"/>
                </a:solidFill>
              </a:rPr>
              <a:t>登录页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zh-CN" altLang="zh-CN" sz="2400" dirty="0" smtClean="0">
                <a:solidFill>
                  <a:srgbClr val="000000"/>
                </a:solidFill>
              </a:rPr>
              <a:t>MVP</a:t>
            </a:r>
            <a:endParaRPr lang="zh-CN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215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245" name="Picture 6" descr="http://bcs.91.com/rbpiczy/soft/2014/2/11/37140804f9c74ed588143c7e239b957f/thumb_93c12947f32c42d490ce77f136f68eee_640x11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206500"/>
            <a:ext cx="2441258" cy="362045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4246" name="Picture 8" descr="http://img2.china-ef.com/news/2014/20140106030407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1" y="1206500"/>
            <a:ext cx="2705100" cy="362045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Shape 81"/>
          <p:cNvSpPr txBox="1">
            <a:spLocks/>
          </p:cNvSpPr>
          <p:nvPr/>
        </p:nvSpPr>
        <p:spPr>
          <a:xfrm>
            <a:off x="836295" y="158433"/>
            <a:ext cx="8229600" cy="857250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zh-TW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贵宾</a:t>
            </a:r>
            <a:r>
              <a:rPr lang="en-US" altLang="zh-TW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 MVP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86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Shape 82"/>
          <p:cNvSpPr>
            <a:spLocks noGrp="1"/>
          </p:cNvSpPr>
          <p:nvPr>
            <p:ph type="body"/>
          </p:nvPr>
        </p:nvSpPr>
        <p:spPr>
          <a:xfrm>
            <a:off x="848995" y="1419225"/>
            <a:ext cx="4954905" cy="3101975"/>
          </a:xfrm>
        </p:spPr>
        <p:txBody>
          <a:bodyPr vert="horz" wrap="square" lIns="91440" tIns="45720" rIns="91440" bIns="45720" anchor="t">
            <a:noAutofit/>
          </a:bodyPr>
          <a:lstStyle/>
          <a:p>
            <a:pPr marL="342900" lvl="0" indent="-342900">
              <a:lnSpc>
                <a:spcPct val="140000"/>
              </a:lnSpc>
              <a:buFont typeface="Wingdings" charset="2"/>
              <a:buChar char="Ø"/>
            </a:pPr>
            <a:r>
              <a:rPr lang="zh-CN" altLang="en-US" sz="2400" dirty="0">
                <a:latin typeface="华文细黑"/>
                <a:ea typeface="华文细黑"/>
                <a:cs typeface="华文细黑"/>
              </a:rPr>
              <a:t>优点</a:t>
            </a:r>
            <a:r>
              <a:rPr lang="zh-CN" altLang="zh-CN" sz="2400" dirty="0">
                <a:latin typeface="华文细黑"/>
                <a:ea typeface="华文细黑"/>
                <a:cs typeface="华文细黑"/>
              </a:rPr>
              <a:t>&amp;</a:t>
            </a:r>
            <a:r>
              <a:rPr lang="zh-CN" altLang="en-US" sz="2400" dirty="0">
                <a:latin typeface="华文细黑"/>
                <a:ea typeface="华文细黑"/>
                <a:cs typeface="华文细黑"/>
              </a:rPr>
              <a:t>特质：</a:t>
            </a:r>
            <a:endParaRPr lang="zh-CN" altLang="zh-CN" sz="2400" dirty="0">
              <a:latin typeface="华文细黑"/>
              <a:ea typeface="华文细黑"/>
              <a:cs typeface="华文细黑"/>
            </a:endParaRPr>
          </a:p>
          <a:p>
            <a:pPr marL="663575" lvl="1" indent="-342900">
              <a:lnSpc>
                <a:spcPct val="140000"/>
              </a:lnSpc>
              <a:buFont typeface="Wingdings" charset="2"/>
              <a:buChar char="²"/>
            </a:pPr>
            <a:r>
              <a:rPr lang="zh-CN" altLang="en-US" sz="2000" dirty="0">
                <a:latin typeface="+mn-lt"/>
                <a:ea typeface="微软雅黑 Light"/>
              </a:rPr>
              <a:t>为客户提供贵宾服务以获取反馈</a:t>
            </a:r>
            <a:endParaRPr lang="zh-CN" altLang="zh-CN" sz="2000" dirty="0">
              <a:latin typeface="+mn-lt"/>
              <a:ea typeface="微软雅黑 Light"/>
            </a:endParaRPr>
          </a:p>
          <a:p>
            <a:pPr marL="342900" lvl="0" indent="-342900">
              <a:lnSpc>
                <a:spcPct val="140000"/>
              </a:lnSpc>
              <a:buFont typeface="Wingdings" charset="2"/>
              <a:buChar char="²"/>
            </a:pPr>
            <a:endParaRPr lang="zh-CN" altLang="zh-CN" sz="2000" b="0" dirty="0">
              <a:latin typeface="+mn-lt"/>
              <a:ea typeface="微软雅黑 Light"/>
            </a:endParaRPr>
          </a:p>
          <a:p>
            <a:pPr marL="342900" lvl="0" indent="-342900">
              <a:lnSpc>
                <a:spcPct val="140000"/>
              </a:lnSpc>
              <a:buFont typeface="Wingdings" charset="2"/>
              <a:buChar char="Ø"/>
            </a:pPr>
            <a:r>
              <a:rPr lang="zh-CN" altLang="en-US" sz="2400" dirty="0">
                <a:latin typeface="华文细黑"/>
                <a:ea typeface="华文细黑"/>
                <a:cs typeface="华文细黑"/>
              </a:rPr>
              <a:t>适用范围：</a:t>
            </a:r>
            <a:endParaRPr lang="zh-CN" altLang="zh-CN" sz="2400" dirty="0">
              <a:latin typeface="华文细黑"/>
              <a:ea typeface="华文细黑"/>
              <a:cs typeface="华文细黑"/>
            </a:endParaRPr>
          </a:p>
          <a:p>
            <a:pPr marL="663575" lvl="1" indent="-342900">
              <a:lnSpc>
                <a:spcPct val="140000"/>
              </a:lnSpc>
              <a:buFont typeface="Wingdings" charset="2"/>
              <a:buChar char="²"/>
            </a:pPr>
            <a:r>
              <a:rPr lang="zh-CN" altLang="en-US" sz="2000" dirty="0">
                <a:latin typeface="+mn-lt"/>
                <a:ea typeface="微软雅黑 Light"/>
              </a:rPr>
              <a:t>贵宾</a:t>
            </a:r>
            <a:r>
              <a:rPr lang="zh-CN" altLang="zh-CN" sz="2000" dirty="0">
                <a:latin typeface="+mn-lt"/>
                <a:ea typeface="微软雅黑 Light"/>
              </a:rPr>
              <a:t>MVP</a:t>
            </a:r>
            <a:r>
              <a:rPr lang="zh-CN" altLang="en-US" sz="2000" dirty="0">
                <a:latin typeface="+mn-lt"/>
                <a:ea typeface="微软雅黑 Light"/>
              </a:rPr>
              <a:t>提供面对面优质服务</a:t>
            </a:r>
            <a:endParaRPr lang="zh-CN" altLang="zh-CN" sz="2000" dirty="0">
              <a:latin typeface="+mn-lt"/>
              <a:ea typeface="微软雅黑 Light"/>
            </a:endParaRPr>
          </a:p>
          <a:p>
            <a:pPr marL="663575" lvl="1" indent="-342900">
              <a:lnSpc>
                <a:spcPct val="140000"/>
              </a:lnSpc>
              <a:buFont typeface="Wingdings" charset="2"/>
              <a:buChar char="²"/>
            </a:pPr>
            <a:r>
              <a:rPr lang="zh-CN" altLang="en-US" sz="2000" dirty="0">
                <a:latin typeface="+mn-lt"/>
                <a:ea typeface="微软雅黑 Light"/>
              </a:rPr>
              <a:t>适用于品类很多需求复杂的产品</a:t>
            </a:r>
          </a:p>
        </p:txBody>
      </p:sp>
      <p:sp>
        <p:nvSpPr>
          <p:cNvPr id="5" name="Shape 81"/>
          <p:cNvSpPr txBox="1">
            <a:spLocks/>
          </p:cNvSpPr>
          <p:nvPr/>
        </p:nvSpPr>
        <p:spPr>
          <a:xfrm>
            <a:off x="848995" y="158433"/>
            <a:ext cx="8216900" cy="83091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zh-TW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贵宾</a:t>
            </a:r>
            <a:r>
              <a:rPr lang="en-US" altLang="zh-TW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 MVP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657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标题 5"/>
          <p:cNvSpPr>
            <a:spLocks noGrp="1"/>
          </p:cNvSpPr>
          <p:nvPr>
            <p:ph type="title" idx="4294967295"/>
          </p:nvPr>
        </p:nvSpPr>
        <p:spPr>
          <a:xfrm>
            <a:off x="749300" y="320675"/>
            <a:ext cx="8394700" cy="501650"/>
          </a:xfrm>
        </p:spPr>
        <p:txBody>
          <a:bodyPr vert="horz" wrap="square" lIns="91440" tIns="45720" rIns="91440" bIns="45720" anchor="ctr">
            <a:normAutofit/>
          </a:bodyPr>
          <a:lstStyle/>
          <a:p>
            <a:pPr lvl="0"/>
            <a:r>
              <a:rPr lang="zh-CN" altLang="en-US" sz="2400" dirty="0" smtClean="0">
                <a:solidFill>
                  <a:srgbClr val="C00000"/>
                </a:solidFill>
              </a:rPr>
              <a:t>痛点和解决方案</a:t>
            </a:r>
            <a:r>
              <a:rPr lang="zh-CN" altLang="en-US" sz="2400" dirty="0" smtClean="0"/>
              <a:t>无法准确把握</a:t>
            </a:r>
            <a:r>
              <a:rPr lang="mr-IN" altLang="zh-CN" sz="2400" dirty="0" smtClean="0"/>
              <a:t>……</a:t>
            </a:r>
            <a:endParaRPr lang="zh-CN" altLang="en-US" sz="2400" dirty="0"/>
          </a:p>
        </p:txBody>
      </p:sp>
      <p:pic>
        <p:nvPicPr>
          <p:cNvPr id="7" name="Picture 2" descr="webwxgetmsgimg (3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74" t="11397" r="-9314" b="11947"/>
          <a:stretch/>
        </p:blipFill>
        <p:spPr bwMode="auto">
          <a:xfrm>
            <a:off x="161926" y="1153551"/>
            <a:ext cx="8841398" cy="381234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4" name="组 3"/>
          <p:cNvGrpSpPr/>
          <p:nvPr/>
        </p:nvGrpSpPr>
        <p:grpSpPr>
          <a:xfrm>
            <a:off x="5669281" y="278472"/>
            <a:ext cx="3334043" cy="1550329"/>
            <a:chOff x="5992837" y="248504"/>
            <a:chExt cx="3334043" cy="1550329"/>
          </a:xfrm>
        </p:grpSpPr>
        <p:sp>
          <p:nvSpPr>
            <p:cNvPr id="2" name="云形标注 1"/>
            <p:cNvSpPr/>
            <p:nvPr/>
          </p:nvSpPr>
          <p:spPr>
            <a:xfrm>
              <a:off x="5992837" y="248504"/>
              <a:ext cx="3334043" cy="1550329"/>
            </a:xfrm>
            <a:prstGeom prst="cloudCallout">
              <a:avLst>
                <a:gd name="adj1" fmla="val -47901"/>
                <a:gd name="adj2" fmla="val 7862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6358596" y="562003"/>
              <a:ext cx="260252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参赛项目常出现无痛点</a:t>
              </a:r>
              <a:r>
                <a:rPr kumimoji="1" lang="en-US" altLang="zh-CN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痛点太泛，痛点与解决方案的关联性</a:t>
              </a:r>
              <a:r>
                <a:rPr kumimoji="1" lang="zh-CN" altLang="en-US" b="1" dirty="0">
                  <a:latin typeface="Microsoft YaHei" charset="-122"/>
                  <a:ea typeface="Microsoft YaHei" charset="-122"/>
                  <a:cs typeface="Microsoft YaHei" charset="-122"/>
                </a:rPr>
                <a:t>不强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947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Shape 84"/>
          <p:cNvSpPr txBox="1">
            <a:spLocks noGrp="1"/>
          </p:cNvSpPr>
          <p:nvPr>
            <p:ph type="sldNum" sz="quarter" idx="4294967295"/>
          </p:nvPr>
        </p:nvSpPr>
        <p:spPr>
          <a:xfrm>
            <a:off x="6767513" y="4781550"/>
            <a:ext cx="2133600" cy="274638"/>
          </a:xfrm>
        </p:spPr>
        <p:txBody>
          <a:bodyPr/>
          <a:lstStyle/>
          <a:p>
            <a:pPr>
              <a:buClr>
                <a:srgbClr val="000000"/>
              </a:buClr>
              <a:buChar char="•"/>
            </a:pPr>
            <a:fld id="{9A0DB2DC-4C9A-4742-B13C-FB6460FD3503}" type="slidenum">
              <a:rPr lang="en-US" altLang="zh-CN" sz="1800" dirty="0">
                <a:sym typeface="Calibri" panose="020F0502020204030204" charset="0"/>
              </a:rPr>
              <a:t>60</a:t>
            </a:fld>
            <a:endParaRPr lang="en-US" altLang="zh-CN" sz="1800" dirty="0">
              <a:sym typeface="Calibri" panose="020F0502020204030204" charset="0"/>
            </a:endParaRPr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826770" y="104140"/>
            <a:ext cx="8229600" cy="85725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91440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kumimoji="0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众筹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式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 </a:t>
            </a:r>
            <a:r>
              <a:rPr kumimoji="0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cs typeface="+mj-cs"/>
                <a:sym typeface="Calibri" panose="020F0502020204030204" charset="0"/>
              </a:rPr>
              <a:t>MVP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  <p:pic>
        <p:nvPicPr>
          <p:cNvPr id="40243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961390"/>
            <a:ext cx="7850894" cy="4094798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02436" name="Shape 87"/>
          <p:cNvSpPr/>
          <p:nvPr/>
        </p:nvSpPr>
        <p:spPr>
          <a:xfrm>
            <a:off x="6192838" y="4103687"/>
            <a:ext cx="2318456" cy="538607"/>
          </a:xfrm>
          <a:prstGeom prst="rect">
            <a:avLst/>
          </a:prstGeom>
          <a:noFill/>
          <a:ln w="12700">
            <a:noFill/>
          </a:ln>
        </p:spPr>
        <p:txBody>
          <a:bodyPr wrap="none" lIns="45719" tIns="45719" rIns="45719" bIns="45719">
            <a:spAutoFit/>
          </a:bodyPr>
          <a:lstStyle/>
          <a:p>
            <a:pPr lvl="0">
              <a:buClr>
                <a:srgbClr val="000000"/>
              </a:buClr>
            </a:pPr>
            <a:r>
              <a:rPr lang="zh-CN" altLang="en-US" sz="2900" dirty="0">
                <a:latin typeface="华文细黑"/>
                <a:ea typeface="华文细黑"/>
                <a:cs typeface="华文细黑"/>
                <a:sym typeface="Avenir Roman" charset="0"/>
              </a:rPr>
              <a:t>￥</a:t>
            </a:r>
            <a:r>
              <a:rPr lang="zh-CN" altLang="zh-CN" sz="2900" dirty="0">
                <a:latin typeface="华文细黑"/>
                <a:ea typeface="华文细黑"/>
                <a:cs typeface="华文细黑"/>
                <a:sym typeface="Avenir Roman" charset="0"/>
              </a:rPr>
              <a:t>11,226,231</a:t>
            </a:r>
          </a:p>
        </p:txBody>
      </p:sp>
    </p:spTree>
    <p:extLst>
      <p:ext uri="{BB962C8B-B14F-4D97-AF65-F5344CB8AC3E}">
        <p14:creationId xmlns:p14="http://schemas.microsoft.com/office/powerpoint/2010/main" val="1989656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Shape 84"/>
          <p:cNvSpPr txBox="1">
            <a:spLocks noGrp="1"/>
          </p:cNvSpPr>
          <p:nvPr>
            <p:ph type="sldNum" sz="quarter" idx="4294967295"/>
          </p:nvPr>
        </p:nvSpPr>
        <p:spPr>
          <a:xfrm>
            <a:off x="6767513" y="4781550"/>
            <a:ext cx="2133600" cy="274638"/>
          </a:xfrm>
        </p:spPr>
        <p:txBody>
          <a:bodyPr/>
          <a:lstStyle/>
          <a:p>
            <a:pPr>
              <a:buClr>
                <a:srgbClr val="000000"/>
              </a:buClr>
            </a:pPr>
            <a:endParaRPr lang="en-US" altLang="zh-CN" sz="1800" dirty="0">
              <a:sym typeface="Calibri" panose="020F0502020204030204" charset="0"/>
            </a:endParaRPr>
          </a:p>
        </p:txBody>
      </p:sp>
      <p:pic>
        <p:nvPicPr>
          <p:cNvPr id="404483" name="Picture 2" descr="C:\Users\ADMINI~1\AppData\Local\Temp\56221027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981393"/>
            <a:ext cx="2628900" cy="4074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4484" name="TextBox 3"/>
          <p:cNvSpPr txBox="1"/>
          <p:nvPr/>
        </p:nvSpPr>
        <p:spPr>
          <a:xfrm>
            <a:off x="840105" y="941070"/>
            <a:ext cx="4179570" cy="1852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人员众筹</a:t>
            </a:r>
          </a:p>
          <a:p>
            <a:pPr marL="514350" lvl="0" indent="-514350">
              <a:lnSpc>
                <a:spcPct val="12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费用众筹</a:t>
            </a:r>
          </a:p>
          <a:p>
            <a:pPr marL="514350" lvl="0" indent="-514350">
              <a:lnSpc>
                <a:spcPct val="12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规则众筹</a:t>
            </a:r>
          </a:p>
          <a:p>
            <a:pPr marL="514350" lvl="0" indent="-514350">
              <a:lnSpc>
                <a:spcPct val="12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  <a:sym typeface="Calibri" panose="020F0502020204030204" charset="0"/>
              </a:rPr>
              <a:t>项目众选</a:t>
            </a:r>
          </a:p>
        </p:txBody>
      </p:sp>
      <p:sp>
        <p:nvSpPr>
          <p:cNvPr id="404485" name="TextBox 4"/>
          <p:cNvSpPr txBox="1"/>
          <p:nvPr/>
        </p:nvSpPr>
        <p:spPr>
          <a:xfrm>
            <a:off x="395288" y="2800033"/>
            <a:ext cx="5357812" cy="20774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buClr>
                <a:srgbClr val="000000"/>
              </a:buClr>
            </a:pPr>
            <a:r>
              <a:rPr lang="en-US" altLang="zh-CN" sz="1800" dirty="0">
                <a:latin typeface="微软雅黑 Light"/>
                <a:ea typeface="微软雅黑 Light"/>
                <a:sym typeface="Calibri" panose="020F0502020204030204" charset="0"/>
              </a:rPr>
              <a:t>2014</a:t>
            </a:r>
            <a:r>
              <a:rPr lang="zh-CN" altLang="en-US" sz="1800" dirty="0">
                <a:latin typeface="微软雅黑 Light"/>
                <a:ea typeface="微软雅黑 Light"/>
                <a:sym typeface="Calibri" panose="020F0502020204030204" charset="0"/>
              </a:rPr>
              <a:t>年</a:t>
            </a:r>
            <a:r>
              <a:rPr lang="en-US" altLang="zh-CN" sz="1800" dirty="0">
                <a:latin typeface="微软雅黑 Light"/>
                <a:ea typeface="微软雅黑 Light"/>
                <a:sym typeface="Calibri" panose="020F0502020204030204" charset="0"/>
              </a:rPr>
              <a:t>3</a:t>
            </a:r>
            <a:r>
              <a:rPr lang="zh-CN" altLang="en-US" sz="1800" dirty="0">
                <a:latin typeface="微软雅黑 Light"/>
                <a:ea typeface="微软雅黑 Light"/>
                <a:sym typeface="Calibri" panose="020F0502020204030204" charset="0"/>
              </a:rPr>
              <a:t>月份，对于中国的创业界来说，是一个疯狂的月份，是一个群雄激荡的月份，是一个让人热血沸腾的月份，这一切都源于由北京创业家传媒主导的黑马运动会，这场被称为“史上最不靠谱的运动会”。这场运动会调动了中国商界能调动的最活跃的力量，让</a:t>
            </a:r>
            <a:r>
              <a:rPr lang="en-US" altLang="zh-CN" sz="1800" dirty="0">
                <a:latin typeface="微软雅黑 Light"/>
                <a:ea typeface="微软雅黑 Light"/>
                <a:sym typeface="Calibri" panose="020F0502020204030204" charset="0"/>
              </a:rPr>
              <a:t>3000</a:t>
            </a:r>
            <a:r>
              <a:rPr lang="zh-CN" altLang="en-US" sz="1800" dirty="0">
                <a:latin typeface="微软雅黑 Light"/>
                <a:ea typeface="微软雅黑 Light"/>
                <a:sym typeface="Calibri" panose="020F0502020204030204" charset="0"/>
              </a:rPr>
              <a:t>个创业者与投资人为之疯狂。</a:t>
            </a:r>
          </a:p>
        </p:txBody>
      </p:sp>
      <p:sp>
        <p:nvSpPr>
          <p:cNvPr id="10" name="Shape 85"/>
          <p:cNvSpPr txBox="1">
            <a:spLocks/>
          </p:cNvSpPr>
          <p:nvPr/>
        </p:nvSpPr>
        <p:spPr>
          <a:xfrm>
            <a:off x="863600" y="123190"/>
            <a:ext cx="8229600" cy="857250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zh-TW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众筹式 </a:t>
            </a:r>
            <a:r>
              <a:rPr lang="en-US" altLang="zh-TW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MVP</a:t>
            </a:r>
            <a:endParaRPr lang="zh-TW" altLang="en-US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211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8" name="组合 7"/>
          <p:cNvGrpSpPr>
            <a:grpSpLocks noChangeAspect="1"/>
          </p:cNvGrpSpPr>
          <p:nvPr/>
        </p:nvGrpSpPr>
        <p:grpSpPr bwMode="auto">
          <a:xfrm>
            <a:off x="2709091" y="1243033"/>
            <a:ext cx="4010665" cy="3278783"/>
            <a:chOff x="0" y="0"/>
            <a:chExt cx="5637410" cy="4608443"/>
          </a:xfrm>
        </p:grpSpPr>
        <p:pic>
          <p:nvPicPr>
            <p:cNvPr id="52250" name="图片 8"/>
            <p:cNvPicPr>
              <a:picLocks noChangeAspect="1" noChangeArrowheads="1"/>
            </p:cNvPicPr>
            <p:nvPr/>
          </p:nvPicPr>
          <p:blipFill>
            <a:blip r:embed="rId2"/>
            <a:srcRect l="12872" r="13387" b="1358"/>
            <a:stretch>
              <a:fillRect/>
            </a:stretch>
          </p:blipFill>
          <p:spPr bwMode="auto">
            <a:xfrm>
              <a:off x="0" y="0"/>
              <a:ext cx="5637410" cy="460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51" name="图片 9"/>
            <p:cNvPicPr>
              <a:picLocks noChangeAspect="1" noChangeArrowheads="1"/>
            </p:cNvPicPr>
            <p:nvPr/>
          </p:nvPicPr>
          <p:blipFill>
            <a:blip r:embed="rId3"/>
            <a:srcRect b="10944"/>
            <a:stretch>
              <a:fillRect/>
            </a:stretch>
          </p:blipFill>
          <p:spPr bwMode="auto">
            <a:xfrm>
              <a:off x="255318" y="347472"/>
              <a:ext cx="5159317" cy="3017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390" name="Group 117"/>
          <p:cNvGrpSpPr/>
          <p:nvPr/>
        </p:nvGrpSpPr>
        <p:grpSpPr bwMode="auto">
          <a:xfrm>
            <a:off x="2709491" y="1786659"/>
            <a:ext cx="456999" cy="456999"/>
            <a:chOff x="0" y="0"/>
            <a:chExt cx="384" cy="384"/>
          </a:xfrm>
        </p:grpSpPr>
        <p:sp>
          <p:nvSpPr>
            <p:cNvPr id="53280" name="Oval 113"/>
            <p:cNvSpPr>
              <a:spLocks noChangeArrowheads="1"/>
            </p:cNvSpPr>
            <p:nvPr/>
          </p:nvSpPr>
          <p:spPr bwMode="auto">
            <a:xfrm>
              <a:off x="60" y="60"/>
              <a:ext cx="264" cy="264"/>
            </a:xfrm>
            <a:prstGeom prst="ellipse">
              <a:avLst/>
            </a:prstGeom>
            <a:noFill/>
            <a:ln w="9525">
              <a:solidFill>
                <a:srgbClr val="F4BB3D"/>
              </a:solidFill>
              <a:round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zh-CN" sz="1348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281" name="Oval 115"/>
            <p:cNvGrpSpPr/>
            <p:nvPr/>
          </p:nvGrpSpPr>
          <p:grpSpPr bwMode="auto">
            <a:xfrm>
              <a:off x="125" y="125"/>
              <a:ext cx="134" cy="131"/>
              <a:chOff x="0" y="0"/>
              <a:chExt cx="213360" cy="207264"/>
            </a:xfrm>
          </p:grpSpPr>
          <p:pic>
            <p:nvPicPr>
              <p:cNvPr id="53283" name="Oval 11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213360" cy="207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284" name="Text Box 10"/>
              <p:cNvSpPr txBox="1">
                <a:spLocks noChangeArrowheads="1"/>
              </p:cNvSpPr>
              <p:nvPr/>
            </p:nvSpPr>
            <p:spPr bwMode="auto">
              <a:xfrm>
                <a:off x="43501" y="43120"/>
                <a:ext cx="125724" cy="1257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 sz="1348">
                  <a:solidFill>
                    <a:srgbClr val="2626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282" name="Oval 116"/>
            <p:cNvSpPr>
              <a:spLocks noChangeArrowheads="1"/>
            </p:cNvSpPr>
            <p:nvPr/>
          </p:nvSpPr>
          <p:spPr bwMode="auto">
            <a:xfrm>
              <a:off x="0" y="0"/>
              <a:ext cx="384" cy="384"/>
            </a:xfrm>
            <a:prstGeom prst="ellipse">
              <a:avLst/>
            </a:prstGeom>
            <a:noFill/>
            <a:ln w="9525">
              <a:solidFill>
                <a:srgbClr val="F4BB3D"/>
              </a:solidFill>
              <a:round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zh-CN" sz="1348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396" name="Group 135"/>
          <p:cNvGrpSpPr/>
          <p:nvPr/>
        </p:nvGrpSpPr>
        <p:grpSpPr bwMode="auto">
          <a:xfrm>
            <a:off x="5578826" y="2117507"/>
            <a:ext cx="456999" cy="456999"/>
            <a:chOff x="0" y="0"/>
            <a:chExt cx="384" cy="384"/>
          </a:xfrm>
        </p:grpSpPr>
        <p:sp>
          <p:nvSpPr>
            <p:cNvPr id="53275" name="Oval 136"/>
            <p:cNvSpPr>
              <a:spLocks noChangeArrowheads="1"/>
            </p:cNvSpPr>
            <p:nvPr/>
          </p:nvSpPr>
          <p:spPr bwMode="auto">
            <a:xfrm>
              <a:off x="60" y="60"/>
              <a:ext cx="264" cy="264"/>
            </a:xfrm>
            <a:prstGeom prst="ellipse">
              <a:avLst/>
            </a:prstGeom>
            <a:noFill/>
            <a:ln w="9525">
              <a:solidFill>
                <a:srgbClr val="C49B3D"/>
              </a:solidFill>
              <a:round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zh-CN" sz="1348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276" name="Oval 137"/>
            <p:cNvGrpSpPr/>
            <p:nvPr/>
          </p:nvGrpSpPr>
          <p:grpSpPr bwMode="auto">
            <a:xfrm>
              <a:off x="126" y="128"/>
              <a:ext cx="131" cy="131"/>
              <a:chOff x="0" y="0"/>
              <a:chExt cx="207264" cy="207264"/>
            </a:xfrm>
          </p:grpSpPr>
          <p:pic>
            <p:nvPicPr>
              <p:cNvPr id="53278" name="Oval 137"/>
              <p:cNvPicPr>
                <a:picLocks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0" y="0"/>
                <a:ext cx="207264" cy="207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279" name="Text Box 16"/>
              <p:cNvSpPr txBox="1">
                <a:spLocks noChangeArrowheads="1"/>
              </p:cNvSpPr>
              <p:nvPr/>
            </p:nvSpPr>
            <p:spPr bwMode="auto">
              <a:xfrm>
                <a:off x="42675" y="39437"/>
                <a:ext cx="125724" cy="1257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 sz="1348">
                  <a:solidFill>
                    <a:srgbClr val="2626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277" name="Oval 138"/>
            <p:cNvSpPr>
              <a:spLocks noChangeArrowheads="1"/>
            </p:cNvSpPr>
            <p:nvPr/>
          </p:nvSpPr>
          <p:spPr bwMode="auto">
            <a:xfrm>
              <a:off x="0" y="0"/>
              <a:ext cx="384" cy="384"/>
            </a:xfrm>
            <a:prstGeom prst="ellipse">
              <a:avLst/>
            </a:prstGeom>
            <a:noFill/>
            <a:ln w="9525">
              <a:solidFill>
                <a:srgbClr val="C49B3D"/>
              </a:solidFill>
              <a:round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zh-CN" sz="1348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402" name="Group 139"/>
          <p:cNvGrpSpPr/>
          <p:nvPr/>
        </p:nvGrpSpPr>
        <p:grpSpPr bwMode="auto">
          <a:xfrm>
            <a:off x="4777888" y="3202880"/>
            <a:ext cx="456999" cy="456999"/>
            <a:chOff x="0" y="0"/>
            <a:chExt cx="384" cy="384"/>
          </a:xfrm>
        </p:grpSpPr>
        <p:sp>
          <p:nvSpPr>
            <p:cNvPr id="53270" name="Oval 140"/>
            <p:cNvSpPr>
              <a:spLocks noChangeArrowheads="1"/>
            </p:cNvSpPr>
            <p:nvPr/>
          </p:nvSpPr>
          <p:spPr bwMode="auto">
            <a:xfrm>
              <a:off x="60" y="60"/>
              <a:ext cx="264" cy="264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zh-CN" sz="1348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271" name="Oval 141"/>
            <p:cNvGrpSpPr/>
            <p:nvPr/>
          </p:nvGrpSpPr>
          <p:grpSpPr bwMode="auto">
            <a:xfrm>
              <a:off x="127" y="126"/>
              <a:ext cx="131" cy="131"/>
              <a:chOff x="0" y="0"/>
              <a:chExt cx="207264" cy="207264"/>
            </a:xfrm>
          </p:grpSpPr>
          <p:pic>
            <p:nvPicPr>
              <p:cNvPr id="53273" name="Oval 141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0" y="0"/>
                <a:ext cx="207264" cy="207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274" name="Text Box 22"/>
              <p:cNvSpPr txBox="1">
                <a:spLocks noChangeArrowheads="1"/>
              </p:cNvSpPr>
              <p:nvPr/>
            </p:nvSpPr>
            <p:spPr bwMode="auto">
              <a:xfrm>
                <a:off x="41088" y="42485"/>
                <a:ext cx="125724" cy="1257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anchor="ctr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 sz="1348">
                  <a:solidFill>
                    <a:srgbClr val="2626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272" name="Oval 142"/>
            <p:cNvSpPr>
              <a:spLocks noChangeArrowheads="1"/>
            </p:cNvSpPr>
            <p:nvPr/>
          </p:nvSpPr>
          <p:spPr bwMode="auto">
            <a:xfrm>
              <a:off x="0" y="0"/>
              <a:ext cx="384" cy="384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zh-CN" sz="1348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3256" name="图片 3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20460000">
            <a:off x="5644609" y="1241845"/>
            <a:ext cx="1507859" cy="126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图片 3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20760000">
            <a:off x="5090011" y="3184719"/>
            <a:ext cx="1147258" cy="1216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3258" name="组合 37"/>
          <p:cNvGrpSpPr/>
          <p:nvPr/>
        </p:nvGrpSpPr>
        <p:grpSpPr bwMode="auto">
          <a:xfrm>
            <a:off x="651720" y="2062346"/>
            <a:ext cx="1935145" cy="1553439"/>
            <a:chOff x="0" y="0"/>
            <a:chExt cx="1940371" cy="1556927"/>
          </a:xfrm>
        </p:grpSpPr>
        <p:sp>
          <p:nvSpPr>
            <p:cNvPr id="53268" name="TextBox 25"/>
            <p:cNvSpPr txBox="1">
              <a:spLocks noChangeArrowheads="1"/>
            </p:cNvSpPr>
            <p:nvPr/>
          </p:nvSpPr>
          <p:spPr bwMode="auto">
            <a:xfrm>
              <a:off x="0" y="0"/>
              <a:ext cx="1940371" cy="6192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933876"/>
              <a:r>
                <a:rPr lang="zh-CN" altLang="en-US" sz="3415" b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用户群体</a:t>
              </a:r>
            </a:p>
          </p:txBody>
        </p:sp>
        <p:sp>
          <p:nvSpPr>
            <p:cNvPr id="53269" name="矩形 1"/>
            <p:cNvSpPr>
              <a:spLocks noChangeArrowheads="1"/>
            </p:cNvSpPr>
            <p:nvPr/>
          </p:nvSpPr>
          <p:spPr bwMode="auto">
            <a:xfrm>
              <a:off x="191166" y="849893"/>
              <a:ext cx="1488101" cy="7070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1992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寻找到精准</a:t>
              </a:r>
            </a:p>
            <a:p>
              <a:pPr>
                <a:buFont typeface="Arial" panose="020B0604020202020204" pitchFamily="34" charset="0"/>
                <a:buNone/>
              </a:pPr>
              <a:r>
                <a:rPr lang="zh-CN" altLang="en-US" sz="1992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的用户群体</a:t>
              </a:r>
            </a:p>
          </p:txBody>
        </p:sp>
      </p:grpSp>
      <p:cxnSp>
        <p:nvCxnSpPr>
          <p:cNvPr id="53259" name="直接连接符 34"/>
          <p:cNvCxnSpPr>
            <a:cxnSpLocks noChangeShapeType="1"/>
          </p:cNvCxnSpPr>
          <p:nvPr/>
        </p:nvCxnSpPr>
        <p:spPr bwMode="auto">
          <a:xfrm>
            <a:off x="830319" y="2969620"/>
            <a:ext cx="1774443" cy="0"/>
          </a:xfrm>
          <a:prstGeom prst="line">
            <a:avLst/>
          </a:prstGeom>
          <a:noFill/>
          <a:ln w="3175">
            <a:solidFill>
              <a:srgbClr val="FCFCFC"/>
            </a:solidFill>
            <a:round/>
          </a:ln>
        </p:spPr>
      </p:cxnSp>
      <p:cxnSp>
        <p:nvCxnSpPr>
          <p:cNvPr id="53261" name="直接连接符 38"/>
          <p:cNvCxnSpPr>
            <a:cxnSpLocks noChangeShapeType="1"/>
          </p:cNvCxnSpPr>
          <p:nvPr/>
        </p:nvCxnSpPr>
        <p:spPr bwMode="auto">
          <a:xfrm>
            <a:off x="6576132" y="3394486"/>
            <a:ext cx="1774443" cy="0"/>
          </a:xfrm>
          <a:prstGeom prst="line">
            <a:avLst/>
          </a:prstGeom>
          <a:noFill/>
          <a:ln w="3175">
            <a:solidFill>
              <a:srgbClr val="FCFCFC"/>
            </a:solidFill>
            <a:round/>
          </a:ln>
        </p:spPr>
      </p:cxnSp>
      <p:grpSp>
        <p:nvGrpSpPr>
          <p:cNvPr id="53262" name="组合 45"/>
          <p:cNvGrpSpPr/>
          <p:nvPr/>
        </p:nvGrpSpPr>
        <p:grpSpPr bwMode="auto">
          <a:xfrm>
            <a:off x="6917439" y="2062367"/>
            <a:ext cx="2157613" cy="1553629"/>
            <a:chOff x="0" y="0"/>
            <a:chExt cx="2163440" cy="1557118"/>
          </a:xfrm>
        </p:grpSpPr>
        <p:sp>
          <p:nvSpPr>
            <p:cNvPr id="53264" name="TextBox 25"/>
            <p:cNvSpPr txBox="1">
              <a:spLocks noChangeArrowheads="1"/>
            </p:cNvSpPr>
            <p:nvPr/>
          </p:nvSpPr>
          <p:spPr bwMode="auto">
            <a:xfrm>
              <a:off x="0" y="0"/>
              <a:ext cx="1940371" cy="619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933876"/>
              <a:r>
                <a:rPr lang="zh-CN" altLang="en-US" sz="3415" b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客户群体</a:t>
              </a:r>
            </a:p>
          </p:txBody>
        </p:sp>
        <p:sp>
          <p:nvSpPr>
            <p:cNvPr id="53265" name="矩形 1"/>
            <p:cNvSpPr>
              <a:spLocks noChangeArrowheads="1"/>
            </p:cNvSpPr>
            <p:nvPr/>
          </p:nvSpPr>
          <p:spPr bwMode="auto">
            <a:xfrm>
              <a:off x="205208" y="850084"/>
              <a:ext cx="1958232" cy="7070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zh-CN" altLang="en-US" sz="1992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寻找到精准</a:t>
              </a:r>
            </a:p>
            <a:p>
              <a:pPr>
                <a:buFont typeface="Arial" panose="020B0604020202020204" pitchFamily="34" charset="0"/>
                <a:buNone/>
              </a:pPr>
              <a:r>
                <a:rPr lang="zh-CN" altLang="en-US" sz="1992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的客户群体</a:t>
              </a:r>
              <a:endParaRPr lang="zh-CN" altLang="en-US" sz="3415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cxnSp>
        <p:nvCxnSpPr>
          <p:cNvPr id="53263" name="直接连接符 42"/>
          <p:cNvCxnSpPr>
            <a:cxnSpLocks noChangeShapeType="1"/>
          </p:cNvCxnSpPr>
          <p:nvPr/>
        </p:nvCxnSpPr>
        <p:spPr bwMode="auto">
          <a:xfrm>
            <a:off x="830319" y="3970495"/>
            <a:ext cx="1774443" cy="0"/>
          </a:xfrm>
          <a:prstGeom prst="line">
            <a:avLst/>
          </a:prstGeom>
          <a:noFill/>
          <a:ln w="3175">
            <a:solidFill>
              <a:srgbClr val="FCFCFC"/>
            </a:solidFill>
            <a:round/>
          </a:ln>
        </p:spPr>
      </p:cxnSp>
      <p:sp>
        <p:nvSpPr>
          <p:cNvPr id="4128" name="TextBox 31"/>
          <p:cNvSpPr/>
          <p:nvPr/>
        </p:nvSpPr>
        <p:spPr>
          <a:xfrm>
            <a:off x="428355" y="4612530"/>
            <a:ext cx="8424229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1992" b="1" spc="2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列出精准的目标客户和</a:t>
            </a:r>
            <a:r>
              <a:rPr lang="zh-CN" altLang="en-US" sz="1992" b="1" spc="21" dirty="0" smtClean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用户，互联网</a:t>
            </a:r>
            <a:r>
              <a:rPr lang="zh-CN" altLang="en-US" sz="1992" b="1" spc="21" smtClean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产品的使用用户不一定是付费客户</a:t>
            </a:r>
            <a:r>
              <a:rPr lang="zh-CN" altLang="en-US" sz="1992" b="1" smtClean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1992" b="1" dirty="0">
              <a:solidFill>
                <a:srgbClr val="F6931D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" name="图片 3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3620000">
            <a:off x="1599389" y="1054629"/>
            <a:ext cx="1507859" cy="126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Shape 81"/>
          <p:cNvSpPr txBox="1">
            <a:spLocks/>
          </p:cNvSpPr>
          <p:nvPr/>
        </p:nvSpPr>
        <p:spPr>
          <a:xfrm>
            <a:off x="848995" y="158433"/>
            <a:ext cx="8216900" cy="83091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5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、目标客户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968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5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TextBox 31"/>
          <p:cNvSpPr/>
          <p:nvPr/>
        </p:nvSpPr>
        <p:spPr>
          <a:xfrm>
            <a:off x="2016457" y="4624493"/>
            <a:ext cx="5198731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sz="1992" b="1" spc="21" dirty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说明截止到目前，该项目的发展/执行情况</a:t>
            </a:r>
            <a:r>
              <a:rPr lang="zh-CN" altLang="en-US" sz="1992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</a:p>
        </p:txBody>
      </p:sp>
      <p:sp>
        <p:nvSpPr>
          <p:cNvPr id="28680" name="Freeform 5"/>
          <p:cNvSpPr/>
          <p:nvPr/>
        </p:nvSpPr>
        <p:spPr>
          <a:xfrm>
            <a:off x="3700971" y="1223191"/>
            <a:ext cx="1829704" cy="2930914"/>
          </a:xfrm>
          <a:custGeom>
            <a:avLst/>
            <a:gdLst>
              <a:gd name="txL" fmla="*/ 0 w 3148"/>
              <a:gd name="txT" fmla="*/ 0 h 5005"/>
              <a:gd name="txR" fmla="*/ 3148 w 3148"/>
              <a:gd name="txB" fmla="*/ 5005 h 5005"/>
            </a:gdLst>
            <a:ahLst/>
            <a:cxnLst>
              <a:cxn ang="0">
                <a:pos x="102118" y="0"/>
              </a:cxn>
              <a:cxn ang="0">
                <a:pos x="2469632" y="0"/>
              </a:cxn>
              <a:cxn ang="0">
                <a:pos x="2571750" y="102886"/>
              </a:cxn>
              <a:cxn ang="0">
                <a:pos x="2571750" y="4016677"/>
              </a:cxn>
              <a:cxn ang="0">
                <a:pos x="2469632" y="4119563"/>
              </a:cxn>
              <a:cxn ang="0">
                <a:pos x="102118" y="4119563"/>
              </a:cxn>
              <a:cxn ang="0">
                <a:pos x="0" y="4016677"/>
              </a:cxn>
              <a:cxn ang="0">
                <a:pos x="0" y="102886"/>
              </a:cxn>
              <a:cxn ang="0">
                <a:pos x="102118" y="0"/>
              </a:cxn>
            </a:cxnLst>
            <a:rect l="txL" t="txT" r="txR" b="tx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rgbClr val="F6931D"/>
          </a:solidFill>
          <a:ln w="10" cap="flat" cmpd="sng">
            <a:solidFill>
              <a:srgbClr val="D8D8D8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281"/>
          </a:p>
        </p:txBody>
      </p:sp>
      <p:sp>
        <p:nvSpPr>
          <p:cNvPr id="28681" name="Freeform 6"/>
          <p:cNvSpPr/>
          <p:nvPr/>
        </p:nvSpPr>
        <p:spPr>
          <a:xfrm>
            <a:off x="1267014" y="1223191"/>
            <a:ext cx="1830833" cy="2930914"/>
          </a:xfrm>
          <a:custGeom>
            <a:avLst/>
            <a:gdLst>
              <a:gd name="txL" fmla="*/ 0 w 3149"/>
              <a:gd name="txT" fmla="*/ 0 h 5005"/>
              <a:gd name="txR" fmla="*/ 3149 w 3149"/>
              <a:gd name="txB" fmla="*/ 5005 h 5005"/>
            </a:gdLst>
            <a:ahLst/>
            <a:cxnLst>
              <a:cxn ang="0">
                <a:pos x="102149" y="0"/>
              </a:cxn>
              <a:cxn ang="0">
                <a:pos x="2471188" y="0"/>
              </a:cxn>
              <a:cxn ang="0">
                <a:pos x="2573337" y="102886"/>
              </a:cxn>
              <a:cxn ang="0">
                <a:pos x="2573337" y="4016677"/>
              </a:cxn>
              <a:cxn ang="0">
                <a:pos x="2471188" y="4119563"/>
              </a:cxn>
              <a:cxn ang="0">
                <a:pos x="102149" y="4119563"/>
              </a:cxn>
              <a:cxn ang="0">
                <a:pos x="0" y="4016677"/>
              </a:cxn>
              <a:cxn ang="0">
                <a:pos x="0" y="102886"/>
              </a:cxn>
              <a:cxn ang="0">
                <a:pos x="102149" y="0"/>
              </a:cxn>
            </a:cxnLst>
            <a:rect l="txL" t="txT" r="txR" b="txB"/>
            <a:pathLst>
              <a:path w="3149" h="5005">
                <a:moveTo>
                  <a:pt x="125" y="0"/>
                </a:moveTo>
                <a:lnTo>
                  <a:pt x="3024" y="0"/>
                </a:lnTo>
                <a:cubicBezTo>
                  <a:pt x="3092" y="0"/>
                  <a:pt x="3149" y="56"/>
                  <a:pt x="3149" y="125"/>
                </a:cubicBezTo>
                <a:lnTo>
                  <a:pt x="3149" y="4880"/>
                </a:lnTo>
                <a:cubicBezTo>
                  <a:pt x="3149" y="4949"/>
                  <a:pt x="3092" y="5005"/>
                  <a:pt x="3024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tx1">
              <a:alpha val="100000"/>
            </a:schemeClr>
          </a:solidFill>
          <a:ln w="10" cap="flat" cmpd="sng">
            <a:solidFill>
              <a:srgbClr val="D8D8D8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281"/>
          </a:p>
        </p:txBody>
      </p:sp>
      <p:sp>
        <p:nvSpPr>
          <p:cNvPr id="28683" name="Freeform 8"/>
          <p:cNvSpPr/>
          <p:nvPr/>
        </p:nvSpPr>
        <p:spPr>
          <a:xfrm>
            <a:off x="6083426" y="1223191"/>
            <a:ext cx="1828574" cy="2930914"/>
          </a:xfrm>
          <a:custGeom>
            <a:avLst/>
            <a:gdLst>
              <a:gd name="txL" fmla="*/ 0 w 3148"/>
              <a:gd name="txT" fmla="*/ 0 h 5005"/>
              <a:gd name="txR" fmla="*/ 3148 w 3148"/>
              <a:gd name="txB" fmla="*/ 5005 h 5005"/>
            </a:gdLst>
            <a:ahLst/>
            <a:cxnLst>
              <a:cxn ang="0">
                <a:pos x="102055" y="0"/>
              </a:cxn>
              <a:cxn ang="0">
                <a:pos x="2468107" y="0"/>
              </a:cxn>
              <a:cxn ang="0">
                <a:pos x="2570162" y="102886"/>
              </a:cxn>
              <a:cxn ang="0">
                <a:pos x="2570162" y="4016677"/>
              </a:cxn>
              <a:cxn ang="0">
                <a:pos x="2468107" y="4119563"/>
              </a:cxn>
              <a:cxn ang="0">
                <a:pos x="102055" y="4119563"/>
              </a:cxn>
              <a:cxn ang="0">
                <a:pos x="0" y="4016677"/>
              </a:cxn>
              <a:cxn ang="0">
                <a:pos x="0" y="102886"/>
              </a:cxn>
              <a:cxn ang="0">
                <a:pos x="102055" y="0"/>
              </a:cxn>
            </a:cxnLst>
            <a:rect l="txL" t="txT" r="txR" b="txB"/>
            <a:pathLst>
              <a:path w="3148" h="5005">
                <a:moveTo>
                  <a:pt x="125" y="0"/>
                </a:moveTo>
                <a:lnTo>
                  <a:pt x="3023" y="0"/>
                </a:lnTo>
                <a:cubicBezTo>
                  <a:pt x="3092" y="0"/>
                  <a:pt x="3148" y="56"/>
                  <a:pt x="3148" y="125"/>
                </a:cubicBezTo>
                <a:lnTo>
                  <a:pt x="3148" y="4880"/>
                </a:lnTo>
                <a:cubicBezTo>
                  <a:pt x="3148" y="4949"/>
                  <a:pt x="3092" y="5005"/>
                  <a:pt x="3023" y="5005"/>
                </a:cubicBezTo>
                <a:lnTo>
                  <a:pt x="125" y="5005"/>
                </a:lnTo>
                <a:cubicBezTo>
                  <a:pt x="56" y="5005"/>
                  <a:pt x="0" y="4949"/>
                  <a:pt x="0" y="4880"/>
                </a:cubicBezTo>
                <a:lnTo>
                  <a:pt x="0" y="125"/>
                </a:lnTo>
                <a:cubicBezTo>
                  <a:pt x="0" y="56"/>
                  <a:pt x="56" y="0"/>
                  <a:pt x="12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0" cap="flat" cmpd="sng">
            <a:solidFill>
              <a:srgbClr val="D8D8D8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281"/>
          </a:p>
        </p:txBody>
      </p:sp>
      <p:sp>
        <p:nvSpPr>
          <p:cNvPr id="27677" name="Oval 18"/>
          <p:cNvSpPr/>
          <p:nvPr/>
        </p:nvSpPr>
        <p:spPr>
          <a:xfrm>
            <a:off x="1851389" y="1381314"/>
            <a:ext cx="661856" cy="66750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zh-CN" sz="1281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678" name="TextBox 41"/>
          <p:cNvSpPr/>
          <p:nvPr/>
        </p:nvSpPr>
        <p:spPr>
          <a:xfrm>
            <a:off x="1945553" y="1507042"/>
            <a:ext cx="543739" cy="442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277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01</a:t>
            </a:r>
          </a:p>
        </p:txBody>
      </p:sp>
      <p:sp>
        <p:nvSpPr>
          <p:cNvPr id="28699" name="矩形 42"/>
          <p:cNvSpPr/>
          <p:nvPr/>
        </p:nvSpPr>
        <p:spPr>
          <a:xfrm>
            <a:off x="1447725" y="2150015"/>
            <a:ext cx="1487481" cy="1515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/>
            <a:r>
              <a:rPr sz="1850" spc="2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产品研发</a:t>
            </a:r>
            <a:r>
              <a:rPr lang="zh-CN" altLang="en-US" sz="1850" spc="2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发展的基本情况，可以用案例和数据说话。</a:t>
            </a:r>
          </a:p>
        </p:txBody>
      </p:sp>
      <p:sp>
        <p:nvSpPr>
          <p:cNvPr id="28700" name="矩形 43"/>
          <p:cNvSpPr/>
          <p:nvPr/>
        </p:nvSpPr>
        <p:spPr>
          <a:xfrm>
            <a:off x="3913307" y="2150015"/>
            <a:ext cx="1486352" cy="1515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/>
            <a:r>
              <a:rPr lang="zh-CN" altLang="en-US" sz="1850" spc="2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市场拓展</a:t>
            </a:r>
            <a:r>
              <a:rPr sz="1850" spc="2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发展的基本情况，可以用案例和数据说话。</a:t>
            </a:r>
            <a:endParaRPr sz="1850" spc="2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701" name="矩形 44"/>
          <p:cNvSpPr/>
          <p:nvPr/>
        </p:nvSpPr>
        <p:spPr>
          <a:xfrm>
            <a:off x="6242904" y="2150015"/>
            <a:ext cx="1506682" cy="1515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/>
            <a:r>
              <a:rPr lang="zh-CN" altLang="en-US" sz="1850" spc="2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业务销售发展的基本情况，可以用案例和数据说话。</a:t>
            </a:r>
            <a:endParaRPr lang="zh-CN" altLang="en-US" sz="1281" dirty="0">
              <a:latin typeface="Arial" panose="020B0604020202020204" pitchFamily="34" charset="0"/>
            </a:endParaRPr>
          </a:p>
        </p:txBody>
      </p:sp>
      <p:sp>
        <p:nvSpPr>
          <p:cNvPr id="27675" name="Oval 19"/>
          <p:cNvSpPr/>
          <p:nvPr/>
        </p:nvSpPr>
        <p:spPr>
          <a:xfrm>
            <a:off x="4284895" y="1381314"/>
            <a:ext cx="661856" cy="66750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zh-CN" sz="1281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676" name="TextBox 48"/>
          <p:cNvSpPr/>
          <p:nvPr/>
        </p:nvSpPr>
        <p:spPr>
          <a:xfrm>
            <a:off x="4373614" y="1507042"/>
            <a:ext cx="543739" cy="442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277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02</a:t>
            </a:r>
          </a:p>
        </p:txBody>
      </p:sp>
      <p:sp>
        <p:nvSpPr>
          <p:cNvPr id="27673" name="Oval 20"/>
          <p:cNvSpPr/>
          <p:nvPr/>
        </p:nvSpPr>
        <p:spPr>
          <a:xfrm>
            <a:off x="6666220" y="1381314"/>
            <a:ext cx="662985" cy="667503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zh-CN" sz="1281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674" name="TextBox 51"/>
          <p:cNvSpPr/>
          <p:nvPr/>
        </p:nvSpPr>
        <p:spPr>
          <a:xfrm>
            <a:off x="6750623" y="1507042"/>
            <a:ext cx="543739" cy="4427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277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03</a:t>
            </a:r>
          </a:p>
        </p:txBody>
      </p:sp>
      <p:sp>
        <p:nvSpPr>
          <p:cNvPr id="21" name="Shape 81"/>
          <p:cNvSpPr txBox="1">
            <a:spLocks/>
          </p:cNvSpPr>
          <p:nvPr/>
        </p:nvSpPr>
        <p:spPr>
          <a:xfrm>
            <a:off x="848995" y="158433"/>
            <a:ext cx="8216900" cy="83091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6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、执行情况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92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7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2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28" dur="500"/>
                                        <p:tgtEl>
                                          <p:spTgt spid="2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32" dur="500"/>
                                        <p:tgtEl>
                                          <p:spTgt spid="2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>
                                      <p:cBhvr>
                                        <p:cTn id="36" dur="500"/>
                                        <p:tgtEl>
                                          <p:spTgt spid="2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  <p:bldP spid="28699" grpId="0" bldLvl="0"/>
      <p:bldP spid="28700" grpId="0" bldLvl="0"/>
      <p:bldP spid="28701" grpId="0" bldLvl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标题 1"/>
          <p:cNvSpPr>
            <a:spLocks noGrp="1"/>
          </p:cNvSpPr>
          <p:nvPr>
            <p:ph type="title" idx="4294967295"/>
          </p:nvPr>
        </p:nvSpPr>
        <p:spPr>
          <a:xfrm>
            <a:off x="827088" y="3079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/>
              <a:t>度量分析</a:t>
            </a:r>
          </a:p>
        </p:txBody>
      </p:sp>
      <p:sp>
        <p:nvSpPr>
          <p:cNvPr id="370690" name="内容占位符 2"/>
          <p:cNvSpPr>
            <a:spLocks noGrp="1"/>
          </p:cNvSpPr>
          <p:nvPr>
            <p:ph idx="4294967295"/>
          </p:nvPr>
        </p:nvSpPr>
        <p:spPr>
          <a:xfrm>
            <a:off x="812800" y="1051878"/>
            <a:ext cx="8229600" cy="3913822"/>
          </a:xfrm>
        </p:spPr>
        <p:txBody>
          <a:bodyPr vert="horz" wrap="square" lIns="91440" tIns="45720" rIns="91440" bIns="45720" anchor="t">
            <a:noAutofit/>
          </a:bodyPr>
          <a:lstStyle/>
          <a:p>
            <a:pPr lvl="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对比测试</a:t>
            </a: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／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B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Testing</a:t>
            </a:r>
          </a:p>
          <a:p>
            <a:pPr lvl="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同期群分析</a:t>
            </a: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Cohort Analysis</a:t>
            </a:r>
          </a:p>
          <a:p>
            <a:pPr lvl="0">
              <a:lnSpc>
                <a:spcPct val="12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增长引擎</a:t>
            </a: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latin typeface="微软雅黑 Light"/>
                <a:ea typeface="微软雅黑 Light"/>
                <a:cs typeface="华文细黑"/>
              </a:rPr>
              <a:t>黏着式</a:t>
            </a: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latin typeface="微软雅黑 Light"/>
                <a:ea typeface="微软雅黑 Light"/>
                <a:cs typeface="华文细黑"/>
              </a:rPr>
              <a:t>病毒式</a:t>
            </a:r>
          </a:p>
          <a:p>
            <a:pPr lvl="1">
              <a:lnSpc>
                <a:spcPct val="120000"/>
              </a:lnSpc>
              <a:buFont typeface="Wingdings" charset="2"/>
              <a:buChar char="²"/>
            </a:pPr>
            <a:r>
              <a:rPr lang="zh-CN" altLang="en-US" sz="2000" dirty="0">
                <a:latin typeface="微软雅黑 Light"/>
                <a:ea typeface="微软雅黑 Light"/>
                <a:cs typeface="华文细黑"/>
              </a:rPr>
              <a:t>付费式</a:t>
            </a:r>
          </a:p>
        </p:txBody>
      </p:sp>
    </p:spTree>
    <p:extLst>
      <p:ext uri="{BB962C8B-B14F-4D97-AF65-F5344CB8AC3E}">
        <p14:creationId xmlns:p14="http://schemas.microsoft.com/office/powerpoint/2010/main" val="1433679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3" name="标题 1"/>
          <p:cNvSpPr>
            <a:spLocks noGrp="1"/>
          </p:cNvSpPr>
          <p:nvPr>
            <p:ph type="title" idx="4294967295"/>
          </p:nvPr>
        </p:nvSpPr>
        <p:spPr>
          <a:xfrm>
            <a:off x="827088" y="295275"/>
            <a:ext cx="7859712" cy="501650"/>
          </a:xfrm>
        </p:spPr>
        <p:txBody>
          <a:bodyPr vert="horz" wrap="square" lIns="91440" tIns="45720" rIns="91440" bIns="45720" anchor="ctr"/>
          <a:lstStyle/>
          <a:p>
            <a:pPr lvl="0" algn="l"/>
            <a:r>
              <a:rPr lang="zh-CN" altLang="en-US" sz="2400" dirty="0"/>
              <a:t>什么是好的度量指标</a:t>
            </a:r>
          </a:p>
        </p:txBody>
      </p:sp>
      <p:sp>
        <p:nvSpPr>
          <p:cNvPr id="371714" name="内容占位符 2"/>
          <p:cNvSpPr>
            <a:spLocks noGrp="1"/>
          </p:cNvSpPr>
          <p:nvPr>
            <p:ph idx="4294967295"/>
          </p:nvPr>
        </p:nvSpPr>
        <p:spPr>
          <a:xfrm>
            <a:off x="814727" y="1403533"/>
            <a:ext cx="8229600" cy="2757487"/>
          </a:xfr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lvl="0">
              <a:lnSpc>
                <a:spcPct val="14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简单易懂</a:t>
            </a:r>
          </a:p>
          <a:p>
            <a:pPr lvl="0">
              <a:lnSpc>
                <a:spcPct val="14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比较性的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转化率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 2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% 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S. 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本周转化率比上周高</a:t>
            </a:r>
          </a:p>
          <a:p>
            <a:pPr lvl="0">
              <a:lnSpc>
                <a:spcPct val="14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比率</a:t>
            </a:r>
          </a:p>
          <a:p>
            <a:pPr lvl="0">
              <a:lnSpc>
                <a:spcPct val="140000"/>
              </a:lnSpc>
              <a:buFont typeface="Wingdings" charset="2"/>
              <a:buChar char="Ø"/>
            </a:pPr>
            <a:r>
              <a:rPr lang="zh-CN" altLang="en-US" sz="2400" b="1" dirty="0">
                <a:latin typeface="华文细黑"/>
                <a:ea typeface="华文细黑"/>
                <a:cs typeface="华文细黑"/>
              </a:rPr>
              <a:t>会引起行为的改变</a:t>
            </a:r>
          </a:p>
          <a:p>
            <a:pPr lvl="0">
              <a:lnSpc>
                <a:spcPct val="14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98855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标题 1"/>
          <p:cNvSpPr>
            <a:spLocks noGrp="1"/>
          </p:cNvSpPr>
          <p:nvPr>
            <p:ph type="title"/>
          </p:nvPr>
        </p:nvSpPr>
        <p:spPr>
          <a:xfrm>
            <a:off x="804863" y="295275"/>
            <a:ext cx="7894637" cy="501650"/>
          </a:xfrm>
        </p:spPr>
        <p:txBody>
          <a:bodyPr vert="horz" wrap="square" lIns="91440" tIns="45720" rIns="91440" bIns="45720" anchor="ctr">
            <a:normAutofit/>
          </a:bodyPr>
          <a:lstStyle/>
          <a:p>
            <a:pPr algn="l"/>
            <a:r>
              <a:rPr lang="zh-CN" altLang="en-US" sz="2400" dirty="0"/>
              <a:t>海盗指标，你值得拥有</a:t>
            </a:r>
          </a:p>
        </p:txBody>
      </p:sp>
      <p:pic>
        <p:nvPicPr>
          <p:cNvPr id="37888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035050"/>
            <a:ext cx="5499100" cy="387826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055971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9511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76896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标题 5"/>
          <p:cNvSpPr>
            <a:spLocks noGrp="1"/>
          </p:cNvSpPr>
          <p:nvPr>
            <p:ph type="title" idx="4294967295"/>
          </p:nvPr>
        </p:nvSpPr>
        <p:spPr>
          <a:xfrm>
            <a:off x="749300" y="320675"/>
            <a:ext cx="8394700" cy="501650"/>
          </a:xfrm>
        </p:spPr>
        <p:txBody>
          <a:bodyPr vert="horz" wrap="square" lIns="91440" tIns="45720" rIns="91440" bIns="45720" anchor="ctr"/>
          <a:lstStyle/>
          <a:p>
            <a:pPr marL="0" lvl="0" indent="0" algn="l"/>
            <a:r>
              <a:rPr lang="zh-CN" altLang="en-US" sz="2400" dirty="0" smtClean="0">
                <a:solidFill>
                  <a:srgbClr val="C00000"/>
                </a:solidFill>
              </a:rPr>
              <a:t>火箭</a:t>
            </a:r>
            <a:r>
              <a:rPr lang="zh-CN" altLang="en-US" sz="2400" dirty="0">
                <a:solidFill>
                  <a:srgbClr val="C00000"/>
                </a:solidFill>
              </a:rPr>
              <a:t>发射</a:t>
            </a:r>
            <a:r>
              <a:rPr lang="zh-CN" altLang="en-US" sz="2400" dirty="0" smtClean="0">
                <a:solidFill>
                  <a:srgbClr val="C00000"/>
                </a:solidFill>
              </a:rPr>
              <a:t>式创业</a:t>
            </a:r>
            <a:r>
              <a:rPr lang="zh-CN" altLang="en-US" sz="2400" dirty="0" smtClean="0">
                <a:solidFill>
                  <a:schemeClr val="tx1"/>
                </a:solidFill>
              </a:rPr>
              <a:t>，难以</a:t>
            </a:r>
            <a:r>
              <a:rPr lang="zh-CN" altLang="en-US" sz="2400" dirty="0" smtClean="0"/>
              <a:t>适应大创需求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0" y="860425"/>
            <a:ext cx="9143999" cy="4283075"/>
            <a:chOff x="0" y="1165609"/>
            <a:chExt cx="9143999" cy="4283075"/>
          </a:xfrm>
        </p:grpSpPr>
        <p:pic>
          <p:nvPicPr>
            <p:cNvPr id="9" name="Picture 2" descr="webwxgetmsgimg (2)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163" t="7125" r="-21163" b="-7125"/>
            <a:stretch/>
          </p:blipFill>
          <p:spPr bwMode="auto">
            <a:xfrm>
              <a:off x="0" y="1165609"/>
              <a:ext cx="9143999" cy="4283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10" name="TextBox 7"/>
            <p:cNvSpPr txBox="1"/>
            <p:nvPr/>
          </p:nvSpPr>
          <p:spPr>
            <a:xfrm>
              <a:off x="914587" y="4793159"/>
              <a:ext cx="7314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天才的想法</a:t>
              </a:r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24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完美的计划 </a:t>
              </a:r>
              <a:r>
                <a:rPr lang="en-US" altLang="zh-CN" sz="24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zh-CN" altLang="en-US" sz="24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牛</a:t>
              </a:r>
              <a:r>
                <a:rPr lang="en-US" altLang="zh-CN" sz="24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X</a:t>
              </a:r>
              <a:r>
                <a:rPr lang="zh-CN" altLang="en-US" sz="24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的执行</a:t>
              </a:r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zh-CN" altLang="en-US" sz="24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雄厚的资本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721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>
            <p:custDataLst>
              <p:tags r:id="rId1"/>
            </p:custDataLst>
          </p:nvPr>
        </p:nvSpPr>
        <p:spPr>
          <a:xfrm>
            <a:off x="3667949" y="2046084"/>
            <a:ext cx="2087390" cy="2087390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81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>
            <p:custDataLst>
              <p:tags r:id="rId2"/>
            </p:custDataLst>
          </p:nvPr>
        </p:nvSpPr>
        <p:spPr>
          <a:xfrm>
            <a:off x="4647032" y="2959456"/>
            <a:ext cx="163451" cy="16345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281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4945245" y="3188617"/>
            <a:ext cx="1299977" cy="129997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b" anchorCtr="1">
            <a:normAutofit/>
          </a:bodyPr>
          <a:lstStyle/>
          <a:p>
            <a:pPr algn="ctr">
              <a:buClr>
                <a:prstClr val="white"/>
              </a:buClr>
              <a:defRPr/>
            </a:pPr>
            <a:r>
              <a:rPr lang="zh-CN" altLang="en-US" sz="1708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合作模式</a:t>
            </a:r>
          </a:p>
        </p:txBody>
      </p:sp>
      <p:sp>
        <p:nvSpPr>
          <p:cNvPr id="26" name="椭圆 25"/>
          <p:cNvSpPr/>
          <p:nvPr>
            <p:custDataLst>
              <p:tags r:id="rId4"/>
            </p:custDataLst>
          </p:nvPr>
        </p:nvSpPr>
        <p:spPr>
          <a:xfrm>
            <a:off x="3212564" y="3196334"/>
            <a:ext cx="1299977" cy="1299974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b" anchorCtr="1">
            <a:normAutofit/>
          </a:bodyPr>
          <a:lstStyle/>
          <a:p>
            <a:pPr algn="ctr">
              <a:buClr>
                <a:prstClr val="white"/>
              </a:buClr>
              <a:defRPr/>
            </a:pPr>
            <a:r>
              <a:rPr lang="zh-CN" altLang="en-US" sz="1708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推广宣传</a:t>
            </a:r>
          </a:p>
        </p:txBody>
      </p:sp>
      <p:sp>
        <p:nvSpPr>
          <p:cNvPr id="27" name="椭圆 26"/>
          <p:cNvSpPr/>
          <p:nvPr>
            <p:custDataLst>
              <p:tags r:id="rId5"/>
            </p:custDataLst>
          </p:nvPr>
        </p:nvSpPr>
        <p:spPr>
          <a:xfrm>
            <a:off x="4078727" y="1344657"/>
            <a:ext cx="1299977" cy="1299974"/>
          </a:xfrm>
          <a:prstGeom prst="ellipse">
            <a:avLst/>
          </a:prstGeom>
          <a:solidFill>
            <a:srgbClr val="F6931D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b" anchorCtr="1">
            <a:normAutofit/>
          </a:bodyPr>
          <a:lstStyle/>
          <a:p>
            <a:pPr algn="ctr">
              <a:buClr>
                <a:prstClr val="white"/>
              </a:buClr>
              <a:defRPr/>
            </a:pPr>
            <a:r>
              <a:rPr lang="zh-CN" altLang="en-US" sz="1708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战略思想</a:t>
            </a:r>
          </a:p>
        </p:txBody>
      </p:sp>
      <p:cxnSp>
        <p:nvCxnSpPr>
          <p:cNvPr id="28" name="直接连接符 27"/>
          <p:cNvCxnSpPr>
            <a:stCxn id="27" idx="4"/>
            <a:endCxn id="15" idx="0"/>
          </p:cNvCxnSpPr>
          <p:nvPr>
            <p:custDataLst>
              <p:tags r:id="rId6"/>
            </p:custDataLst>
          </p:nvPr>
        </p:nvCxnSpPr>
        <p:spPr>
          <a:xfrm>
            <a:off x="4728729" y="2644499"/>
            <a:ext cx="0" cy="3148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6" idx="7"/>
            <a:endCxn id="15" idx="3"/>
          </p:cNvCxnSpPr>
          <p:nvPr>
            <p:custDataLst>
              <p:tags r:id="rId7"/>
            </p:custDataLst>
          </p:nvPr>
        </p:nvCxnSpPr>
        <p:spPr>
          <a:xfrm flipV="1">
            <a:off x="4378844" y="3099105"/>
            <a:ext cx="348605" cy="28791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6" idx="1"/>
            <a:endCxn id="15" idx="5"/>
          </p:cNvCxnSpPr>
          <p:nvPr>
            <p:custDataLst>
              <p:tags r:id="rId8"/>
            </p:custDataLst>
          </p:nvPr>
        </p:nvCxnSpPr>
        <p:spPr>
          <a:xfrm flipH="1" flipV="1">
            <a:off x="4843194" y="3099105"/>
            <a:ext cx="349608" cy="2803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>
            <p:custDataLst>
              <p:tags r:id="rId9"/>
            </p:custDataLst>
          </p:nvPr>
        </p:nvSpPr>
        <p:spPr bwMode="auto">
          <a:xfrm>
            <a:off x="5408439" y="3381556"/>
            <a:ext cx="397140" cy="397140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281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任意多边形 32"/>
          <p:cNvSpPr/>
          <p:nvPr>
            <p:custDataLst>
              <p:tags r:id="rId10"/>
            </p:custDataLst>
          </p:nvPr>
        </p:nvSpPr>
        <p:spPr bwMode="auto">
          <a:xfrm>
            <a:off x="3660528" y="3390065"/>
            <a:ext cx="397140" cy="397140"/>
          </a:xfrm>
          <a:custGeom>
            <a:avLst/>
            <a:gdLst>
              <a:gd name="T0" fmla="*/ 130 w 236"/>
              <a:gd name="T1" fmla="*/ 1 h 236"/>
              <a:gd name="T2" fmla="*/ 118 w 236"/>
              <a:gd name="T3" fmla="*/ 0 h 236"/>
              <a:gd name="T4" fmla="*/ 30 w 236"/>
              <a:gd name="T5" fmla="*/ 40 h 236"/>
              <a:gd name="T6" fmla="*/ 68 w 236"/>
              <a:gd name="T7" fmla="*/ 105 h 236"/>
              <a:gd name="T8" fmla="*/ 130 w 236"/>
              <a:gd name="T9" fmla="*/ 1 h 236"/>
              <a:gd name="T10" fmla="*/ 20 w 236"/>
              <a:gd name="T11" fmla="*/ 52 h 236"/>
              <a:gd name="T12" fmla="*/ 0 w 236"/>
              <a:gd name="T13" fmla="*/ 118 h 236"/>
              <a:gd name="T14" fmla="*/ 5 w 236"/>
              <a:gd name="T15" fmla="*/ 153 h 236"/>
              <a:gd name="T16" fmla="*/ 81 w 236"/>
              <a:gd name="T17" fmla="*/ 153 h 236"/>
              <a:gd name="T18" fmla="*/ 20 w 236"/>
              <a:gd name="T19" fmla="*/ 52 h 236"/>
              <a:gd name="T20" fmla="*/ 225 w 236"/>
              <a:gd name="T21" fmla="*/ 68 h 236"/>
              <a:gd name="T22" fmla="*/ 145 w 236"/>
              <a:gd name="T23" fmla="*/ 3 h 236"/>
              <a:gd name="T24" fmla="*/ 106 w 236"/>
              <a:gd name="T25" fmla="*/ 68 h 236"/>
              <a:gd name="T26" fmla="*/ 225 w 236"/>
              <a:gd name="T27" fmla="*/ 68 h 236"/>
              <a:gd name="T28" fmla="*/ 130 w 236"/>
              <a:gd name="T29" fmla="*/ 167 h 236"/>
              <a:gd name="T30" fmla="*/ 11 w 236"/>
              <a:gd name="T31" fmla="*/ 167 h 236"/>
              <a:gd name="T32" fmla="*/ 96 w 236"/>
              <a:gd name="T33" fmla="*/ 234 h 236"/>
              <a:gd name="T34" fmla="*/ 93 w 236"/>
              <a:gd name="T35" fmla="*/ 232 h 236"/>
              <a:gd name="T36" fmla="*/ 130 w 236"/>
              <a:gd name="T37" fmla="*/ 167 h 236"/>
              <a:gd name="T38" fmla="*/ 230 w 236"/>
              <a:gd name="T39" fmla="*/ 82 h 236"/>
              <a:gd name="T40" fmla="*/ 155 w 236"/>
              <a:gd name="T41" fmla="*/ 82 h 236"/>
              <a:gd name="T42" fmla="*/ 215 w 236"/>
              <a:gd name="T43" fmla="*/ 186 h 236"/>
              <a:gd name="T44" fmla="*/ 236 w 236"/>
              <a:gd name="T45" fmla="*/ 118 h 236"/>
              <a:gd name="T46" fmla="*/ 230 w 236"/>
              <a:gd name="T47" fmla="*/ 82 h 236"/>
              <a:gd name="T48" fmla="*/ 108 w 236"/>
              <a:gd name="T49" fmla="*/ 236 h 236"/>
              <a:gd name="T50" fmla="*/ 118 w 236"/>
              <a:gd name="T51" fmla="*/ 236 h 236"/>
              <a:gd name="T52" fmla="*/ 205 w 236"/>
              <a:gd name="T53" fmla="*/ 198 h 236"/>
              <a:gd name="T54" fmla="*/ 167 w 236"/>
              <a:gd name="T55" fmla="*/ 132 h 236"/>
              <a:gd name="T56" fmla="*/ 108 w 236"/>
              <a:gd name="T5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6" h="236">
                <a:moveTo>
                  <a:pt x="130" y="1"/>
                </a:moveTo>
                <a:cubicBezTo>
                  <a:pt x="126" y="0"/>
                  <a:pt x="122" y="0"/>
                  <a:pt x="118" y="0"/>
                </a:cubicBezTo>
                <a:cubicBezTo>
                  <a:pt x="83" y="0"/>
                  <a:pt x="51" y="16"/>
                  <a:pt x="30" y="40"/>
                </a:cubicBezTo>
                <a:cubicBezTo>
                  <a:pt x="68" y="105"/>
                  <a:pt x="68" y="105"/>
                  <a:pt x="68" y="105"/>
                </a:cubicBezTo>
                <a:lnTo>
                  <a:pt x="130" y="1"/>
                </a:lnTo>
                <a:close/>
                <a:moveTo>
                  <a:pt x="20" y="52"/>
                </a:moveTo>
                <a:cubicBezTo>
                  <a:pt x="7" y="71"/>
                  <a:pt x="0" y="94"/>
                  <a:pt x="0" y="118"/>
                </a:cubicBezTo>
                <a:cubicBezTo>
                  <a:pt x="0" y="130"/>
                  <a:pt x="2" y="142"/>
                  <a:pt x="5" y="153"/>
                </a:cubicBezTo>
                <a:cubicBezTo>
                  <a:pt x="81" y="153"/>
                  <a:pt x="81" y="153"/>
                  <a:pt x="81" y="153"/>
                </a:cubicBezTo>
                <a:lnTo>
                  <a:pt x="20" y="52"/>
                </a:lnTo>
                <a:close/>
                <a:moveTo>
                  <a:pt x="225" y="68"/>
                </a:moveTo>
                <a:cubicBezTo>
                  <a:pt x="210" y="36"/>
                  <a:pt x="180" y="11"/>
                  <a:pt x="145" y="3"/>
                </a:cubicBezTo>
                <a:cubicBezTo>
                  <a:pt x="106" y="68"/>
                  <a:pt x="106" y="68"/>
                  <a:pt x="106" y="68"/>
                </a:cubicBezTo>
                <a:lnTo>
                  <a:pt x="225" y="68"/>
                </a:lnTo>
                <a:close/>
                <a:moveTo>
                  <a:pt x="130" y="167"/>
                </a:moveTo>
                <a:cubicBezTo>
                  <a:pt x="11" y="167"/>
                  <a:pt x="11" y="167"/>
                  <a:pt x="11" y="167"/>
                </a:cubicBezTo>
                <a:cubicBezTo>
                  <a:pt x="26" y="201"/>
                  <a:pt x="58" y="227"/>
                  <a:pt x="96" y="234"/>
                </a:cubicBezTo>
                <a:cubicBezTo>
                  <a:pt x="93" y="232"/>
                  <a:pt x="93" y="232"/>
                  <a:pt x="93" y="232"/>
                </a:cubicBezTo>
                <a:lnTo>
                  <a:pt x="130" y="167"/>
                </a:lnTo>
                <a:close/>
                <a:moveTo>
                  <a:pt x="230" y="82"/>
                </a:moveTo>
                <a:cubicBezTo>
                  <a:pt x="155" y="82"/>
                  <a:pt x="155" y="82"/>
                  <a:pt x="155" y="82"/>
                </a:cubicBezTo>
                <a:cubicBezTo>
                  <a:pt x="215" y="186"/>
                  <a:pt x="215" y="186"/>
                  <a:pt x="215" y="186"/>
                </a:cubicBezTo>
                <a:cubicBezTo>
                  <a:pt x="228" y="167"/>
                  <a:pt x="236" y="143"/>
                  <a:pt x="236" y="118"/>
                </a:cubicBezTo>
                <a:cubicBezTo>
                  <a:pt x="236" y="106"/>
                  <a:pt x="234" y="94"/>
                  <a:pt x="230" y="82"/>
                </a:cubicBezTo>
                <a:close/>
                <a:moveTo>
                  <a:pt x="108" y="236"/>
                </a:moveTo>
                <a:cubicBezTo>
                  <a:pt x="111" y="236"/>
                  <a:pt x="115" y="236"/>
                  <a:pt x="118" y="236"/>
                </a:cubicBezTo>
                <a:cubicBezTo>
                  <a:pt x="152" y="236"/>
                  <a:pt x="183" y="221"/>
                  <a:pt x="205" y="198"/>
                </a:cubicBezTo>
                <a:cubicBezTo>
                  <a:pt x="167" y="132"/>
                  <a:pt x="167" y="132"/>
                  <a:pt x="167" y="132"/>
                </a:cubicBezTo>
                <a:lnTo>
                  <a:pt x="108" y="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281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833701" y="3530156"/>
            <a:ext cx="2378863" cy="314567"/>
          </a:xfrm>
          <a:prstGeom prst="rect">
            <a:avLst/>
          </a:prstGeom>
          <a:noFill/>
        </p:spPr>
        <p:txBody>
          <a:bodyPr wrap="none" lIns="0" tIns="0" rIns="204901" bIns="0" anchor="b" anchorCtr="0">
            <a:normAutofit/>
          </a:bodyPr>
          <a:lstStyle/>
          <a:p>
            <a:pPr algn="ctr"/>
            <a:r>
              <a:rPr lang="en-US" altLang="zh-CN" sz="1138" b="1">
                <a:latin typeface="微软雅黑" panose="020B0503020204020204" charset="-122"/>
                <a:ea typeface="微软雅黑" panose="020B0503020204020204" charset="-122"/>
                <a:cs typeface="+mj-cs"/>
              </a:rPr>
              <a:t>          </a:t>
            </a:r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253899" y="3297307"/>
            <a:ext cx="3054024" cy="1078847"/>
          </a:xfrm>
          <a:prstGeom prst="rect">
            <a:avLst/>
          </a:prstGeom>
        </p:spPr>
        <p:txBody>
          <a:bodyPr vert="horz" wrap="square" lIns="0" tIns="0" rIns="204901" bIns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992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通过哪些渠道和手段推广产品</a:t>
            </a:r>
            <a:r>
              <a:rPr lang="en-US" altLang="zh-CN" sz="1992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1992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服务，让客户知道并了解产品</a:t>
            </a:r>
          </a:p>
        </p:txBody>
      </p:sp>
      <p:sp>
        <p:nvSpPr>
          <p:cNvPr id="37" name="文本框 36"/>
          <p:cNvSpPr txBox="1"/>
          <p:nvPr>
            <p:custDataLst>
              <p:tags r:id="rId13"/>
            </p:custDataLst>
          </p:nvPr>
        </p:nvSpPr>
        <p:spPr>
          <a:xfrm>
            <a:off x="6306415" y="3663963"/>
            <a:ext cx="2909540" cy="501367"/>
          </a:xfrm>
          <a:prstGeom prst="rect">
            <a:avLst/>
          </a:prstGeom>
        </p:spPr>
        <p:txBody>
          <a:bodyPr vert="horz" wrap="square" lIns="204901" tIns="0" rIns="0" bIns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992" b="1">
                <a:latin typeface="微软雅黑" panose="020B0503020204020204" charset="-122"/>
                <a:ea typeface="微软雅黑" panose="020B0503020204020204" charset="-122"/>
              </a:rPr>
              <a:t>如何跟合作伙伴合作，让客户买单？</a:t>
            </a:r>
          </a:p>
        </p:txBody>
      </p:sp>
      <p:sp>
        <p:nvSpPr>
          <p:cNvPr id="39" name="文本框 38"/>
          <p:cNvSpPr txBox="1"/>
          <p:nvPr>
            <p:custDataLst>
              <p:tags r:id="rId14"/>
            </p:custDataLst>
          </p:nvPr>
        </p:nvSpPr>
        <p:spPr>
          <a:xfrm>
            <a:off x="2280434" y="839516"/>
            <a:ext cx="4862420" cy="501089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992" b="1" dirty="0" smtClean="0">
                <a:latin typeface="微软雅黑" panose="020B0503020204020204" charset="-122"/>
                <a:ea typeface="微软雅黑" panose="020B0503020204020204" charset="-122"/>
              </a:rPr>
              <a:t>收入来源</a:t>
            </a: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</a:rPr>
              <a:t>，各阶段的目标及计划安排</a:t>
            </a:r>
          </a:p>
        </p:txBody>
      </p:sp>
      <p:sp>
        <p:nvSpPr>
          <p:cNvPr id="78" name="任意多边形 77"/>
          <p:cNvSpPr/>
          <p:nvPr>
            <p:custDataLst>
              <p:tags r:id="rId15"/>
            </p:custDataLst>
          </p:nvPr>
        </p:nvSpPr>
        <p:spPr bwMode="auto">
          <a:xfrm>
            <a:off x="4537343" y="1597255"/>
            <a:ext cx="397140" cy="397140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281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28" name="TextBox 31"/>
          <p:cNvSpPr/>
          <p:nvPr/>
        </p:nvSpPr>
        <p:spPr>
          <a:xfrm>
            <a:off x="1925739" y="4670471"/>
            <a:ext cx="5713872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sz="1992" b="1" spc="21" dirty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说明未来如何实现盈利，即盈利模式/商业变现</a:t>
            </a:r>
            <a:r>
              <a:rPr lang="zh-CN" altLang="en-US" sz="1992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</a:p>
        </p:txBody>
      </p:sp>
      <p:sp>
        <p:nvSpPr>
          <p:cNvPr id="21" name="Shape 81"/>
          <p:cNvSpPr txBox="1">
            <a:spLocks/>
          </p:cNvSpPr>
          <p:nvPr/>
        </p:nvSpPr>
        <p:spPr>
          <a:xfrm>
            <a:off x="848995" y="158433"/>
            <a:ext cx="8216900" cy="83091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7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、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盈利模式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4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312365" cy="52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537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758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97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TextBox 31"/>
          <p:cNvSpPr/>
          <p:nvPr/>
        </p:nvSpPr>
        <p:spPr>
          <a:xfrm>
            <a:off x="359764" y="4566746"/>
            <a:ext cx="8409482" cy="3988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sz="1992" b="1" spc="21" dirty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</a:t>
            </a:r>
            <a:r>
              <a:rPr lang="zh-CN" altLang="en-US" sz="1992" b="1" spc="21" dirty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企业（项目）的发展</a:t>
            </a:r>
            <a:r>
              <a:rPr lang="zh-CN" altLang="en-US" sz="1992" b="1" spc="21" dirty="0" smtClean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目标：产品迭代、市场布局</a:t>
            </a:r>
            <a:r>
              <a:rPr lang="zh-CN" altLang="en-US" sz="1992" b="1" dirty="0" smtClean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zh-CN" altLang="en-US" sz="1992" b="1" dirty="0">
              <a:solidFill>
                <a:srgbClr val="F6931D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0482" name="Group 4"/>
          <p:cNvGrpSpPr/>
          <p:nvPr/>
        </p:nvGrpSpPr>
        <p:grpSpPr>
          <a:xfrm rot="10800000">
            <a:off x="6427003" y="1124929"/>
            <a:ext cx="1737089" cy="2675659"/>
            <a:chOff x="-5813" y="0"/>
            <a:chExt cx="1538" cy="2369"/>
          </a:xfrm>
        </p:grpSpPr>
        <p:sp>
          <p:nvSpPr>
            <p:cNvPr id="20506" name="Freeform 5"/>
            <p:cNvSpPr>
              <a:spLocks noEditPoints="1"/>
            </p:cNvSpPr>
            <p:nvPr/>
          </p:nvSpPr>
          <p:spPr>
            <a:xfrm>
              <a:off x="-5604" y="217"/>
              <a:ext cx="1267" cy="1964"/>
            </a:xfrm>
            <a:custGeom>
              <a:avLst/>
              <a:gdLst>
                <a:gd name="txL" fmla="*/ 0 w 534"/>
                <a:gd name="txT" fmla="*/ 0 h 829"/>
                <a:gd name="txR" fmla="*/ 534 w 534"/>
                <a:gd name="txB" fmla="*/ 829 h 829"/>
              </a:gdLst>
              <a:ahLst/>
              <a:cxnLst>
                <a:cxn ang="0">
                  <a:pos x="54071" y="85369"/>
                </a:cxn>
                <a:cxn ang="0">
                  <a:pos x="50834" y="65741"/>
                </a:cxn>
                <a:cxn ang="0">
                  <a:pos x="60816" y="55885"/>
                </a:cxn>
                <a:cxn ang="0">
                  <a:pos x="70295" y="66286"/>
                </a:cxn>
                <a:cxn ang="0">
                  <a:pos x="68866" y="83827"/>
                </a:cxn>
                <a:cxn ang="0">
                  <a:pos x="60467" y="44919"/>
                </a:cxn>
                <a:cxn ang="0">
                  <a:pos x="50170" y="48297"/>
                </a:cxn>
                <a:cxn ang="0">
                  <a:pos x="43168" y="60837"/>
                </a:cxn>
                <a:cxn ang="0">
                  <a:pos x="42504" y="79425"/>
                </a:cxn>
                <a:cxn ang="0">
                  <a:pos x="48874" y="94248"/>
                </a:cxn>
                <a:cxn ang="0">
                  <a:pos x="58880" y="100619"/>
                </a:cxn>
                <a:cxn ang="0">
                  <a:pos x="68641" y="97094"/>
                </a:cxn>
                <a:cxn ang="0">
                  <a:pos x="74986" y="86660"/>
                </a:cxn>
                <a:cxn ang="0">
                  <a:pos x="76910" y="72324"/>
                </a:cxn>
                <a:cxn ang="0">
                  <a:pos x="73837" y="58148"/>
                </a:cxn>
                <a:cxn ang="0">
                  <a:pos x="66930" y="48067"/>
                </a:cxn>
                <a:cxn ang="0">
                  <a:pos x="62776" y="112244"/>
                </a:cxn>
                <a:cxn ang="0">
                  <a:pos x="35343" y="91206"/>
                </a:cxn>
                <a:cxn ang="0">
                  <a:pos x="40684" y="41327"/>
                </a:cxn>
                <a:cxn ang="0">
                  <a:pos x="69244" y="38375"/>
                </a:cxn>
                <a:cxn ang="0">
                  <a:pos x="82652" y="72324"/>
                </a:cxn>
                <a:cxn ang="0">
                  <a:pos x="71754" y="106788"/>
                </a:cxn>
                <a:cxn ang="0">
                  <a:pos x="53148" y="22990"/>
                </a:cxn>
                <a:cxn ang="0">
                  <a:pos x="34954" y="32924"/>
                </a:cxn>
                <a:cxn ang="0">
                  <a:pos x="23762" y="60993"/>
                </a:cxn>
                <a:cxn ang="0">
                  <a:pos x="27663" y="96712"/>
                </a:cxn>
                <a:cxn ang="0">
                  <a:pos x="43702" y="118956"/>
                </a:cxn>
                <a:cxn ang="0">
                  <a:pos x="63163" y="121792"/>
                </a:cxn>
                <a:cxn ang="0">
                  <a:pos x="77963" y="108904"/>
                </a:cxn>
                <a:cxn ang="0">
                  <a:pos x="85632" y="88214"/>
                </a:cxn>
                <a:cxn ang="0">
                  <a:pos x="86007" y="64042"/>
                </a:cxn>
                <a:cxn ang="0">
                  <a:pos x="79033" y="42085"/>
                </a:cxn>
                <a:cxn ang="0">
                  <a:pos x="65635" y="26487"/>
                </a:cxn>
                <a:cxn ang="0">
                  <a:pos x="47282" y="135244"/>
                </a:cxn>
                <a:cxn ang="0">
                  <a:pos x="10898" y="73590"/>
                </a:cxn>
                <a:cxn ang="0">
                  <a:pos x="43009" y="11118"/>
                </a:cxn>
                <a:cxn ang="0">
                  <a:pos x="82770" y="35916"/>
                </a:cxn>
                <a:cxn ang="0">
                  <a:pos x="90455" y="91420"/>
                </a:cxn>
                <a:cxn ang="0">
                  <a:pos x="63540" y="133661"/>
                </a:cxn>
                <a:cxn ang="0">
                  <a:pos x="39778" y="663"/>
                </a:cxn>
                <a:cxn ang="0">
                  <a:pos x="12328" y="22301"/>
                </a:cxn>
                <a:cxn ang="0">
                  <a:pos x="157" y="73746"/>
                </a:cxn>
                <a:cxn ang="0">
                  <a:pos x="15493" y="125170"/>
                </a:cxn>
                <a:cxn ang="0">
                  <a:pos x="44810" y="146042"/>
                </a:cxn>
                <a:cxn ang="0">
                  <a:pos x="72103" y="137546"/>
                </a:cxn>
                <a:cxn ang="0">
                  <a:pos x="88519" y="113372"/>
                </a:cxn>
                <a:cxn ang="0">
                  <a:pos x="95099" y="83068"/>
                </a:cxn>
                <a:cxn ang="0">
                  <a:pos x="92256" y="50593"/>
                </a:cxn>
                <a:cxn ang="0">
                  <a:pos x="80462" y="22457"/>
                </a:cxn>
                <a:cxn ang="0">
                  <a:pos x="58880" y="2992"/>
                </a:cxn>
              </a:cxnLst>
              <a:rect l="txL" t="txT" r="txR" b="txB"/>
              <a:pathLst>
                <a:path w="534" h="829">
                  <a:moveTo>
                    <a:pt x="347" y="506"/>
                  </a:moveTo>
                  <a:cubicBezTo>
                    <a:pt x="339" y="507"/>
                    <a:pt x="331" y="506"/>
                    <a:pt x="324" y="502"/>
                  </a:cubicBezTo>
                  <a:cubicBezTo>
                    <a:pt x="316" y="497"/>
                    <a:pt x="309" y="491"/>
                    <a:pt x="303" y="483"/>
                  </a:cubicBezTo>
                  <a:cubicBezTo>
                    <a:pt x="297" y="474"/>
                    <a:pt x="291" y="463"/>
                    <a:pt x="288" y="452"/>
                  </a:cubicBezTo>
                  <a:cubicBezTo>
                    <a:pt x="284" y="440"/>
                    <a:pt x="282" y="426"/>
                    <a:pt x="281" y="412"/>
                  </a:cubicBezTo>
                  <a:cubicBezTo>
                    <a:pt x="281" y="398"/>
                    <a:pt x="282" y="384"/>
                    <a:pt x="285" y="372"/>
                  </a:cubicBezTo>
                  <a:cubicBezTo>
                    <a:pt x="288" y="360"/>
                    <a:pt x="292" y="350"/>
                    <a:pt x="298" y="341"/>
                  </a:cubicBezTo>
                  <a:cubicBezTo>
                    <a:pt x="304" y="332"/>
                    <a:pt x="310" y="326"/>
                    <a:pt x="317" y="321"/>
                  </a:cubicBezTo>
                  <a:cubicBezTo>
                    <a:pt x="325" y="317"/>
                    <a:pt x="333" y="315"/>
                    <a:pt x="341" y="316"/>
                  </a:cubicBezTo>
                  <a:cubicBezTo>
                    <a:pt x="349" y="317"/>
                    <a:pt x="356" y="320"/>
                    <a:pt x="363" y="325"/>
                  </a:cubicBezTo>
                  <a:cubicBezTo>
                    <a:pt x="370" y="330"/>
                    <a:pt x="376" y="337"/>
                    <a:pt x="381" y="346"/>
                  </a:cubicBezTo>
                  <a:cubicBezTo>
                    <a:pt x="386" y="354"/>
                    <a:pt x="391" y="364"/>
                    <a:pt x="394" y="375"/>
                  </a:cubicBezTo>
                  <a:cubicBezTo>
                    <a:pt x="397" y="386"/>
                    <a:pt x="398" y="398"/>
                    <a:pt x="399" y="410"/>
                  </a:cubicBezTo>
                  <a:cubicBezTo>
                    <a:pt x="399" y="422"/>
                    <a:pt x="398" y="434"/>
                    <a:pt x="396" y="445"/>
                  </a:cubicBezTo>
                  <a:cubicBezTo>
                    <a:pt x="394" y="456"/>
                    <a:pt x="390" y="466"/>
                    <a:pt x="386" y="474"/>
                  </a:cubicBezTo>
                  <a:cubicBezTo>
                    <a:pt x="381" y="483"/>
                    <a:pt x="376" y="490"/>
                    <a:pt x="369" y="496"/>
                  </a:cubicBezTo>
                  <a:cubicBezTo>
                    <a:pt x="363" y="502"/>
                    <a:pt x="355" y="505"/>
                    <a:pt x="347" y="506"/>
                  </a:cubicBezTo>
                  <a:moveTo>
                    <a:pt x="339" y="254"/>
                  </a:moveTo>
                  <a:cubicBezTo>
                    <a:pt x="332" y="253"/>
                    <a:pt x="325" y="253"/>
                    <a:pt x="319" y="254"/>
                  </a:cubicBezTo>
                  <a:cubicBezTo>
                    <a:pt x="312" y="255"/>
                    <a:pt x="306" y="257"/>
                    <a:pt x="299" y="260"/>
                  </a:cubicBezTo>
                  <a:cubicBezTo>
                    <a:pt x="293" y="264"/>
                    <a:pt x="287" y="268"/>
                    <a:pt x="281" y="273"/>
                  </a:cubicBezTo>
                  <a:cubicBezTo>
                    <a:pt x="276" y="278"/>
                    <a:pt x="270" y="284"/>
                    <a:pt x="265" y="292"/>
                  </a:cubicBezTo>
                  <a:cubicBezTo>
                    <a:pt x="260" y="299"/>
                    <a:pt x="256" y="307"/>
                    <a:pt x="252" y="316"/>
                  </a:cubicBezTo>
                  <a:cubicBezTo>
                    <a:pt x="248" y="324"/>
                    <a:pt x="245" y="334"/>
                    <a:pt x="242" y="344"/>
                  </a:cubicBezTo>
                  <a:cubicBezTo>
                    <a:pt x="239" y="355"/>
                    <a:pt x="237" y="366"/>
                    <a:pt x="236" y="377"/>
                  </a:cubicBezTo>
                  <a:cubicBezTo>
                    <a:pt x="235" y="389"/>
                    <a:pt x="234" y="401"/>
                    <a:pt x="235" y="413"/>
                  </a:cubicBezTo>
                  <a:cubicBezTo>
                    <a:pt x="235" y="425"/>
                    <a:pt x="236" y="437"/>
                    <a:pt x="238" y="449"/>
                  </a:cubicBezTo>
                  <a:cubicBezTo>
                    <a:pt x="240" y="460"/>
                    <a:pt x="243" y="471"/>
                    <a:pt x="247" y="481"/>
                  </a:cubicBezTo>
                  <a:cubicBezTo>
                    <a:pt x="250" y="491"/>
                    <a:pt x="254" y="501"/>
                    <a:pt x="259" y="510"/>
                  </a:cubicBezTo>
                  <a:cubicBezTo>
                    <a:pt x="263" y="518"/>
                    <a:pt x="268" y="526"/>
                    <a:pt x="274" y="533"/>
                  </a:cubicBezTo>
                  <a:cubicBezTo>
                    <a:pt x="279" y="540"/>
                    <a:pt x="285" y="546"/>
                    <a:pt x="291" y="551"/>
                  </a:cubicBezTo>
                  <a:cubicBezTo>
                    <a:pt x="297" y="556"/>
                    <a:pt x="303" y="560"/>
                    <a:pt x="310" y="563"/>
                  </a:cubicBezTo>
                  <a:cubicBezTo>
                    <a:pt x="316" y="566"/>
                    <a:pt x="323" y="568"/>
                    <a:pt x="330" y="569"/>
                  </a:cubicBezTo>
                  <a:cubicBezTo>
                    <a:pt x="336" y="570"/>
                    <a:pt x="343" y="570"/>
                    <a:pt x="350" y="568"/>
                  </a:cubicBezTo>
                  <a:cubicBezTo>
                    <a:pt x="356" y="567"/>
                    <a:pt x="363" y="565"/>
                    <a:pt x="369" y="561"/>
                  </a:cubicBezTo>
                  <a:cubicBezTo>
                    <a:pt x="374" y="558"/>
                    <a:pt x="380" y="554"/>
                    <a:pt x="385" y="549"/>
                  </a:cubicBezTo>
                  <a:cubicBezTo>
                    <a:pt x="390" y="544"/>
                    <a:pt x="395" y="539"/>
                    <a:pt x="399" y="533"/>
                  </a:cubicBezTo>
                  <a:cubicBezTo>
                    <a:pt x="404" y="526"/>
                    <a:pt x="408" y="520"/>
                    <a:pt x="411" y="513"/>
                  </a:cubicBezTo>
                  <a:cubicBezTo>
                    <a:pt x="415" y="505"/>
                    <a:pt x="418" y="498"/>
                    <a:pt x="420" y="490"/>
                  </a:cubicBezTo>
                  <a:cubicBezTo>
                    <a:pt x="423" y="482"/>
                    <a:pt x="425" y="473"/>
                    <a:pt x="427" y="465"/>
                  </a:cubicBezTo>
                  <a:cubicBezTo>
                    <a:pt x="428" y="456"/>
                    <a:pt x="430" y="447"/>
                    <a:pt x="430" y="438"/>
                  </a:cubicBezTo>
                  <a:cubicBezTo>
                    <a:pt x="431" y="429"/>
                    <a:pt x="431" y="419"/>
                    <a:pt x="431" y="409"/>
                  </a:cubicBezTo>
                  <a:cubicBezTo>
                    <a:pt x="431" y="400"/>
                    <a:pt x="430" y="390"/>
                    <a:pt x="428" y="381"/>
                  </a:cubicBezTo>
                  <a:cubicBezTo>
                    <a:pt x="427" y="372"/>
                    <a:pt x="425" y="363"/>
                    <a:pt x="423" y="354"/>
                  </a:cubicBezTo>
                  <a:cubicBezTo>
                    <a:pt x="420" y="346"/>
                    <a:pt x="418" y="337"/>
                    <a:pt x="414" y="329"/>
                  </a:cubicBezTo>
                  <a:cubicBezTo>
                    <a:pt x="411" y="322"/>
                    <a:pt x="408" y="314"/>
                    <a:pt x="404" y="307"/>
                  </a:cubicBezTo>
                  <a:cubicBezTo>
                    <a:pt x="400" y="300"/>
                    <a:pt x="395" y="294"/>
                    <a:pt x="390" y="288"/>
                  </a:cubicBezTo>
                  <a:cubicBezTo>
                    <a:pt x="386" y="282"/>
                    <a:pt x="381" y="276"/>
                    <a:pt x="375" y="272"/>
                  </a:cubicBezTo>
                  <a:cubicBezTo>
                    <a:pt x="370" y="267"/>
                    <a:pt x="364" y="263"/>
                    <a:pt x="358" y="260"/>
                  </a:cubicBezTo>
                  <a:cubicBezTo>
                    <a:pt x="352" y="257"/>
                    <a:pt x="345" y="255"/>
                    <a:pt x="339" y="254"/>
                  </a:cubicBezTo>
                  <a:moveTo>
                    <a:pt x="352" y="635"/>
                  </a:moveTo>
                  <a:cubicBezTo>
                    <a:pt x="333" y="641"/>
                    <a:pt x="313" y="640"/>
                    <a:pt x="294" y="633"/>
                  </a:cubicBezTo>
                  <a:cubicBezTo>
                    <a:pt x="275" y="625"/>
                    <a:pt x="256" y="612"/>
                    <a:pt x="240" y="592"/>
                  </a:cubicBezTo>
                  <a:cubicBezTo>
                    <a:pt x="223" y="572"/>
                    <a:pt x="209" y="546"/>
                    <a:pt x="198" y="516"/>
                  </a:cubicBezTo>
                  <a:cubicBezTo>
                    <a:pt x="187" y="486"/>
                    <a:pt x="181" y="451"/>
                    <a:pt x="179" y="414"/>
                  </a:cubicBezTo>
                  <a:cubicBezTo>
                    <a:pt x="178" y="377"/>
                    <a:pt x="182" y="342"/>
                    <a:pt x="191" y="311"/>
                  </a:cubicBezTo>
                  <a:cubicBezTo>
                    <a:pt x="200" y="281"/>
                    <a:pt x="212" y="255"/>
                    <a:pt x="228" y="234"/>
                  </a:cubicBezTo>
                  <a:cubicBezTo>
                    <a:pt x="243" y="215"/>
                    <a:pt x="260" y="200"/>
                    <a:pt x="279" y="192"/>
                  </a:cubicBezTo>
                  <a:cubicBezTo>
                    <a:pt x="297" y="185"/>
                    <a:pt x="317" y="183"/>
                    <a:pt x="336" y="188"/>
                  </a:cubicBezTo>
                  <a:cubicBezTo>
                    <a:pt x="355" y="192"/>
                    <a:pt x="372" y="202"/>
                    <a:pt x="388" y="217"/>
                  </a:cubicBezTo>
                  <a:cubicBezTo>
                    <a:pt x="402" y="230"/>
                    <a:pt x="415" y="248"/>
                    <a:pt x="426" y="268"/>
                  </a:cubicBezTo>
                  <a:cubicBezTo>
                    <a:pt x="437" y="287"/>
                    <a:pt x="445" y="309"/>
                    <a:pt x="452" y="333"/>
                  </a:cubicBezTo>
                  <a:cubicBezTo>
                    <a:pt x="458" y="357"/>
                    <a:pt x="462" y="382"/>
                    <a:pt x="463" y="409"/>
                  </a:cubicBezTo>
                  <a:cubicBezTo>
                    <a:pt x="464" y="435"/>
                    <a:pt x="462" y="461"/>
                    <a:pt x="457" y="485"/>
                  </a:cubicBezTo>
                  <a:cubicBezTo>
                    <a:pt x="453" y="509"/>
                    <a:pt x="446" y="531"/>
                    <a:pt x="437" y="551"/>
                  </a:cubicBezTo>
                  <a:cubicBezTo>
                    <a:pt x="427" y="572"/>
                    <a:pt x="415" y="590"/>
                    <a:pt x="402" y="604"/>
                  </a:cubicBezTo>
                  <a:cubicBezTo>
                    <a:pt x="387" y="619"/>
                    <a:pt x="371" y="630"/>
                    <a:pt x="352" y="635"/>
                  </a:cubicBezTo>
                  <a:moveTo>
                    <a:pt x="334" y="135"/>
                  </a:moveTo>
                  <a:cubicBezTo>
                    <a:pt x="322" y="131"/>
                    <a:pt x="310" y="129"/>
                    <a:pt x="298" y="130"/>
                  </a:cubicBezTo>
                  <a:cubicBezTo>
                    <a:pt x="286" y="130"/>
                    <a:pt x="274" y="132"/>
                    <a:pt x="262" y="136"/>
                  </a:cubicBezTo>
                  <a:cubicBezTo>
                    <a:pt x="250" y="140"/>
                    <a:pt x="239" y="147"/>
                    <a:pt x="228" y="155"/>
                  </a:cubicBezTo>
                  <a:cubicBezTo>
                    <a:pt x="216" y="163"/>
                    <a:pt x="206" y="173"/>
                    <a:pt x="196" y="186"/>
                  </a:cubicBezTo>
                  <a:cubicBezTo>
                    <a:pt x="185" y="198"/>
                    <a:pt x="176" y="212"/>
                    <a:pt x="168" y="228"/>
                  </a:cubicBezTo>
                  <a:cubicBezTo>
                    <a:pt x="159" y="245"/>
                    <a:pt x="152" y="263"/>
                    <a:pt x="146" y="282"/>
                  </a:cubicBezTo>
                  <a:cubicBezTo>
                    <a:pt x="141" y="302"/>
                    <a:pt x="136" y="323"/>
                    <a:pt x="133" y="345"/>
                  </a:cubicBezTo>
                  <a:cubicBezTo>
                    <a:pt x="130" y="367"/>
                    <a:pt x="129" y="391"/>
                    <a:pt x="130" y="415"/>
                  </a:cubicBezTo>
                  <a:cubicBezTo>
                    <a:pt x="131" y="439"/>
                    <a:pt x="134" y="462"/>
                    <a:pt x="138" y="484"/>
                  </a:cubicBezTo>
                  <a:cubicBezTo>
                    <a:pt x="142" y="507"/>
                    <a:pt x="148" y="528"/>
                    <a:pt x="155" y="547"/>
                  </a:cubicBezTo>
                  <a:cubicBezTo>
                    <a:pt x="162" y="566"/>
                    <a:pt x="171" y="584"/>
                    <a:pt x="180" y="600"/>
                  </a:cubicBezTo>
                  <a:cubicBezTo>
                    <a:pt x="190" y="616"/>
                    <a:pt x="200" y="630"/>
                    <a:pt x="211" y="643"/>
                  </a:cubicBezTo>
                  <a:cubicBezTo>
                    <a:pt x="222" y="655"/>
                    <a:pt x="233" y="665"/>
                    <a:pt x="245" y="673"/>
                  </a:cubicBezTo>
                  <a:cubicBezTo>
                    <a:pt x="257" y="680"/>
                    <a:pt x="269" y="686"/>
                    <a:pt x="282" y="690"/>
                  </a:cubicBezTo>
                  <a:cubicBezTo>
                    <a:pt x="294" y="694"/>
                    <a:pt x="306" y="696"/>
                    <a:pt x="318" y="695"/>
                  </a:cubicBezTo>
                  <a:cubicBezTo>
                    <a:pt x="330" y="695"/>
                    <a:pt x="342" y="693"/>
                    <a:pt x="354" y="689"/>
                  </a:cubicBezTo>
                  <a:cubicBezTo>
                    <a:pt x="365" y="685"/>
                    <a:pt x="376" y="679"/>
                    <a:pt x="387" y="672"/>
                  </a:cubicBezTo>
                  <a:cubicBezTo>
                    <a:pt x="396" y="665"/>
                    <a:pt x="406" y="657"/>
                    <a:pt x="414" y="647"/>
                  </a:cubicBezTo>
                  <a:cubicBezTo>
                    <a:pt x="423" y="638"/>
                    <a:pt x="430" y="627"/>
                    <a:pt x="437" y="616"/>
                  </a:cubicBezTo>
                  <a:cubicBezTo>
                    <a:pt x="444" y="605"/>
                    <a:pt x="450" y="593"/>
                    <a:pt x="456" y="581"/>
                  </a:cubicBezTo>
                  <a:cubicBezTo>
                    <a:pt x="461" y="568"/>
                    <a:pt x="466" y="555"/>
                    <a:pt x="470" y="541"/>
                  </a:cubicBezTo>
                  <a:cubicBezTo>
                    <a:pt x="474" y="528"/>
                    <a:pt x="477" y="514"/>
                    <a:pt x="480" y="499"/>
                  </a:cubicBezTo>
                  <a:cubicBezTo>
                    <a:pt x="482" y="485"/>
                    <a:pt x="484" y="470"/>
                    <a:pt x="485" y="455"/>
                  </a:cubicBezTo>
                  <a:cubicBezTo>
                    <a:pt x="486" y="440"/>
                    <a:pt x="487" y="424"/>
                    <a:pt x="486" y="408"/>
                  </a:cubicBezTo>
                  <a:cubicBezTo>
                    <a:pt x="485" y="392"/>
                    <a:pt x="484" y="377"/>
                    <a:pt x="482" y="362"/>
                  </a:cubicBezTo>
                  <a:cubicBezTo>
                    <a:pt x="480" y="347"/>
                    <a:pt x="477" y="332"/>
                    <a:pt x="473" y="318"/>
                  </a:cubicBezTo>
                  <a:cubicBezTo>
                    <a:pt x="470" y="303"/>
                    <a:pt x="465" y="290"/>
                    <a:pt x="460" y="276"/>
                  </a:cubicBezTo>
                  <a:cubicBezTo>
                    <a:pt x="455" y="263"/>
                    <a:pt x="450" y="250"/>
                    <a:pt x="443" y="238"/>
                  </a:cubicBezTo>
                  <a:cubicBezTo>
                    <a:pt x="437" y="226"/>
                    <a:pt x="430" y="214"/>
                    <a:pt x="422" y="203"/>
                  </a:cubicBezTo>
                  <a:cubicBezTo>
                    <a:pt x="414" y="193"/>
                    <a:pt x="406" y="183"/>
                    <a:pt x="397" y="174"/>
                  </a:cubicBezTo>
                  <a:cubicBezTo>
                    <a:pt x="388" y="165"/>
                    <a:pt x="378" y="157"/>
                    <a:pt x="368" y="150"/>
                  </a:cubicBezTo>
                  <a:cubicBezTo>
                    <a:pt x="357" y="144"/>
                    <a:pt x="346" y="138"/>
                    <a:pt x="334" y="135"/>
                  </a:cubicBezTo>
                  <a:moveTo>
                    <a:pt x="356" y="756"/>
                  </a:moveTo>
                  <a:cubicBezTo>
                    <a:pt x="326" y="769"/>
                    <a:pt x="295" y="772"/>
                    <a:pt x="265" y="765"/>
                  </a:cubicBezTo>
                  <a:cubicBezTo>
                    <a:pt x="232" y="758"/>
                    <a:pt x="201" y="739"/>
                    <a:pt x="172" y="711"/>
                  </a:cubicBezTo>
                  <a:cubicBezTo>
                    <a:pt x="142" y="681"/>
                    <a:pt x="115" y="640"/>
                    <a:pt x="96" y="590"/>
                  </a:cubicBezTo>
                  <a:cubicBezTo>
                    <a:pt x="76" y="539"/>
                    <a:pt x="63" y="479"/>
                    <a:pt x="61" y="416"/>
                  </a:cubicBezTo>
                  <a:cubicBezTo>
                    <a:pt x="59" y="353"/>
                    <a:pt x="68" y="293"/>
                    <a:pt x="85" y="242"/>
                  </a:cubicBezTo>
                  <a:cubicBezTo>
                    <a:pt x="101" y="192"/>
                    <a:pt x="124" y="151"/>
                    <a:pt x="152" y="120"/>
                  </a:cubicBezTo>
                  <a:cubicBezTo>
                    <a:pt x="179" y="91"/>
                    <a:pt x="209" y="72"/>
                    <a:pt x="241" y="63"/>
                  </a:cubicBezTo>
                  <a:cubicBezTo>
                    <a:pt x="270" y="55"/>
                    <a:pt x="301" y="57"/>
                    <a:pt x="332" y="69"/>
                  </a:cubicBezTo>
                  <a:cubicBezTo>
                    <a:pt x="360" y="80"/>
                    <a:pt x="386" y="98"/>
                    <a:pt x="409" y="122"/>
                  </a:cubicBezTo>
                  <a:cubicBezTo>
                    <a:pt x="430" y="145"/>
                    <a:pt x="448" y="172"/>
                    <a:pt x="464" y="203"/>
                  </a:cubicBezTo>
                  <a:cubicBezTo>
                    <a:pt x="478" y="232"/>
                    <a:pt x="490" y="265"/>
                    <a:pt x="498" y="300"/>
                  </a:cubicBezTo>
                  <a:cubicBezTo>
                    <a:pt x="507" y="333"/>
                    <a:pt x="512" y="370"/>
                    <a:pt x="513" y="408"/>
                  </a:cubicBezTo>
                  <a:cubicBezTo>
                    <a:pt x="515" y="446"/>
                    <a:pt x="512" y="482"/>
                    <a:pt x="507" y="517"/>
                  </a:cubicBezTo>
                  <a:cubicBezTo>
                    <a:pt x="501" y="552"/>
                    <a:pt x="491" y="585"/>
                    <a:pt x="479" y="615"/>
                  </a:cubicBezTo>
                  <a:cubicBezTo>
                    <a:pt x="466" y="647"/>
                    <a:pt x="449" y="675"/>
                    <a:pt x="430" y="699"/>
                  </a:cubicBezTo>
                  <a:cubicBezTo>
                    <a:pt x="409" y="724"/>
                    <a:pt x="384" y="744"/>
                    <a:pt x="356" y="756"/>
                  </a:cubicBezTo>
                  <a:moveTo>
                    <a:pt x="330" y="17"/>
                  </a:moveTo>
                  <a:cubicBezTo>
                    <a:pt x="313" y="9"/>
                    <a:pt x="295" y="4"/>
                    <a:pt x="278" y="2"/>
                  </a:cubicBezTo>
                  <a:cubicBezTo>
                    <a:pt x="259" y="0"/>
                    <a:pt x="241" y="0"/>
                    <a:pt x="223" y="4"/>
                  </a:cubicBezTo>
                  <a:cubicBezTo>
                    <a:pt x="204" y="7"/>
                    <a:pt x="186" y="14"/>
                    <a:pt x="168" y="24"/>
                  </a:cubicBezTo>
                  <a:cubicBezTo>
                    <a:pt x="150" y="34"/>
                    <a:pt x="132" y="48"/>
                    <a:pt x="116" y="64"/>
                  </a:cubicBezTo>
                  <a:cubicBezTo>
                    <a:pt x="99" y="82"/>
                    <a:pt x="83" y="102"/>
                    <a:pt x="69" y="126"/>
                  </a:cubicBezTo>
                  <a:cubicBezTo>
                    <a:pt x="54" y="150"/>
                    <a:pt x="41" y="177"/>
                    <a:pt x="31" y="207"/>
                  </a:cubicBezTo>
                  <a:cubicBezTo>
                    <a:pt x="20" y="237"/>
                    <a:pt x="12" y="271"/>
                    <a:pt x="7" y="306"/>
                  </a:cubicBezTo>
                  <a:cubicBezTo>
                    <a:pt x="2" y="341"/>
                    <a:pt x="0" y="379"/>
                    <a:pt x="1" y="417"/>
                  </a:cubicBezTo>
                  <a:cubicBezTo>
                    <a:pt x="2" y="456"/>
                    <a:pt x="7" y="493"/>
                    <a:pt x="14" y="529"/>
                  </a:cubicBezTo>
                  <a:cubicBezTo>
                    <a:pt x="21" y="564"/>
                    <a:pt x="32" y="597"/>
                    <a:pt x="44" y="627"/>
                  </a:cubicBezTo>
                  <a:cubicBezTo>
                    <a:pt x="57" y="657"/>
                    <a:pt x="71" y="684"/>
                    <a:pt x="87" y="708"/>
                  </a:cubicBezTo>
                  <a:cubicBezTo>
                    <a:pt x="103" y="731"/>
                    <a:pt x="120" y="752"/>
                    <a:pt x="139" y="768"/>
                  </a:cubicBezTo>
                  <a:cubicBezTo>
                    <a:pt x="157" y="785"/>
                    <a:pt x="175" y="798"/>
                    <a:pt x="195" y="807"/>
                  </a:cubicBezTo>
                  <a:cubicBezTo>
                    <a:pt x="213" y="817"/>
                    <a:pt x="232" y="823"/>
                    <a:pt x="251" y="826"/>
                  </a:cubicBezTo>
                  <a:cubicBezTo>
                    <a:pt x="270" y="829"/>
                    <a:pt x="288" y="829"/>
                    <a:pt x="306" y="826"/>
                  </a:cubicBezTo>
                  <a:cubicBezTo>
                    <a:pt x="324" y="823"/>
                    <a:pt x="341" y="817"/>
                    <a:pt x="358" y="809"/>
                  </a:cubicBezTo>
                  <a:cubicBezTo>
                    <a:pt x="375" y="801"/>
                    <a:pt x="390" y="790"/>
                    <a:pt x="404" y="778"/>
                  </a:cubicBezTo>
                  <a:cubicBezTo>
                    <a:pt x="417" y="767"/>
                    <a:pt x="430" y="753"/>
                    <a:pt x="441" y="739"/>
                  </a:cubicBezTo>
                  <a:cubicBezTo>
                    <a:pt x="453" y="724"/>
                    <a:pt x="463" y="709"/>
                    <a:pt x="472" y="692"/>
                  </a:cubicBezTo>
                  <a:cubicBezTo>
                    <a:pt x="481" y="676"/>
                    <a:pt x="489" y="659"/>
                    <a:pt x="496" y="641"/>
                  </a:cubicBezTo>
                  <a:cubicBezTo>
                    <a:pt x="503" y="624"/>
                    <a:pt x="509" y="606"/>
                    <a:pt x="514" y="587"/>
                  </a:cubicBezTo>
                  <a:cubicBezTo>
                    <a:pt x="519" y="568"/>
                    <a:pt x="523" y="549"/>
                    <a:pt x="526" y="530"/>
                  </a:cubicBezTo>
                  <a:cubicBezTo>
                    <a:pt x="529" y="510"/>
                    <a:pt x="531" y="490"/>
                    <a:pt x="533" y="470"/>
                  </a:cubicBezTo>
                  <a:cubicBezTo>
                    <a:pt x="534" y="449"/>
                    <a:pt x="534" y="429"/>
                    <a:pt x="533" y="407"/>
                  </a:cubicBezTo>
                  <a:cubicBezTo>
                    <a:pt x="532" y="386"/>
                    <a:pt x="531" y="365"/>
                    <a:pt x="528" y="345"/>
                  </a:cubicBezTo>
                  <a:cubicBezTo>
                    <a:pt x="525" y="325"/>
                    <a:pt x="522" y="305"/>
                    <a:pt x="517" y="286"/>
                  </a:cubicBezTo>
                  <a:cubicBezTo>
                    <a:pt x="512" y="267"/>
                    <a:pt x="507" y="248"/>
                    <a:pt x="501" y="230"/>
                  </a:cubicBezTo>
                  <a:cubicBezTo>
                    <a:pt x="494" y="211"/>
                    <a:pt x="487" y="193"/>
                    <a:pt x="479" y="176"/>
                  </a:cubicBezTo>
                  <a:cubicBezTo>
                    <a:pt x="470" y="159"/>
                    <a:pt x="461" y="143"/>
                    <a:pt x="451" y="127"/>
                  </a:cubicBezTo>
                  <a:cubicBezTo>
                    <a:pt x="441" y="111"/>
                    <a:pt x="430" y="96"/>
                    <a:pt x="417" y="83"/>
                  </a:cubicBezTo>
                  <a:cubicBezTo>
                    <a:pt x="405" y="69"/>
                    <a:pt x="392" y="56"/>
                    <a:pt x="377" y="45"/>
                  </a:cubicBezTo>
                  <a:cubicBezTo>
                    <a:pt x="363" y="34"/>
                    <a:pt x="347" y="24"/>
                    <a:pt x="330" y="1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20507" name="Freeform 6"/>
            <p:cNvSpPr>
              <a:spLocks noEditPoints="1"/>
            </p:cNvSpPr>
            <p:nvPr/>
          </p:nvSpPr>
          <p:spPr>
            <a:xfrm>
              <a:off x="-5813" y="26"/>
              <a:ext cx="1538" cy="2343"/>
            </a:xfrm>
            <a:custGeom>
              <a:avLst/>
              <a:gdLst>
                <a:gd name="txL" fmla="*/ 0 w 648"/>
                <a:gd name="txT" fmla="*/ 0 h 989"/>
                <a:gd name="txR" fmla="*/ 648 w 648"/>
                <a:gd name="txB" fmla="*/ 989 h 989"/>
              </a:gdLst>
              <a:ahLst/>
              <a:cxnLst>
                <a:cxn ang="0">
                  <a:pos x="85115" y="52318"/>
                </a:cxn>
                <a:cxn ang="0">
                  <a:pos x="56647" y="55379"/>
                </a:cxn>
                <a:cxn ang="0">
                  <a:pos x="51290" y="105210"/>
                </a:cxn>
                <a:cxn ang="0">
                  <a:pos x="78860" y="126247"/>
                </a:cxn>
                <a:cxn ang="0">
                  <a:pos x="97620" y="99695"/>
                </a:cxn>
                <a:cxn ang="0">
                  <a:pos x="92793" y="91410"/>
                </a:cxn>
                <a:cxn ang="0">
                  <a:pos x="89394" y="104615"/>
                </a:cxn>
                <a:cxn ang="0">
                  <a:pos x="81723" y="113113"/>
                </a:cxn>
                <a:cxn ang="0">
                  <a:pos x="71346" y="113495"/>
                </a:cxn>
                <a:cxn ang="0">
                  <a:pos x="62196" y="104111"/>
                </a:cxn>
                <a:cxn ang="0">
                  <a:pos x="57922" y="86999"/>
                </a:cxn>
                <a:cxn ang="0">
                  <a:pos x="60929" y="69830"/>
                </a:cxn>
                <a:cxn ang="0">
                  <a:pos x="69362" y="59914"/>
                </a:cxn>
                <a:cxn ang="0">
                  <a:pos x="79902" y="59914"/>
                </a:cxn>
                <a:cxn ang="0">
                  <a:pos x="88122" y="68196"/>
                </a:cxn>
                <a:cxn ang="0">
                  <a:pos x="92415" y="81335"/>
                </a:cxn>
                <a:cxn ang="0">
                  <a:pos x="104921" y="67002"/>
                </a:cxn>
                <a:cxn ang="0">
                  <a:pos x="75234" y="26204"/>
                </a:cxn>
                <a:cxn ang="0">
                  <a:pos x="31102" y="56696"/>
                </a:cxn>
                <a:cxn ang="0">
                  <a:pos x="46622" y="139706"/>
                </a:cxn>
                <a:cxn ang="0">
                  <a:pos x="92793" y="137522"/>
                </a:cxn>
                <a:cxn ang="0">
                  <a:pos x="107646" y="86118"/>
                </a:cxn>
                <a:cxn ang="0">
                  <a:pos x="101681" y="102151"/>
                </a:cxn>
                <a:cxn ang="0">
                  <a:pos x="93991" y="122817"/>
                </a:cxn>
                <a:cxn ang="0">
                  <a:pos x="79181" y="135726"/>
                </a:cxn>
                <a:cxn ang="0">
                  <a:pos x="59723" y="132987"/>
                </a:cxn>
                <a:cxn ang="0">
                  <a:pos x="43603" y="110666"/>
                </a:cxn>
                <a:cxn ang="0">
                  <a:pos x="39698" y="74938"/>
                </a:cxn>
                <a:cxn ang="0">
                  <a:pos x="50778" y="46869"/>
                </a:cxn>
                <a:cxn ang="0">
                  <a:pos x="69217" y="36953"/>
                </a:cxn>
                <a:cxn ang="0">
                  <a:pos x="86921" y="44704"/>
                </a:cxn>
                <a:cxn ang="0">
                  <a:pos x="98154" y="62747"/>
                </a:cxn>
                <a:cxn ang="0">
                  <a:pos x="102818" y="86118"/>
                </a:cxn>
                <a:cxn ang="0">
                  <a:pos x="112312" y="61709"/>
                </a:cxn>
                <a:cxn ang="0">
                  <a:pos x="74579" y="5292"/>
                </a:cxn>
                <a:cxn ang="0">
                  <a:pos x="7835" y="41712"/>
                </a:cxn>
                <a:cxn ang="0">
                  <a:pos x="32533" y="163861"/>
                </a:cxn>
                <a:cxn ang="0">
                  <a:pos x="97457" y="153281"/>
                </a:cxn>
                <a:cxn ang="0">
                  <a:pos x="115483" y="85893"/>
                </a:cxn>
                <a:cxn ang="0">
                  <a:pos x="107764" y="117749"/>
                </a:cxn>
                <a:cxn ang="0">
                  <a:pos x="94758" y="144610"/>
                </a:cxn>
                <a:cxn ang="0">
                  <a:pos x="70636" y="159983"/>
                </a:cxn>
                <a:cxn ang="0">
                  <a:pos x="40752" y="149779"/>
                </a:cxn>
                <a:cxn ang="0">
                  <a:pos x="18371" y="107444"/>
                </a:cxn>
                <a:cxn ang="0">
                  <a:pos x="21447" y="50591"/>
                </a:cxn>
                <a:cxn ang="0">
                  <a:pos x="45957" y="18201"/>
                </a:cxn>
                <a:cxn ang="0">
                  <a:pos x="74861" y="16955"/>
                </a:cxn>
                <a:cxn ang="0">
                  <a:pos x="96559" y="36420"/>
                </a:cxn>
                <a:cxn ang="0">
                  <a:pos x="108310" y="64538"/>
                </a:cxn>
                <a:cxn ang="0">
                  <a:pos x="111161" y="97079"/>
                </a:cxn>
                <a:cxn ang="0">
                  <a:pos x="80826" y="71413"/>
                </a:cxn>
                <a:cxn ang="0">
                  <a:pos x="69217" y="74246"/>
                </a:cxn>
                <a:cxn ang="0">
                  <a:pos x="67401" y="93874"/>
                </a:cxn>
                <a:cxn ang="0">
                  <a:pos x="77975" y="103443"/>
                </a:cxn>
                <a:cxn ang="0">
                  <a:pos x="86691" y="92611"/>
                </a:cxn>
              </a:cxnLst>
              <a:rect l="txL" t="txT" r="txR" b="txB"/>
              <a:pathLst>
                <a:path w="648" h="989">
                  <a:moveTo>
                    <a:pt x="541" y="412"/>
                  </a:moveTo>
                  <a:cubicBezTo>
                    <a:pt x="534" y="388"/>
                    <a:pt x="526" y="366"/>
                    <a:pt x="515" y="347"/>
                  </a:cubicBezTo>
                  <a:cubicBezTo>
                    <a:pt x="504" y="327"/>
                    <a:pt x="491" y="309"/>
                    <a:pt x="476" y="296"/>
                  </a:cubicBezTo>
                  <a:cubicBezTo>
                    <a:pt x="461" y="281"/>
                    <a:pt x="444" y="271"/>
                    <a:pt x="425" y="267"/>
                  </a:cubicBezTo>
                  <a:cubicBezTo>
                    <a:pt x="405" y="262"/>
                    <a:pt x="386" y="264"/>
                    <a:pt x="368" y="271"/>
                  </a:cubicBezTo>
                  <a:cubicBezTo>
                    <a:pt x="349" y="279"/>
                    <a:pt x="332" y="294"/>
                    <a:pt x="317" y="313"/>
                  </a:cubicBezTo>
                  <a:cubicBezTo>
                    <a:pt x="301" y="334"/>
                    <a:pt x="289" y="360"/>
                    <a:pt x="280" y="390"/>
                  </a:cubicBezTo>
                  <a:cubicBezTo>
                    <a:pt x="271" y="421"/>
                    <a:pt x="267" y="456"/>
                    <a:pt x="268" y="493"/>
                  </a:cubicBezTo>
                  <a:cubicBezTo>
                    <a:pt x="269" y="530"/>
                    <a:pt x="276" y="565"/>
                    <a:pt x="287" y="595"/>
                  </a:cubicBezTo>
                  <a:cubicBezTo>
                    <a:pt x="298" y="625"/>
                    <a:pt x="312" y="651"/>
                    <a:pt x="329" y="671"/>
                  </a:cubicBezTo>
                  <a:cubicBezTo>
                    <a:pt x="345" y="691"/>
                    <a:pt x="364" y="704"/>
                    <a:pt x="383" y="712"/>
                  </a:cubicBezTo>
                  <a:cubicBezTo>
                    <a:pt x="402" y="719"/>
                    <a:pt x="422" y="720"/>
                    <a:pt x="441" y="714"/>
                  </a:cubicBezTo>
                  <a:cubicBezTo>
                    <a:pt x="459" y="709"/>
                    <a:pt x="476" y="698"/>
                    <a:pt x="490" y="683"/>
                  </a:cubicBezTo>
                  <a:cubicBezTo>
                    <a:pt x="504" y="669"/>
                    <a:pt x="516" y="651"/>
                    <a:pt x="526" y="630"/>
                  </a:cubicBezTo>
                  <a:cubicBezTo>
                    <a:pt x="535" y="610"/>
                    <a:pt x="542" y="588"/>
                    <a:pt x="546" y="564"/>
                  </a:cubicBezTo>
                  <a:cubicBezTo>
                    <a:pt x="550" y="540"/>
                    <a:pt x="552" y="514"/>
                    <a:pt x="551" y="488"/>
                  </a:cubicBezTo>
                  <a:cubicBezTo>
                    <a:pt x="550" y="461"/>
                    <a:pt x="547" y="436"/>
                    <a:pt x="541" y="412"/>
                  </a:cubicBezTo>
                  <a:close/>
                  <a:moveTo>
                    <a:pt x="519" y="517"/>
                  </a:moveTo>
                  <a:cubicBezTo>
                    <a:pt x="519" y="526"/>
                    <a:pt x="517" y="535"/>
                    <a:pt x="516" y="544"/>
                  </a:cubicBezTo>
                  <a:cubicBezTo>
                    <a:pt x="514" y="552"/>
                    <a:pt x="512" y="561"/>
                    <a:pt x="509" y="569"/>
                  </a:cubicBezTo>
                  <a:cubicBezTo>
                    <a:pt x="507" y="577"/>
                    <a:pt x="503" y="584"/>
                    <a:pt x="500" y="592"/>
                  </a:cubicBezTo>
                  <a:cubicBezTo>
                    <a:pt x="496" y="599"/>
                    <a:pt x="493" y="605"/>
                    <a:pt x="488" y="612"/>
                  </a:cubicBezTo>
                  <a:cubicBezTo>
                    <a:pt x="484" y="618"/>
                    <a:pt x="479" y="623"/>
                    <a:pt x="474" y="628"/>
                  </a:cubicBezTo>
                  <a:cubicBezTo>
                    <a:pt x="469" y="633"/>
                    <a:pt x="463" y="637"/>
                    <a:pt x="457" y="640"/>
                  </a:cubicBezTo>
                  <a:cubicBezTo>
                    <a:pt x="451" y="644"/>
                    <a:pt x="445" y="646"/>
                    <a:pt x="439" y="647"/>
                  </a:cubicBezTo>
                  <a:cubicBezTo>
                    <a:pt x="432" y="649"/>
                    <a:pt x="425" y="649"/>
                    <a:pt x="419" y="648"/>
                  </a:cubicBezTo>
                  <a:cubicBezTo>
                    <a:pt x="412" y="647"/>
                    <a:pt x="405" y="645"/>
                    <a:pt x="399" y="642"/>
                  </a:cubicBezTo>
                  <a:cubicBezTo>
                    <a:pt x="392" y="639"/>
                    <a:pt x="386" y="635"/>
                    <a:pt x="380" y="630"/>
                  </a:cubicBezTo>
                  <a:cubicBezTo>
                    <a:pt x="374" y="625"/>
                    <a:pt x="368" y="619"/>
                    <a:pt x="363" y="612"/>
                  </a:cubicBezTo>
                  <a:cubicBezTo>
                    <a:pt x="357" y="605"/>
                    <a:pt x="352" y="597"/>
                    <a:pt x="348" y="589"/>
                  </a:cubicBezTo>
                  <a:cubicBezTo>
                    <a:pt x="343" y="580"/>
                    <a:pt x="339" y="570"/>
                    <a:pt x="336" y="560"/>
                  </a:cubicBezTo>
                  <a:cubicBezTo>
                    <a:pt x="332" y="550"/>
                    <a:pt x="329" y="539"/>
                    <a:pt x="327" y="528"/>
                  </a:cubicBezTo>
                  <a:cubicBezTo>
                    <a:pt x="325" y="516"/>
                    <a:pt x="324" y="504"/>
                    <a:pt x="324" y="492"/>
                  </a:cubicBezTo>
                  <a:cubicBezTo>
                    <a:pt x="323" y="480"/>
                    <a:pt x="324" y="468"/>
                    <a:pt x="325" y="456"/>
                  </a:cubicBezTo>
                  <a:cubicBezTo>
                    <a:pt x="326" y="445"/>
                    <a:pt x="328" y="434"/>
                    <a:pt x="331" y="423"/>
                  </a:cubicBezTo>
                  <a:cubicBezTo>
                    <a:pt x="334" y="413"/>
                    <a:pt x="337" y="403"/>
                    <a:pt x="341" y="395"/>
                  </a:cubicBezTo>
                  <a:cubicBezTo>
                    <a:pt x="345" y="386"/>
                    <a:pt x="349" y="378"/>
                    <a:pt x="354" y="371"/>
                  </a:cubicBezTo>
                  <a:cubicBezTo>
                    <a:pt x="359" y="363"/>
                    <a:pt x="365" y="357"/>
                    <a:pt x="370" y="352"/>
                  </a:cubicBezTo>
                  <a:cubicBezTo>
                    <a:pt x="376" y="347"/>
                    <a:pt x="382" y="343"/>
                    <a:pt x="388" y="339"/>
                  </a:cubicBezTo>
                  <a:cubicBezTo>
                    <a:pt x="394" y="336"/>
                    <a:pt x="401" y="334"/>
                    <a:pt x="407" y="333"/>
                  </a:cubicBezTo>
                  <a:cubicBezTo>
                    <a:pt x="414" y="332"/>
                    <a:pt x="421" y="332"/>
                    <a:pt x="427" y="333"/>
                  </a:cubicBezTo>
                  <a:cubicBezTo>
                    <a:pt x="434" y="334"/>
                    <a:pt x="441" y="336"/>
                    <a:pt x="447" y="339"/>
                  </a:cubicBezTo>
                  <a:cubicBezTo>
                    <a:pt x="453" y="342"/>
                    <a:pt x="459" y="346"/>
                    <a:pt x="464" y="351"/>
                  </a:cubicBezTo>
                  <a:cubicBezTo>
                    <a:pt x="469" y="355"/>
                    <a:pt x="475" y="361"/>
                    <a:pt x="479" y="367"/>
                  </a:cubicBezTo>
                  <a:cubicBezTo>
                    <a:pt x="484" y="373"/>
                    <a:pt x="489" y="379"/>
                    <a:pt x="493" y="386"/>
                  </a:cubicBezTo>
                  <a:cubicBezTo>
                    <a:pt x="497" y="393"/>
                    <a:pt x="500" y="401"/>
                    <a:pt x="503" y="408"/>
                  </a:cubicBezTo>
                  <a:cubicBezTo>
                    <a:pt x="507" y="416"/>
                    <a:pt x="509" y="425"/>
                    <a:pt x="512" y="433"/>
                  </a:cubicBezTo>
                  <a:cubicBezTo>
                    <a:pt x="514" y="442"/>
                    <a:pt x="516" y="451"/>
                    <a:pt x="517" y="460"/>
                  </a:cubicBezTo>
                  <a:cubicBezTo>
                    <a:pt x="519" y="469"/>
                    <a:pt x="519" y="479"/>
                    <a:pt x="520" y="488"/>
                  </a:cubicBezTo>
                  <a:cubicBezTo>
                    <a:pt x="520" y="498"/>
                    <a:pt x="520" y="508"/>
                    <a:pt x="519" y="517"/>
                  </a:cubicBezTo>
                  <a:close/>
                  <a:moveTo>
                    <a:pt x="587" y="379"/>
                  </a:moveTo>
                  <a:cubicBezTo>
                    <a:pt x="579" y="344"/>
                    <a:pt x="567" y="311"/>
                    <a:pt x="552" y="282"/>
                  </a:cubicBezTo>
                  <a:cubicBezTo>
                    <a:pt x="537" y="251"/>
                    <a:pt x="519" y="224"/>
                    <a:pt x="498" y="201"/>
                  </a:cubicBezTo>
                  <a:cubicBezTo>
                    <a:pt x="475" y="177"/>
                    <a:pt x="449" y="159"/>
                    <a:pt x="421" y="148"/>
                  </a:cubicBezTo>
                  <a:cubicBezTo>
                    <a:pt x="390" y="136"/>
                    <a:pt x="359" y="134"/>
                    <a:pt x="330" y="142"/>
                  </a:cubicBezTo>
                  <a:cubicBezTo>
                    <a:pt x="298" y="151"/>
                    <a:pt x="268" y="170"/>
                    <a:pt x="241" y="199"/>
                  </a:cubicBezTo>
                  <a:cubicBezTo>
                    <a:pt x="213" y="230"/>
                    <a:pt x="190" y="271"/>
                    <a:pt x="174" y="321"/>
                  </a:cubicBezTo>
                  <a:cubicBezTo>
                    <a:pt x="157" y="372"/>
                    <a:pt x="148" y="432"/>
                    <a:pt x="150" y="495"/>
                  </a:cubicBezTo>
                  <a:cubicBezTo>
                    <a:pt x="152" y="558"/>
                    <a:pt x="165" y="618"/>
                    <a:pt x="185" y="669"/>
                  </a:cubicBezTo>
                  <a:cubicBezTo>
                    <a:pt x="204" y="719"/>
                    <a:pt x="231" y="760"/>
                    <a:pt x="261" y="790"/>
                  </a:cubicBezTo>
                  <a:cubicBezTo>
                    <a:pt x="289" y="818"/>
                    <a:pt x="321" y="837"/>
                    <a:pt x="354" y="844"/>
                  </a:cubicBezTo>
                  <a:cubicBezTo>
                    <a:pt x="384" y="851"/>
                    <a:pt x="415" y="848"/>
                    <a:pt x="445" y="835"/>
                  </a:cubicBezTo>
                  <a:cubicBezTo>
                    <a:pt x="473" y="823"/>
                    <a:pt x="498" y="803"/>
                    <a:pt x="519" y="778"/>
                  </a:cubicBezTo>
                  <a:cubicBezTo>
                    <a:pt x="538" y="754"/>
                    <a:pt x="555" y="726"/>
                    <a:pt x="568" y="694"/>
                  </a:cubicBezTo>
                  <a:cubicBezTo>
                    <a:pt x="580" y="664"/>
                    <a:pt x="590" y="631"/>
                    <a:pt x="595" y="596"/>
                  </a:cubicBezTo>
                  <a:cubicBezTo>
                    <a:pt x="601" y="561"/>
                    <a:pt x="604" y="525"/>
                    <a:pt x="602" y="487"/>
                  </a:cubicBezTo>
                  <a:cubicBezTo>
                    <a:pt x="601" y="449"/>
                    <a:pt x="596" y="412"/>
                    <a:pt x="587" y="379"/>
                  </a:cubicBezTo>
                  <a:close/>
                  <a:moveTo>
                    <a:pt x="574" y="534"/>
                  </a:moveTo>
                  <a:cubicBezTo>
                    <a:pt x="573" y="549"/>
                    <a:pt x="571" y="564"/>
                    <a:pt x="569" y="578"/>
                  </a:cubicBezTo>
                  <a:cubicBezTo>
                    <a:pt x="566" y="593"/>
                    <a:pt x="563" y="607"/>
                    <a:pt x="559" y="620"/>
                  </a:cubicBezTo>
                  <a:cubicBezTo>
                    <a:pt x="555" y="634"/>
                    <a:pt x="550" y="647"/>
                    <a:pt x="545" y="660"/>
                  </a:cubicBezTo>
                  <a:cubicBezTo>
                    <a:pt x="539" y="672"/>
                    <a:pt x="533" y="684"/>
                    <a:pt x="526" y="695"/>
                  </a:cubicBezTo>
                  <a:cubicBezTo>
                    <a:pt x="519" y="706"/>
                    <a:pt x="511" y="717"/>
                    <a:pt x="503" y="726"/>
                  </a:cubicBezTo>
                  <a:cubicBezTo>
                    <a:pt x="495" y="736"/>
                    <a:pt x="485" y="744"/>
                    <a:pt x="475" y="751"/>
                  </a:cubicBezTo>
                  <a:cubicBezTo>
                    <a:pt x="465" y="758"/>
                    <a:pt x="454" y="764"/>
                    <a:pt x="443" y="768"/>
                  </a:cubicBezTo>
                  <a:cubicBezTo>
                    <a:pt x="431" y="772"/>
                    <a:pt x="419" y="774"/>
                    <a:pt x="407" y="774"/>
                  </a:cubicBezTo>
                  <a:cubicBezTo>
                    <a:pt x="395" y="775"/>
                    <a:pt x="382" y="773"/>
                    <a:pt x="370" y="769"/>
                  </a:cubicBezTo>
                  <a:cubicBezTo>
                    <a:pt x="358" y="765"/>
                    <a:pt x="346" y="759"/>
                    <a:pt x="334" y="752"/>
                  </a:cubicBezTo>
                  <a:cubicBezTo>
                    <a:pt x="322" y="744"/>
                    <a:pt x="311" y="734"/>
                    <a:pt x="300" y="722"/>
                  </a:cubicBezTo>
                  <a:cubicBezTo>
                    <a:pt x="289" y="709"/>
                    <a:pt x="278" y="695"/>
                    <a:pt x="269" y="679"/>
                  </a:cubicBezTo>
                  <a:cubicBezTo>
                    <a:pt x="260" y="663"/>
                    <a:pt x="251" y="645"/>
                    <a:pt x="244" y="626"/>
                  </a:cubicBezTo>
                  <a:cubicBezTo>
                    <a:pt x="237" y="607"/>
                    <a:pt x="231" y="586"/>
                    <a:pt x="227" y="563"/>
                  </a:cubicBezTo>
                  <a:cubicBezTo>
                    <a:pt x="222" y="541"/>
                    <a:pt x="220" y="518"/>
                    <a:pt x="219" y="494"/>
                  </a:cubicBezTo>
                  <a:cubicBezTo>
                    <a:pt x="218" y="470"/>
                    <a:pt x="219" y="446"/>
                    <a:pt x="222" y="424"/>
                  </a:cubicBezTo>
                  <a:cubicBezTo>
                    <a:pt x="225" y="402"/>
                    <a:pt x="229" y="381"/>
                    <a:pt x="235" y="361"/>
                  </a:cubicBezTo>
                  <a:cubicBezTo>
                    <a:pt x="241" y="342"/>
                    <a:pt x="248" y="324"/>
                    <a:pt x="257" y="307"/>
                  </a:cubicBezTo>
                  <a:cubicBezTo>
                    <a:pt x="265" y="291"/>
                    <a:pt x="274" y="277"/>
                    <a:pt x="284" y="265"/>
                  </a:cubicBezTo>
                  <a:cubicBezTo>
                    <a:pt x="294" y="252"/>
                    <a:pt x="305" y="242"/>
                    <a:pt x="317" y="234"/>
                  </a:cubicBezTo>
                  <a:cubicBezTo>
                    <a:pt x="328" y="226"/>
                    <a:pt x="339" y="219"/>
                    <a:pt x="351" y="215"/>
                  </a:cubicBezTo>
                  <a:cubicBezTo>
                    <a:pt x="363" y="211"/>
                    <a:pt x="375" y="209"/>
                    <a:pt x="387" y="209"/>
                  </a:cubicBezTo>
                  <a:cubicBezTo>
                    <a:pt x="399" y="208"/>
                    <a:pt x="411" y="210"/>
                    <a:pt x="423" y="214"/>
                  </a:cubicBezTo>
                  <a:cubicBezTo>
                    <a:pt x="435" y="217"/>
                    <a:pt x="446" y="223"/>
                    <a:pt x="457" y="229"/>
                  </a:cubicBezTo>
                  <a:cubicBezTo>
                    <a:pt x="467" y="236"/>
                    <a:pt x="477" y="244"/>
                    <a:pt x="486" y="253"/>
                  </a:cubicBezTo>
                  <a:cubicBezTo>
                    <a:pt x="495" y="262"/>
                    <a:pt x="503" y="272"/>
                    <a:pt x="511" y="282"/>
                  </a:cubicBezTo>
                  <a:cubicBezTo>
                    <a:pt x="519" y="293"/>
                    <a:pt x="526" y="305"/>
                    <a:pt x="532" y="317"/>
                  </a:cubicBezTo>
                  <a:cubicBezTo>
                    <a:pt x="539" y="329"/>
                    <a:pt x="544" y="342"/>
                    <a:pt x="549" y="355"/>
                  </a:cubicBezTo>
                  <a:cubicBezTo>
                    <a:pt x="554" y="369"/>
                    <a:pt x="559" y="382"/>
                    <a:pt x="562" y="397"/>
                  </a:cubicBezTo>
                  <a:cubicBezTo>
                    <a:pt x="566" y="411"/>
                    <a:pt x="569" y="426"/>
                    <a:pt x="571" y="441"/>
                  </a:cubicBezTo>
                  <a:cubicBezTo>
                    <a:pt x="573" y="456"/>
                    <a:pt x="574" y="471"/>
                    <a:pt x="575" y="487"/>
                  </a:cubicBezTo>
                  <a:cubicBezTo>
                    <a:pt x="575" y="503"/>
                    <a:pt x="575" y="519"/>
                    <a:pt x="574" y="534"/>
                  </a:cubicBezTo>
                  <a:close/>
                  <a:moveTo>
                    <a:pt x="646" y="486"/>
                  </a:moveTo>
                  <a:cubicBezTo>
                    <a:pt x="644" y="438"/>
                    <a:pt x="638" y="392"/>
                    <a:pt x="628" y="349"/>
                  </a:cubicBezTo>
                  <a:cubicBezTo>
                    <a:pt x="618" y="305"/>
                    <a:pt x="604" y="263"/>
                    <a:pt x="586" y="224"/>
                  </a:cubicBezTo>
                  <a:cubicBezTo>
                    <a:pt x="567" y="183"/>
                    <a:pt x="544" y="145"/>
                    <a:pt x="517" y="113"/>
                  </a:cubicBezTo>
                  <a:cubicBezTo>
                    <a:pt x="488" y="79"/>
                    <a:pt x="455" y="50"/>
                    <a:pt x="417" y="30"/>
                  </a:cubicBezTo>
                  <a:cubicBezTo>
                    <a:pt x="375" y="8"/>
                    <a:pt x="332" y="0"/>
                    <a:pt x="289" y="4"/>
                  </a:cubicBezTo>
                  <a:cubicBezTo>
                    <a:pt x="242" y="9"/>
                    <a:pt x="196" y="30"/>
                    <a:pt x="154" y="67"/>
                  </a:cubicBezTo>
                  <a:cubicBezTo>
                    <a:pt x="110" y="107"/>
                    <a:pt x="71" y="164"/>
                    <a:pt x="44" y="236"/>
                  </a:cubicBezTo>
                  <a:cubicBezTo>
                    <a:pt x="15" y="312"/>
                    <a:pt x="0" y="401"/>
                    <a:pt x="3" y="498"/>
                  </a:cubicBezTo>
                  <a:cubicBezTo>
                    <a:pt x="5" y="594"/>
                    <a:pt x="26" y="684"/>
                    <a:pt x="60" y="759"/>
                  </a:cubicBezTo>
                  <a:cubicBezTo>
                    <a:pt x="92" y="831"/>
                    <a:pt x="134" y="888"/>
                    <a:pt x="182" y="927"/>
                  </a:cubicBezTo>
                  <a:cubicBezTo>
                    <a:pt x="226" y="963"/>
                    <a:pt x="274" y="983"/>
                    <a:pt x="322" y="986"/>
                  </a:cubicBezTo>
                  <a:cubicBezTo>
                    <a:pt x="366" y="989"/>
                    <a:pt x="409" y="979"/>
                    <a:pt x="449" y="955"/>
                  </a:cubicBezTo>
                  <a:cubicBezTo>
                    <a:pt x="487" y="934"/>
                    <a:pt x="518" y="903"/>
                    <a:pt x="545" y="867"/>
                  </a:cubicBezTo>
                  <a:cubicBezTo>
                    <a:pt x="569" y="833"/>
                    <a:pt x="590" y="794"/>
                    <a:pt x="606" y="752"/>
                  </a:cubicBezTo>
                  <a:cubicBezTo>
                    <a:pt x="620" y="712"/>
                    <a:pt x="632" y="669"/>
                    <a:pt x="638" y="624"/>
                  </a:cubicBezTo>
                  <a:cubicBezTo>
                    <a:pt x="645" y="580"/>
                    <a:pt x="648" y="534"/>
                    <a:pt x="646" y="486"/>
                  </a:cubicBezTo>
                  <a:close/>
                  <a:moveTo>
                    <a:pt x="622" y="549"/>
                  </a:moveTo>
                  <a:cubicBezTo>
                    <a:pt x="620" y="569"/>
                    <a:pt x="618" y="589"/>
                    <a:pt x="615" y="609"/>
                  </a:cubicBezTo>
                  <a:cubicBezTo>
                    <a:pt x="612" y="628"/>
                    <a:pt x="608" y="647"/>
                    <a:pt x="603" y="666"/>
                  </a:cubicBezTo>
                  <a:cubicBezTo>
                    <a:pt x="598" y="685"/>
                    <a:pt x="592" y="703"/>
                    <a:pt x="585" y="720"/>
                  </a:cubicBezTo>
                  <a:cubicBezTo>
                    <a:pt x="578" y="738"/>
                    <a:pt x="570" y="755"/>
                    <a:pt x="561" y="771"/>
                  </a:cubicBezTo>
                  <a:cubicBezTo>
                    <a:pt x="552" y="788"/>
                    <a:pt x="541" y="803"/>
                    <a:pt x="530" y="818"/>
                  </a:cubicBezTo>
                  <a:cubicBezTo>
                    <a:pt x="519" y="832"/>
                    <a:pt x="506" y="846"/>
                    <a:pt x="493" y="857"/>
                  </a:cubicBezTo>
                  <a:cubicBezTo>
                    <a:pt x="479" y="869"/>
                    <a:pt x="463" y="880"/>
                    <a:pt x="447" y="888"/>
                  </a:cubicBezTo>
                  <a:cubicBezTo>
                    <a:pt x="430" y="896"/>
                    <a:pt x="413" y="902"/>
                    <a:pt x="395" y="905"/>
                  </a:cubicBezTo>
                  <a:cubicBezTo>
                    <a:pt x="377" y="908"/>
                    <a:pt x="358" y="908"/>
                    <a:pt x="340" y="905"/>
                  </a:cubicBezTo>
                  <a:cubicBezTo>
                    <a:pt x="321" y="902"/>
                    <a:pt x="302" y="896"/>
                    <a:pt x="283" y="886"/>
                  </a:cubicBezTo>
                  <a:cubicBezTo>
                    <a:pt x="264" y="877"/>
                    <a:pt x="245" y="864"/>
                    <a:pt x="228" y="847"/>
                  </a:cubicBezTo>
                  <a:cubicBezTo>
                    <a:pt x="209" y="831"/>
                    <a:pt x="192" y="810"/>
                    <a:pt x="176" y="787"/>
                  </a:cubicBezTo>
                  <a:cubicBezTo>
                    <a:pt x="160" y="763"/>
                    <a:pt x="146" y="736"/>
                    <a:pt x="133" y="706"/>
                  </a:cubicBezTo>
                  <a:cubicBezTo>
                    <a:pt x="121" y="676"/>
                    <a:pt x="110" y="643"/>
                    <a:pt x="103" y="608"/>
                  </a:cubicBezTo>
                  <a:cubicBezTo>
                    <a:pt x="95" y="572"/>
                    <a:pt x="91" y="535"/>
                    <a:pt x="90" y="496"/>
                  </a:cubicBezTo>
                  <a:cubicBezTo>
                    <a:pt x="89" y="458"/>
                    <a:pt x="91" y="420"/>
                    <a:pt x="96" y="385"/>
                  </a:cubicBezTo>
                  <a:cubicBezTo>
                    <a:pt x="101" y="350"/>
                    <a:pt x="109" y="316"/>
                    <a:pt x="120" y="286"/>
                  </a:cubicBezTo>
                  <a:cubicBezTo>
                    <a:pt x="130" y="256"/>
                    <a:pt x="143" y="229"/>
                    <a:pt x="158" y="205"/>
                  </a:cubicBezTo>
                  <a:cubicBezTo>
                    <a:pt x="172" y="181"/>
                    <a:pt x="188" y="161"/>
                    <a:pt x="205" y="143"/>
                  </a:cubicBezTo>
                  <a:cubicBezTo>
                    <a:pt x="221" y="127"/>
                    <a:pt x="239" y="113"/>
                    <a:pt x="257" y="103"/>
                  </a:cubicBezTo>
                  <a:cubicBezTo>
                    <a:pt x="275" y="93"/>
                    <a:pt x="293" y="86"/>
                    <a:pt x="312" y="83"/>
                  </a:cubicBezTo>
                  <a:cubicBezTo>
                    <a:pt x="330" y="79"/>
                    <a:pt x="348" y="79"/>
                    <a:pt x="366" y="81"/>
                  </a:cubicBezTo>
                  <a:cubicBezTo>
                    <a:pt x="384" y="83"/>
                    <a:pt x="402" y="88"/>
                    <a:pt x="419" y="96"/>
                  </a:cubicBezTo>
                  <a:cubicBezTo>
                    <a:pt x="436" y="103"/>
                    <a:pt x="452" y="113"/>
                    <a:pt x="466" y="124"/>
                  </a:cubicBezTo>
                  <a:cubicBezTo>
                    <a:pt x="481" y="135"/>
                    <a:pt x="494" y="148"/>
                    <a:pt x="506" y="162"/>
                  </a:cubicBezTo>
                  <a:cubicBezTo>
                    <a:pt x="518" y="175"/>
                    <a:pt x="530" y="190"/>
                    <a:pt x="540" y="206"/>
                  </a:cubicBezTo>
                  <a:cubicBezTo>
                    <a:pt x="550" y="222"/>
                    <a:pt x="559" y="238"/>
                    <a:pt x="568" y="255"/>
                  </a:cubicBezTo>
                  <a:cubicBezTo>
                    <a:pt x="576" y="272"/>
                    <a:pt x="583" y="290"/>
                    <a:pt x="589" y="309"/>
                  </a:cubicBezTo>
                  <a:cubicBezTo>
                    <a:pt x="596" y="327"/>
                    <a:pt x="601" y="346"/>
                    <a:pt x="606" y="365"/>
                  </a:cubicBezTo>
                  <a:cubicBezTo>
                    <a:pt x="610" y="384"/>
                    <a:pt x="614" y="404"/>
                    <a:pt x="617" y="424"/>
                  </a:cubicBezTo>
                  <a:cubicBezTo>
                    <a:pt x="620" y="444"/>
                    <a:pt x="621" y="465"/>
                    <a:pt x="622" y="486"/>
                  </a:cubicBezTo>
                  <a:cubicBezTo>
                    <a:pt x="623" y="508"/>
                    <a:pt x="623" y="528"/>
                    <a:pt x="622" y="549"/>
                  </a:cubicBezTo>
                  <a:close/>
                  <a:moveTo>
                    <a:pt x="482" y="454"/>
                  </a:moveTo>
                  <a:cubicBezTo>
                    <a:pt x="479" y="443"/>
                    <a:pt x="475" y="433"/>
                    <a:pt x="470" y="425"/>
                  </a:cubicBezTo>
                  <a:cubicBezTo>
                    <a:pt x="465" y="416"/>
                    <a:pt x="459" y="409"/>
                    <a:pt x="452" y="404"/>
                  </a:cubicBezTo>
                  <a:cubicBezTo>
                    <a:pt x="445" y="399"/>
                    <a:pt x="438" y="396"/>
                    <a:pt x="430" y="395"/>
                  </a:cubicBezTo>
                  <a:cubicBezTo>
                    <a:pt x="421" y="394"/>
                    <a:pt x="414" y="396"/>
                    <a:pt x="406" y="400"/>
                  </a:cubicBezTo>
                  <a:cubicBezTo>
                    <a:pt x="399" y="405"/>
                    <a:pt x="392" y="411"/>
                    <a:pt x="387" y="420"/>
                  </a:cubicBezTo>
                  <a:cubicBezTo>
                    <a:pt x="381" y="429"/>
                    <a:pt x="377" y="439"/>
                    <a:pt x="374" y="451"/>
                  </a:cubicBezTo>
                  <a:cubicBezTo>
                    <a:pt x="371" y="463"/>
                    <a:pt x="369" y="477"/>
                    <a:pt x="370" y="491"/>
                  </a:cubicBezTo>
                  <a:cubicBezTo>
                    <a:pt x="370" y="505"/>
                    <a:pt x="373" y="519"/>
                    <a:pt x="377" y="531"/>
                  </a:cubicBezTo>
                  <a:cubicBezTo>
                    <a:pt x="380" y="542"/>
                    <a:pt x="386" y="553"/>
                    <a:pt x="392" y="562"/>
                  </a:cubicBezTo>
                  <a:cubicBezTo>
                    <a:pt x="398" y="570"/>
                    <a:pt x="405" y="576"/>
                    <a:pt x="413" y="581"/>
                  </a:cubicBezTo>
                  <a:cubicBezTo>
                    <a:pt x="420" y="585"/>
                    <a:pt x="428" y="586"/>
                    <a:pt x="436" y="585"/>
                  </a:cubicBezTo>
                  <a:cubicBezTo>
                    <a:pt x="444" y="584"/>
                    <a:pt x="452" y="581"/>
                    <a:pt x="458" y="575"/>
                  </a:cubicBezTo>
                  <a:cubicBezTo>
                    <a:pt x="465" y="569"/>
                    <a:pt x="470" y="562"/>
                    <a:pt x="475" y="553"/>
                  </a:cubicBezTo>
                  <a:cubicBezTo>
                    <a:pt x="479" y="545"/>
                    <a:pt x="483" y="535"/>
                    <a:pt x="485" y="524"/>
                  </a:cubicBezTo>
                  <a:cubicBezTo>
                    <a:pt x="487" y="513"/>
                    <a:pt x="488" y="501"/>
                    <a:pt x="488" y="489"/>
                  </a:cubicBezTo>
                  <a:cubicBezTo>
                    <a:pt x="487" y="477"/>
                    <a:pt x="485" y="465"/>
                    <a:pt x="482" y="454"/>
                  </a:cubicBezTo>
                  <a:close/>
                </a:path>
              </a:pathLst>
            </a:custGeom>
            <a:solidFill>
              <a:srgbClr val="3B3B3B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20508" name="Freeform 7"/>
            <p:cNvSpPr>
              <a:spLocks noEditPoints="1"/>
            </p:cNvSpPr>
            <p:nvPr/>
          </p:nvSpPr>
          <p:spPr>
            <a:xfrm>
              <a:off x="-5813" y="0"/>
              <a:ext cx="1538" cy="2343"/>
            </a:xfrm>
            <a:custGeom>
              <a:avLst/>
              <a:gdLst>
                <a:gd name="txL" fmla="*/ 0 w 648"/>
                <a:gd name="txT" fmla="*/ 0 h 989"/>
                <a:gd name="txR" fmla="*/ 648 w 648"/>
                <a:gd name="txB" fmla="*/ 989 h 989"/>
              </a:gdLst>
              <a:ahLst/>
              <a:cxnLst>
                <a:cxn ang="0">
                  <a:pos x="85266" y="52318"/>
                </a:cxn>
                <a:cxn ang="0">
                  <a:pos x="56647" y="55379"/>
                </a:cxn>
                <a:cxn ang="0">
                  <a:pos x="51290" y="105210"/>
                </a:cxn>
                <a:cxn ang="0">
                  <a:pos x="78860" y="126247"/>
                </a:cxn>
                <a:cxn ang="0">
                  <a:pos x="97620" y="99695"/>
                </a:cxn>
                <a:cxn ang="0">
                  <a:pos x="92793" y="91410"/>
                </a:cxn>
                <a:cxn ang="0">
                  <a:pos x="89394" y="104615"/>
                </a:cxn>
                <a:cxn ang="0">
                  <a:pos x="81880" y="113113"/>
                </a:cxn>
                <a:cxn ang="0">
                  <a:pos x="71346" y="113495"/>
                </a:cxn>
                <a:cxn ang="0">
                  <a:pos x="62196" y="104111"/>
                </a:cxn>
                <a:cxn ang="0">
                  <a:pos x="57922" y="86999"/>
                </a:cxn>
                <a:cxn ang="0">
                  <a:pos x="60929" y="69830"/>
                </a:cxn>
                <a:cxn ang="0">
                  <a:pos x="69362" y="59914"/>
                </a:cxn>
                <a:cxn ang="0">
                  <a:pos x="79902" y="59914"/>
                </a:cxn>
                <a:cxn ang="0">
                  <a:pos x="88122" y="68196"/>
                </a:cxn>
                <a:cxn ang="0">
                  <a:pos x="92415" y="81335"/>
                </a:cxn>
                <a:cxn ang="0">
                  <a:pos x="104921" y="67002"/>
                </a:cxn>
                <a:cxn ang="0">
                  <a:pos x="75234" y="26204"/>
                </a:cxn>
                <a:cxn ang="0">
                  <a:pos x="31102" y="56696"/>
                </a:cxn>
                <a:cxn ang="0">
                  <a:pos x="46622" y="139706"/>
                </a:cxn>
                <a:cxn ang="0">
                  <a:pos x="92793" y="137522"/>
                </a:cxn>
                <a:cxn ang="0">
                  <a:pos x="107646" y="86118"/>
                </a:cxn>
                <a:cxn ang="0">
                  <a:pos x="101681" y="102151"/>
                </a:cxn>
                <a:cxn ang="0">
                  <a:pos x="93991" y="122817"/>
                </a:cxn>
                <a:cxn ang="0">
                  <a:pos x="79181" y="135726"/>
                </a:cxn>
                <a:cxn ang="0">
                  <a:pos x="59723" y="132987"/>
                </a:cxn>
                <a:cxn ang="0">
                  <a:pos x="43603" y="110666"/>
                </a:cxn>
                <a:cxn ang="0">
                  <a:pos x="39698" y="74938"/>
                </a:cxn>
                <a:cxn ang="0">
                  <a:pos x="50904" y="46869"/>
                </a:cxn>
                <a:cxn ang="0">
                  <a:pos x="69217" y="36953"/>
                </a:cxn>
                <a:cxn ang="0">
                  <a:pos x="86921" y="44704"/>
                </a:cxn>
                <a:cxn ang="0">
                  <a:pos x="98154" y="62747"/>
                </a:cxn>
                <a:cxn ang="0">
                  <a:pos x="102818" y="86118"/>
                </a:cxn>
                <a:cxn ang="0">
                  <a:pos x="112312" y="61709"/>
                </a:cxn>
                <a:cxn ang="0">
                  <a:pos x="74579" y="5292"/>
                </a:cxn>
                <a:cxn ang="0">
                  <a:pos x="7835" y="41712"/>
                </a:cxn>
                <a:cxn ang="0">
                  <a:pos x="32533" y="163861"/>
                </a:cxn>
                <a:cxn ang="0">
                  <a:pos x="97457" y="153281"/>
                </a:cxn>
                <a:cxn ang="0">
                  <a:pos x="115483" y="85893"/>
                </a:cxn>
                <a:cxn ang="0">
                  <a:pos x="107764" y="117749"/>
                </a:cxn>
                <a:cxn ang="0">
                  <a:pos x="94758" y="144610"/>
                </a:cxn>
                <a:cxn ang="0">
                  <a:pos x="70636" y="159983"/>
                </a:cxn>
                <a:cxn ang="0">
                  <a:pos x="40752" y="149779"/>
                </a:cxn>
                <a:cxn ang="0">
                  <a:pos x="18371" y="107444"/>
                </a:cxn>
                <a:cxn ang="0">
                  <a:pos x="21447" y="50591"/>
                </a:cxn>
                <a:cxn ang="0">
                  <a:pos x="45957" y="18201"/>
                </a:cxn>
                <a:cxn ang="0">
                  <a:pos x="74861" y="16955"/>
                </a:cxn>
                <a:cxn ang="0">
                  <a:pos x="96559" y="36420"/>
                </a:cxn>
                <a:cxn ang="0">
                  <a:pos x="108310" y="64538"/>
                </a:cxn>
                <a:cxn ang="0">
                  <a:pos x="111161" y="97079"/>
                </a:cxn>
                <a:cxn ang="0">
                  <a:pos x="80826" y="71413"/>
                </a:cxn>
                <a:cxn ang="0">
                  <a:pos x="69217" y="74246"/>
                </a:cxn>
                <a:cxn ang="0">
                  <a:pos x="67401" y="93874"/>
                </a:cxn>
                <a:cxn ang="0">
                  <a:pos x="77975" y="103443"/>
                </a:cxn>
                <a:cxn ang="0">
                  <a:pos x="86691" y="92611"/>
                </a:cxn>
              </a:cxnLst>
              <a:rect l="txL" t="txT" r="txR" b="txB"/>
              <a:pathLst>
                <a:path w="648" h="989">
                  <a:moveTo>
                    <a:pt x="541" y="412"/>
                  </a:moveTo>
                  <a:cubicBezTo>
                    <a:pt x="534" y="388"/>
                    <a:pt x="526" y="366"/>
                    <a:pt x="515" y="347"/>
                  </a:cubicBezTo>
                  <a:cubicBezTo>
                    <a:pt x="504" y="327"/>
                    <a:pt x="491" y="309"/>
                    <a:pt x="477" y="296"/>
                  </a:cubicBezTo>
                  <a:cubicBezTo>
                    <a:pt x="461" y="281"/>
                    <a:pt x="444" y="271"/>
                    <a:pt x="425" y="267"/>
                  </a:cubicBezTo>
                  <a:cubicBezTo>
                    <a:pt x="406" y="262"/>
                    <a:pt x="386" y="264"/>
                    <a:pt x="368" y="271"/>
                  </a:cubicBezTo>
                  <a:cubicBezTo>
                    <a:pt x="349" y="279"/>
                    <a:pt x="332" y="294"/>
                    <a:pt x="317" y="313"/>
                  </a:cubicBezTo>
                  <a:cubicBezTo>
                    <a:pt x="301" y="334"/>
                    <a:pt x="289" y="360"/>
                    <a:pt x="280" y="390"/>
                  </a:cubicBezTo>
                  <a:cubicBezTo>
                    <a:pt x="271" y="421"/>
                    <a:pt x="267" y="456"/>
                    <a:pt x="268" y="493"/>
                  </a:cubicBezTo>
                  <a:cubicBezTo>
                    <a:pt x="270" y="530"/>
                    <a:pt x="276" y="565"/>
                    <a:pt x="287" y="595"/>
                  </a:cubicBezTo>
                  <a:cubicBezTo>
                    <a:pt x="298" y="625"/>
                    <a:pt x="312" y="651"/>
                    <a:pt x="329" y="671"/>
                  </a:cubicBezTo>
                  <a:cubicBezTo>
                    <a:pt x="345" y="691"/>
                    <a:pt x="364" y="704"/>
                    <a:pt x="383" y="712"/>
                  </a:cubicBezTo>
                  <a:cubicBezTo>
                    <a:pt x="402" y="719"/>
                    <a:pt x="422" y="720"/>
                    <a:pt x="441" y="714"/>
                  </a:cubicBezTo>
                  <a:cubicBezTo>
                    <a:pt x="460" y="709"/>
                    <a:pt x="476" y="698"/>
                    <a:pt x="491" y="683"/>
                  </a:cubicBezTo>
                  <a:cubicBezTo>
                    <a:pt x="504" y="669"/>
                    <a:pt x="516" y="651"/>
                    <a:pt x="526" y="630"/>
                  </a:cubicBezTo>
                  <a:cubicBezTo>
                    <a:pt x="535" y="610"/>
                    <a:pt x="542" y="588"/>
                    <a:pt x="546" y="564"/>
                  </a:cubicBezTo>
                  <a:cubicBezTo>
                    <a:pt x="551" y="540"/>
                    <a:pt x="553" y="514"/>
                    <a:pt x="552" y="488"/>
                  </a:cubicBezTo>
                  <a:cubicBezTo>
                    <a:pt x="551" y="461"/>
                    <a:pt x="547" y="436"/>
                    <a:pt x="541" y="412"/>
                  </a:cubicBezTo>
                  <a:close/>
                  <a:moveTo>
                    <a:pt x="519" y="517"/>
                  </a:moveTo>
                  <a:cubicBezTo>
                    <a:pt x="519" y="526"/>
                    <a:pt x="517" y="535"/>
                    <a:pt x="516" y="544"/>
                  </a:cubicBezTo>
                  <a:cubicBezTo>
                    <a:pt x="514" y="552"/>
                    <a:pt x="512" y="561"/>
                    <a:pt x="509" y="569"/>
                  </a:cubicBezTo>
                  <a:cubicBezTo>
                    <a:pt x="507" y="577"/>
                    <a:pt x="504" y="584"/>
                    <a:pt x="500" y="592"/>
                  </a:cubicBezTo>
                  <a:cubicBezTo>
                    <a:pt x="497" y="599"/>
                    <a:pt x="493" y="605"/>
                    <a:pt x="488" y="612"/>
                  </a:cubicBezTo>
                  <a:cubicBezTo>
                    <a:pt x="484" y="618"/>
                    <a:pt x="479" y="623"/>
                    <a:pt x="474" y="628"/>
                  </a:cubicBezTo>
                  <a:cubicBezTo>
                    <a:pt x="469" y="633"/>
                    <a:pt x="463" y="637"/>
                    <a:pt x="458" y="640"/>
                  </a:cubicBezTo>
                  <a:cubicBezTo>
                    <a:pt x="452" y="644"/>
                    <a:pt x="445" y="646"/>
                    <a:pt x="439" y="647"/>
                  </a:cubicBezTo>
                  <a:cubicBezTo>
                    <a:pt x="432" y="649"/>
                    <a:pt x="425" y="649"/>
                    <a:pt x="419" y="648"/>
                  </a:cubicBezTo>
                  <a:cubicBezTo>
                    <a:pt x="412" y="647"/>
                    <a:pt x="405" y="645"/>
                    <a:pt x="399" y="642"/>
                  </a:cubicBezTo>
                  <a:cubicBezTo>
                    <a:pt x="392" y="639"/>
                    <a:pt x="386" y="635"/>
                    <a:pt x="380" y="630"/>
                  </a:cubicBezTo>
                  <a:cubicBezTo>
                    <a:pt x="374" y="625"/>
                    <a:pt x="368" y="619"/>
                    <a:pt x="363" y="612"/>
                  </a:cubicBezTo>
                  <a:cubicBezTo>
                    <a:pt x="357" y="605"/>
                    <a:pt x="352" y="597"/>
                    <a:pt x="348" y="589"/>
                  </a:cubicBezTo>
                  <a:cubicBezTo>
                    <a:pt x="343" y="580"/>
                    <a:pt x="339" y="570"/>
                    <a:pt x="336" y="560"/>
                  </a:cubicBezTo>
                  <a:cubicBezTo>
                    <a:pt x="332" y="550"/>
                    <a:pt x="329" y="539"/>
                    <a:pt x="327" y="528"/>
                  </a:cubicBezTo>
                  <a:cubicBezTo>
                    <a:pt x="325" y="516"/>
                    <a:pt x="324" y="504"/>
                    <a:pt x="324" y="492"/>
                  </a:cubicBezTo>
                  <a:cubicBezTo>
                    <a:pt x="323" y="480"/>
                    <a:pt x="324" y="468"/>
                    <a:pt x="325" y="456"/>
                  </a:cubicBezTo>
                  <a:cubicBezTo>
                    <a:pt x="326" y="445"/>
                    <a:pt x="328" y="434"/>
                    <a:pt x="331" y="423"/>
                  </a:cubicBezTo>
                  <a:cubicBezTo>
                    <a:pt x="334" y="413"/>
                    <a:pt x="337" y="403"/>
                    <a:pt x="341" y="395"/>
                  </a:cubicBezTo>
                  <a:cubicBezTo>
                    <a:pt x="345" y="386"/>
                    <a:pt x="349" y="378"/>
                    <a:pt x="354" y="371"/>
                  </a:cubicBezTo>
                  <a:cubicBezTo>
                    <a:pt x="359" y="363"/>
                    <a:pt x="365" y="357"/>
                    <a:pt x="370" y="352"/>
                  </a:cubicBezTo>
                  <a:cubicBezTo>
                    <a:pt x="376" y="347"/>
                    <a:pt x="382" y="343"/>
                    <a:pt x="388" y="339"/>
                  </a:cubicBezTo>
                  <a:cubicBezTo>
                    <a:pt x="395" y="336"/>
                    <a:pt x="401" y="334"/>
                    <a:pt x="408" y="333"/>
                  </a:cubicBezTo>
                  <a:cubicBezTo>
                    <a:pt x="414" y="332"/>
                    <a:pt x="421" y="332"/>
                    <a:pt x="428" y="333"/>
                  </a:cubicBezTo>
                  <a:cubicBezTo>
                    <a:pt x="434" y="334"/>
                    <a:pt x="441" y="336"/>
                    <a:pt x="447" y="339"/>
                  </a:cubicBezTo>
                  <a:cubicBezTo>
                    <a:pt x="453" y="342"/>
                    <a:pt x="459" y="346"/>
                    <a:pt x="464" y="351"/>
                  </a:cubicBezTo>
                  <a:cubicBezTo>
                    <a:pt x="470" y="355"/>
                    <a:pt x="475" y="361"/>
                    <a:pt x="479" y="367"/>
                  </a:cubicBezTo>
                  <a:cubicBezTo>
                    <a:pt x="484" y="373"/>
                    <a:pt x="489" y="379"/>
                    <a:pt x="493" y="386"/>
                  </a:cubicBezTo>
                  <a:cubicBezTo>
                    <a:pt x="497" y="393"/>
                    <a:pt x="500" y="401"/>
                    <a:pt x="503" y="408"/>
                  </a:cubicBezTo>
                  <a:cubicBezTo>
                    <a:pt x="507" y="416"/>
                    <a:pt x="509" y="425"/>
                    <a:pt x="512" y="433"/>
                  </a:cubicBezTo>
                  <a:cubicBezTo>
                    <a:pt x="514" y="442"/>
                    <a:pt x="516" y="451"/>
                    <a:pt x="517" y="460"/>
                  </a:cubicBezTo>
                  <a:cubicBezTo>
                    <a:pt x="519" y="469"/>
                    <a:pt x="520" y="479"/>
                    <a:pt x="520" y="488"/>
                  </a:cubicBezTo>
                  <a:cubicBezTo>
                    <a:pt x="520" y="498"/>
                    <a:pt x="520" y="508"/>
                    <a:pt x="519" y="517"/>
                  </a:cubicBezTo>
                  <a:close/>
                  <a:moveTo>
                    <a:pt x="587" y="379"/>
                  </a:moveTo>
                  <a:cubicBezTo>
                    <a:pt x="579" y="344"/>
                    <a:pt x="567" y="311"/>
                    <a:pt x="553" y="282"/>
                  </a:cubicBezTo>
                  <a:cubicBezTo>
                    <a:pt x="537" y="251"/>
                    <a:pt x="519" y="224"/>
                    <a:pt x="498" y="201"/>
                  </a:cubicBezTo>
                  <a:cubicBezTo>
                    <a:pt x="475" y="177"/>
                    <a:pt x="449" y="159"/>
                    <a:pt x="421" y="148"/>
                  </a:cubicBezTo>
                  <a:cubicBezTo>
                    <a:pt x="390" y="136"/>
                    <a:pt x="359" y="134"/>
                    <a:pt x="330" y="142"/>
                  </a:cubicBezTo>
                  <a:cubicBezTo>
                    <a:pt x="298" y="151"/>
                    <a:pt x="268" y="170"/>
                    <a:pt x="241" y="199"/>
                  </a:cubicBezTo>
                  <a:cubicBezTo>
                    <a:pt x="213" y="230"/>
                    <a:pt x="190" y="271"/>
                    <a:pt x="174" y="321"/>
                  </a:cubicBezTo>
                  <a:cubicBezTo>
                    <a:pt x="157" y="372"/>
                    <a:pt x="148" y="432"/>
                    <a:pt x="150" y="495"/>
                  </a:cubicBezTo>
                  <a:cubicBezTo>
                    <a:pt x="152" y="558"/>
                    <a:pt x="165" y="618"/>
                    <a:pt x="185" y="669"/>
                  </a:cubicBezTo>
                  <a:cubicBezTo>
                    <a:pt x="204" y="719"/>
                    <a:pt x="231" y="760"/>
                    <a:pt x="261" y="790"/>
                  </a:cubicBezTo>
                  <a:cubicBezTo>
                    <a:pt x="290" y="818"/>
                    <a:pt x="321" y="837"/>
                    <a:pt x="354" y="844"/>
                  </a:cubicBezTo>
                  <a:cubicBezTo>
                    <a:pt x="384" y="851"/>
                    <a:pt x="415" y="848"/>
                    <a:pt x="445" y="835"/>
                  </a:cubicBezTo>
                  <a:cubicBezTo>
                    <a:pt x="473" y="823"/>
                    <a:pt x="498" y="803"/>
                    <a:pt x="519" y="778"/>
                  </a:cubicBezTo>
                  <a:cubicBezTo>
                    <a:pt x="538" y="754"/>
                    <a:pt x="555" y="726"/>
                    <a:pt x="568" y="694"/>
                  </a:cubicBezTo>
                  <a:cubicBezTo>
                    <a:pt x="580" y="664"/>
                    <a:pt x="590" y="631"/>
                    <a:pt x="596" y="596"/>
                  </a:cubicBezTo>
                  <a:cubicBezTo>
                    <a:pt x="601" y="561"/>
                    <a:pt x="604" y="525"/>
                    <a:pt x="602" y="487"/>
                  </a:cubicBezTo>
                  <a:cubicBezTo>
                    <a:pt x="601" y="449"/>
                    <a:pt x="596" y="412"/>
                    <a:pt x="587" y="379"/>
                  </a:cubicBezTo>
                  <a:close/>
                  <a:moveTo>
                    <a:pt x="574" y="534"/>
                  </a:moveTo>
                  <a:cubicBezTo>
                    <a:pt x="573" y="549"/>
                    <a:pt x="571" y="564"/>
                    <a:pt x="569" y="578"/>
                  </a:cubicBezTo>
                  <a:cubicBezTo>
                    <a:pt x="566" y="593"/>
                    <a:pt x="563" y="607"/>
                    <a:pt x="559" y="620"/>
                  </a:cubicBezTo>
                  <a:cubicBezTo>
                    <a:pt x="555" y="634"/>
                    <a:pt x="550" y="647"/>
                    <a:pt x="545" y="660"/>
                  </a:cubicBezTo>
                  <a:cubicBezTo>
                    <a:pt x="539" y="672"/>
                    <a:pt x="533" y="684"/>
                    <a:pt x="526" y="695"/>
                  </a:cubicBezTo>
                  <a:cubicBezTo>
                    <a:pt x="519" y="706"/>
                    <a:pt x="512" y="717"/>
                    <a:pt x="503" y="726"/>
                  </a:cubicBezTo>
                  <a:cubicBezTo>
                    <a:pt x="495" y="736"/>
                    <a:pt x="485" y="744"/>
                    <a:pt x="476" y="751"/>
                  </a:cubicBezTo>
                  <a:cubicBezTo>
                    <a:pt x="465" y="758"/>
                    <a:pt x="454" y="764"/>
                    <a:pt x="443" y="768"/>
                  </a:cubicBezTo>
                  <a:cubicBezTo>
                    <a:pt x="431" y="772"/>
                    <a:pt x="419" y="774"/>
                    <a:pt x="407" y="774"/>
                  </a:cubicBezTo>
                  <a:cubicBezTo>
                    <a:pt x="395" y="775"/>
                    <a:pt x="383" y="773"/>
                    <a:pt x="371" y="769"/>
                  </a:cubicBezTo>
                  <a:cubicBezTo>
                    <a:pt x="358" y="765"/>
                    <a:pt x="346" y="759"/>
                    <a:pt x="334" y="752"/>
                  </a:cubicBezTo>
                  <a:cubicBezTo>
                    <a:pt x="322" y="744"/>
                    <a:pt x="311" y="734"/>
                    <a:pt x="300" y="722"/>
                  </a:cubicBezTo>
                  <a:cubicBezTo>
                    <a:pt x="289" y="709"/>
                    <a:pt x="279" y="695"/>
                    <a:pt x="269" y="679"/>
                  </a:cubicBezTo>
                  <a:cubicBezTo>
                    <a:pt x="260" y="663"/>
                    <a:pt x="251" y="645"/>
                    <a:pt x="244" y="626"/>
                  </a:cubicBezTo>
                  <a:cubicBezTo>
                    <a:pt x="237" y="607"/>
                    <a:pt x="231" y="586"/>
                    <a:pt x="227" y="563"/>
                  </a:cubicBezTo>
                  <a:cubicBezTo>
                    <a:pt x="223" y="541"/>
                    <a:pt x="220" y="518"/>
                    <a:pt x="219" y="494"/>
                  </a:cubicBezTo>
                  <a:cubicBezTo>
                    <a:pt x="218" y="470"/>
                    <a:pt x="219" y="446"/>
                    <a:pt x="222" y="424"/>
                  </a:cubicBezTo>
                  <a:cubicBezTo>
                    <a:pt x="225" y="402"/>
                    <a:pt x="230" y="381"/>
                    <a:pt x="235" y="361"/>
                  </a:cubicBezTo>
                  <a:cubicBezTo>
                    <a:pt x="241" y="342"/>
                    <a:pt x="248" y="324"/>
                    <a:pt x="257" y="307"/>
                  </a:cubicBezTo>
                  <a:cubicBezTo>
                    <a:pt x="265" y="291"/>
                    <a:pt x="274" y="277"/>
                    <a:pt x="285" y="265"/>
                  </a:cubicBezTo>
                  <a:cubicBezTo>
                    <a:pt x="295" y="252"/>
                    <a:pt x="305" y="242"/>
                    <a:pt x="317" y="234"/>
                  </a:cubicBezTo>
                  <a:cubicBezTo>
                    <a:pt x="328" y="226"/>
                    <a:pt x="339" y="219"/>
                    <a:pt x="351" y="215"/>
                  </a:cubicBezTo>
                  <a:cubicBezTo>
                    <a:pt x="363" y="211"/>
                    <a:pt x="375" y="209"/>
                    <a:pt x="387" y="209"/>
                  </a:cubicBezTo>
                  <a:cubicBezTo>
                    <a:pt x="399" y="208"/>
                    <a:pt x="411" y="210"/>
                    <a:pt x="423" y="214"/>
                  </a:cubicBezTo>
                  <a:cubicBezTo>
                    <a:pt x="435" y="217"/>
                    <a:pt x="446" y="223"/>
                    <a:pt x="457" y="229"/>
                  </a:cubicBezTo>
                  <a:cubicBezTo>
                    <a:pt x="467" y="236"/>
                    <a:pt x="477" y="244"/>
                    <a:pt x="486" y="253"/>
                  </a:cubicBezTo>
                  <a:cubicBezTo>
                    <a:pt x="495" y="262"/>
                    <a:pt x="503" y="272"/>
                    <a:pt x="511" y="282"/>
                  </a:cubicBezTo>
                  <a:cubicBezTo>
                    <a:pt x="519" y="293"/>
                    <a:pt x="526" y="305"/>
                    <a:pt x="532" y="317"/>
                  </a:cubicBezTo>
                  <a:cubicBezTo>
                    <a:pt x="539" y="329"/>
                    <a:pt x="544" y="342"/>
                    <a:pt x="549" y="355"/>
                  </a:cubicBezTo>
                  <a:cubicBezTo>
                    <a:pt x="554" y="369"/>
                    <a:pt x="559" y="382"/>
                    <a:pt x="562" y="397"/>
                  </a:cubicBezTo>
                  <a:cubicBezTo>
                    <a:pt x="566" y="411"/>
                    <a:pt x="569" y="426"/>
                    <a:pt x="571" y="441"/>
                  </a:cubicBezTo>
                  <a:cubicBezTo>
                    <a:pt x="573" y="456"/>
                    <a:pt x="574" y="471"/>
                    <a:pt x="575" y="487"/>
                  </a:cubicBezTo>
                  <a:cubicBezTo>
                    <a:pt x="576" y="503"/>
                    <a:pt x="575" y="519"/>
                    <a:pt x="574" y="534"/>
                  </a:cubicBezTo>
                  <a:close/>
                  <a:moveTo>
                    <a:pt x="646" y="486"/>
                  </a:moveTo>
                  <a:cubicBezTo>
                    <a:pt x="644" y="438"/>
                    <a:pt x="638" y="392"/>
                    <a:pt x="628" y="349"/>
                  </a:cubicBezTo>
                  <a:cubicBezTo>
                    <a:pt x="618" y="305"/>
                    <a:pt x="604" y="263"/>
                    <a:pt x="586" y="224"/>
                  </a:cubicBezTo>
                  <a:cubicBezTo>
                    <a:pt x="567" y="183"/>
                    <a:pt x="544" y="145"/>
                    <a:pt x="517" y="113"/>
                  </a:cubicBezTo>
                  <a:cubicBezTo>
                    <a:pt x="489" y="79"/>
                    <a:pt x="455" y="50"/>
                    <a:pt x="417" y="30"/>
                  </a:cubicBezTo>
                  <a:cubicBezTo>
                    <a:pt x="375" y="8"/>
                    <a:pt x="332" y="0"/>
                    <a:pt x="289" y="4"/>
                  </a:cubicBezTo>
                  <a:cubicBezTo>
                    <a:pt x="242" y="9"/>
                    <a:pt x="196" y="30"/>
                    <a:pt x="155" y="67"/>
                  </a:cubicBezTo>
                  <a:cubicBezTo>
                    <a:pt x="110" y="107"/>
                    <a:pt x="71" y="164"/>
                    <a:pt x="44" y="236"/>
                  </a:cubicBezTo>
                  <a:cubicBezTo>
                    <a:pt x="15" y="312"/>
                    <a:pt x="0" y="401"/>
                    <a:pt x="3" y="498"/>
                  </a:cubicBezTo>
                  <a:cubicBezTo>
                    <a:pt x="6" y="594"/>
                    <a:pt x="26" y="684"/>
                    <a:pt x="60" y="759"/>
                  </a:cubicBezTo>
                  <a:cubicBezTo>
                    <a:pt x="92" y="831"/>
                    <a:pt x="134" y="888"/>
                    <a:pt x="182" y="927"/>
                  </a:cubicBezTo>
                  <a:cubicBezTo>
                    <a:pt x="226" y="963"/>
                    <a:pt x="274" y="983"/>
                    <a:pt x="322" y="986"/>
                  </a:cubicBezTo>
                  <a:cubicBezTo>
                    <a:pt x="366" y="989"/>
                    <a:pt x="409" y="979"/>
                    <a:pt x="450" y="955"/>
                  </a:cubicBezTo>
                  <a:cubicBezTo>
                    <a:pt x="487" y="934"/>
                    <a:pt x="519" y="903"/>
                    <a:pt x="545" y="867"/>
                  </a:cubicBezTo>
                  <a:cubicBezTo>
                    <a:pt x="570" y="833"/>
                    <a:pt x="590" y="794"/>
                    <a:pt x="606" y="752"/>
                  </a:cubicBezTo>
                  <a:cubicBezTo>
                    <a:pt x="621" y="712"/>
                    <a:pt x="632" y="669"/>
                    <a:pt x="639" y="624"/>
                  </a:cubicBezTo>
                  <a:cubicBezTo>
                    <a:pt x="645" y="580"/>
                    <a:pt x="648" y="534"/>
                    <a:pt x="646" y="486"/>
                  </a:cubicBezTo>
                  <a:close/>
                  <a:moveTo>
                    <a:pt x="622" y="549"/>
                  </a:moveTo>
                  <a:cubicBezTo>
                    <a:pt x="620" y="569"/>
                    <a:pt x="618" y="589"/>
                    <a:pt x="615" y="609"/>
                  </a:cubicBezTo>
                  <a:cubicBezTo>
                    <a:pt x="612" y="628"/>
                    <a:pt x="608" y="647"/>
                    <a:pt x="603" y="666"/>
                  </a:cubicBezTo>
                  <a:cubicBezTo>
                    <a:pt x="598" y="685"/>
                    <a:pt x="592" y="703"/>
                    <a:pt x="585" y="720"/>
                  </a:cubicBezTo>
                  <a:cubicBezTo>
                    <a:pt x="578" y="738"/>
                    <a:pt x="570" y="755"/>
                    <a:pt x="561" y="771"/>
                  </a:cubicBezTo>
                  <a:cubicBezTo>
                    <a:pt x="552" y="788"/>
                    <a:pt x="542" y="803"/>
                    <a:pt x="530" y="818"/>
                  </a:cubicBezTo>
                  <a:cubicBezTo>
                    <a:pt x="519" y="832"/>
                    <a:pt x="506" y="846"/>
                    <a:pt x="493" y="857"/>
                  </a:cubicBezTo>
                  <a:cubicBezTo>
                    <a:pt x="479" y="869"/>
                    <a:pt x="464" y="880"/>
                    <a:pt x="447" y="888"/>
                  </a:cubicBezTo>
                  <a:cubicBezTo>
                    <a:pt x="430" y="896"/>
                    <a:pt x="413" y="902"/>
                    <a:pt x="395" y="905"/>
                  </a:cubicBezTo>
                  <a:cubicBezTo>
                    <a:pt x="377" y="908"/>
                    <a:pt x="359" y="908"/>
                    <a:pt x="340" y="905"/>
                  </a:cubicBezTo>
                  <a:cubicBezTo>
                    <a:pt x="321" y="902"/>
                    <a:pt x="302" y="896"/>
                    <a:pt x="284" y="886"/>
                  </a:cubicBezTo>
                  <a:cubicBezTo>
                    <a:pt x="264" y="877"/>
                    <a:pt x="246" y="864"/>
                    <a:pt x="228" y="847"/>
                  </a:cubicBezTo>
                  <a:cubicBezTo>
                    <a:pt x="209" y="831"/>
                    <a:pt x="192" y="810"/>
                    <a:pt x="176" y="787"/>
                  </a:cubicBezTo>
                  <a:cubicBezTo>
                    <a:pt x="160" y="763"/>
                    <a:pt x="146" y="736"/>
                    <a:pt x="133" y="706"/>
                  </a:cubicBezTo>
                  <a:cubicBezTo>
                    <a:pt x="121" y="676"/>
                    <a:pt x="110" y="643"/>
                    <a:pt x="103" y="608"/>
                  </a:cubicBezTo>
                  <a:cubicBezTo>
                    <a:pt x="96" y="572"/>
                    <a:pt x="91" y="535"/>
                    <a:pt x="90" y="496"/>
                  </a:cubicBezTo>
                  <a:cubicBezTo>
                    <a:pt x="89" y="458"/>
                    <a:pt x="91" y="420"/>
                    <a:pt x="96" y="385"/>
                  </a:cubicBezTo>
                  <a:cubicBezTo>
                    <a:pt x="101" y="350"/>
                    <a:pt x="109" y="316"/>
                    <a:pt x="120" y="286"/>
                  </a:cubicBezTo>
                  <a:cubicBezTo>
                    <a:pt x="130" y="256"/>
                    <a:pt x="143" y="229"/>
                    <a:pt x="158" y="205"/>
                  </a:cubicBezTo>
                  <a:cubicBezTo>
                    <a:pt x="172" y="181"/>
                    <a:pt x="188" y="161"/>
                    <a:pt x="205" y="143"/>
                  </a:cubicBezTo>
                  <a:cubicBezTo>
                    <a:pt x="221" y="127"/>
                    <a:pt x="239" y="113"/>
                    <a:pt x="257" y="103"/>
                  </a:cubicBezTo>
                  <a:cubicBezTo>
                    <a:pt x="275" y="93"/>
                    <a:pt x="293" y="86"/>
                    <a:pt x="312" y="83"/>
                  </a:cubicBezTo>
                  <a:cubicBezTo>
                    <a:pt x="330" y="79"/>
                    <a:pt x="348" y="79"/>
                    <a:pt x="367" y="81"/>
                  </a:cubicBezTo>
                  <a:cubicBezTo>
                    <a:pt x="384" y="83"/>
                    <a:pt x="402" y="88"/>
                    <a:pt x="419" y="96"/>
                  </a:cubicBezTo>
                  <a:cubicBezTo>
                    <a:pt x="436" y="103"/>
                    <a:pt x="452" y="113"/>
                    <a:pt x="466" y="124"/>
                  </a:cubicBezTo>
                  <a:cubicBezTo>
                    <a:pt x="481" y="135"/>
                    <a:pt x="494" y="148"/>
                    <a:pt x="506" y="162"/>
                  </a:cubicBezTo>
                  <a:cubicBezTo>
                    <a:pt x="519" y="175"/>
                    <a:pt x="530" y="190"/>
                    <a:pt x="540" y="206"/>
                  </a:cubicBezTo>
                  <a:cubicBezTo>
                    <a:pt x="550" y="222"/>
                    <a:pt x="559" y="238"/>
                    <a:pt x="568" y="255"/>
                  </a:cubicBezTo>
                  <a:cubicBezTo>
                    <a:pt x="576" y="272"/>
                    <a:pt x="583" y="290"/>
                    <a:pt x="590" y="309"/>
                  </a:cubicBezTo>
                  <a:cubicBezTo>
                    <a:pt x="596" y="327"/>
                    <a:pt x="601" y="346"/>
                    <a:pt x="606" y="365"/>
                  </a:cubicBezTo>
                  <a:cubicBezTo>
                    <a:pt x="611" y="384"/>
                    <a:pt x="614" y="404"/>
                    <a:pt x="617" y="424"/>
                  </a:cubicBezTo>
                  <a:cubicBezTo>
                    <a:pt x="620" y="444"/>
                    <a:pt x="621" y="465"/>
                    <a:pt x="622" y="486"/>
                  </a:cubicBezTo>
                  <a:cubicBezTo>
                    <a:pt x="623" y="508"/>
                    <a:pt x="623" y="528"/>
                    <a:pt x="622" y="549"/>
                  </a:cubicBezTo>
                  <a:close/>
                  <a:moveTo>
                    <a:pt x="483" y="454"/>
                  </a:moveTo>
                  <a:cubicBezTo>
                    <a:pt x="480" y="443"/>
                    <a:pt x="475" y="433"/>
                    <a:pt x="470" y="425"/>
                  </a:cubicBezTo>
                  <a:cubicBezTo>
                    <a:pt x="465" y="416"/>
                    <a:pt x="459" y="409"/>
                    <a:pt x="452" y="404"/>
                  </a:cubicBezTo>
                  <a:cubicBezTo>
                    <a:pt x="445" y="399"/>
                    <a:pt x="438" y="396"/>
                    <a:pt x="430" y="395"/>
                  </a:cubicBezTo>
                  <a:cubicBezTo>
                    <a:pt x="422" y="394"/>
                    <a:pt x="414" y="396"/>
                    <a:pt x="406" y="400"/>
                  </a:cubicBezTo>
                  <a:cubicBezTo>
                    <a:pt x="399" y="405"/>
                    <a:pt x="393" y="411"/>
                    <a:pt x="387" y="420"/>
                  </a:cubicBezTo>
                  <a:cubicBezTo>
                    <a:pt x="381" y="429"/>
                    <a:pt x="377" y="439"/>
                    <a:pt x="374" y="451"/>
                  </a:cubicBezTo>
                  <a:cubicBezTo>
                    <a:pt x="371" y="463"/>
                    <a:pt x="370" y="477"/>
                    <a:pt x="370" y="491"/>
                  </a:cubicBezTo>
                  <a:cubicBezTo>
                    <a:pt x="371" y="505"/>
                    <a:pt x="373" y="519"/>
                    <a:pt x="377" y="531"/>
                  </a:cubicBezTo>
                  <a:cubicBezTo>
                    <a:pt x="380" y="542"/>
                    <a:pt x="386" y="553"/>
                    <a:pt x="392" y="562"/>
                  </a:cubicBezTo>
                  <a:cubicBezTo>
                    <a:pt x="398" y="570"/>
                    <a:pt x="405" y="576"/>
                    <a:pt x="413" y="581"/>
                  </a:cubicBezTo>
                  <a:cubicBezTo>
                    <a:pt x="420" y="585"/>
                    <a:pt x="428" y="586"/>
                    <a:pt x="436" y="585"/>
                  </a:cubicBezTo>
                  <a:cubicBezTo>
                    <a:pt x="444" y="584"/>
                    <a:pt x="452" y="581"/>
                    <a:pt x="458" y="575"/>
                  </a:cubicBezTo>
                  <a:cubicBezTo>
                    <a:pt x="465" y="569"/>
                    <a:pt x="470" y="562"/>
                    <a:pt x="475" y="553"/>
                  </a:cubicBezTo>
                  <a:cubicBezTo>
                    <a:pt x="479" y="545"/>
                    <a:pt x="483" y="535"/>
                    <a:pt x="485" y="524"/>
                  </a:cubicBezTo>
                  <a:cubicBezTo>
                    <a:pt x="487" y="513"/>
                    <a:pt x="488" y="501"/>
                    <a:pt x="488" y="489"/>
                  </a:cubicBezTo>
                  <a:cubicBezTo>
                    <a:pt x="487" y="477"/>
                    <a:pt x="486" y="465"/>
                    <a:pt x="483" y="454"/>
                  </a:cubicBezTo>
                  <a:close/>
                </a:path>
              </a:pathLst>
            </a:custGeom>
            <a:gradFill rotWithShape="1">
              <a:gsLst>
                <a:gs pos="0">
                  <a:srgbClr val="7F7F7F">
                    <a:alpha val="100000"/>
                  </a:srgbClr>
                </a:gs>
                <a:gs pos="100000">
                  <a:srgbClr val="3B3B3B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</p:grpSp>
      <p:grpSp>
        <p:nvGrpSpPr>
          <p:cNvPr id="20483" name="组合 18"/>
          <p:cNvGrpSpPr/>
          <p:nvPr/>
        </p:nvGrpSpPr>
        <p:grpSpPr>
          <a:xfrm rot="10800000">
            <a:off x="1018084" y="1576708"/>
            <a:ext cx="5862957" cy="1741607"/>
            <a:chOff x="0" y="0"/>
            <a:chExt cx="6411128" cy="1904999"/>
          </a:xfrm>
        </p:grpSpPr>
        <p:sp>
          <p:nvSpPr>
            <p:cNvPr id="20501" name="任意多边形 17"/>
            <p:cNvSpPr/>
            <p:nvPr/>
          </p:nvSpPr>
          <p:spPr>
            <a:xfrm rot="10800000">
              <a:off x="5098152" y="101815"/>
              <a:ext cx="1312976" cy="1701363"/>
            </a:xfrm>
            <a:custGeom>
              <a:avLst/>
              <a:gdLst>
                <a:gd name="txL" fmla="*/ 0 w 1312976"/>
                <a:gd name="txT" fmla="*/ 0 h 1701363"/>
                <a:gd name="txR" fmla="*/ 1312976 w 1312976"/>
                <a:gd name="txB" fmla="*/ 1701363 h 1701363"/>
              </a:gdLst>
              <a:ahLst/>
              <a:cxnLst>
                <a:cxn ang="0">
                  <a:pos x="653834" y="1701363"/>
                </a:cxn>
                <a:cxn ang="0">
                  <a:pos x="0" y="1701363"/>
                </a:cxn>
                <a:cxn ang="0">
                  <a:pos x="261230" y="1361485"/>
                </a:cxn>
                <a:cxn ang="0">
                  <a:pos x="209105" y="1361485"/>
                </a:cxn>
                <a:cxn ang="0">
                  <a:pos x="209105" y="339879"/>
                </a:cxn>
                <a:cxn ang="0">
                  <a:pos x="261231" y="339879"/>
                </a:cxn>
                <a:cxn ang="0">
                  <a:pos x="0" y="0"/>
                </a:cxn>
                <a:cxn ang="0">
                  <a:pos x="653834" y="0"/>
                </a:cxn>
                <a:cxn ang="0">
                  <a:pos x="915065" y="339879"/>
                </a:cxn>
                <a:cxn ang="0">
                  <a:pos x="1312976" y="339879"/>
                </a:cxn>
                <a:cxn ang="0">
                  <a:pos x="1312976" y="1361485"/>
                </a:cxn>
                <a:cxn ang="0">
                  <a:pos x="915064" y="1361485"/>
                </a:cxn>
              </a:cxnLst>
              <a:rect l="txL" t="txT" r="txR" b="txB"/>
              <a:pathLst>
                <a:path w="1312976" h="1701363">
                  <a:moveTo>
                    <a:pt x="653834" y="1701363"/>
                  </a:moveTo>
                  <a:lnTo>
                    <a:pt x="0" y="1701363"/>
                  </a:lnTo>
                  <a:lnTo>
                    <a:pt x="261230" y="1361485"/>
                  </a:lnTo>
                  <a:lnTo>
                    <a:pt x="209105" y="1361485"/>
                  </a:lnTo>
                  <a:lnTo>
                    <a:pt x="209105" y="339879"/>
                  </a:lnTo>
                  <a:lnTo>
                    <a:pt x="261231" y="339879"/>
                  </a:lnTo>
                  <a:lnTo>
                    <a:pt x="0" y="0"/>
                  </a:lnTo>
                  <a:lnTo>
                    <a:pt x="653834" y="0"/>
                  </a:lnTo>
                  <a:lnTo>
                    <a:pt x="915065" y="339879"/>
                  </a:lnTo>
                  <a:lnTo>
                    <a:pt x="1312976" y="339879"/>
                  </a:lnTo>
                  <a:lnTo>
                    <a:pt x="1312976" y="1361485"/>
                  </a:lnTo>
                  <a:lnTo>
                    <a:pt x="915064" y="1361485"/>
                  </a:lnTo>
                  <a:lnTo>
                    <a:pt x="653834" y="1701363"/>
                  </a:lnTo>
                  <a:close/>
                </a:path>
              </a:pathLst>
            </a:custGeom>
            <a:solidFill>
              <a:srgbClr val="3B3B3B">
                <a:alpha val="100000"/>
              </a:srgbClr>
            </a:solidFill>
            <a:ln w="12700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20502" name="任意多边形 15"/>
            <p:cNvSpPr/>
            <p:nvPr/>
          </p:nvSpPr>
          <p:spPr>
            <a:xfrm rot="5400000">
              <a:off x="4092664" y="342543"/>
              <a:ext cx="1021607" cy="1219907"/>
            </a:xfrm>
            <a:custGeom>
              <a:avLst/>
              <a:gdLst>
                <a:gd name="txL" fmla="*/ 0 w 1021607"/>
                <a:gd name="txT" fmla="*/ 0 h 1219907"/>
                <a:gd name="txR" fmla="*/ 1021607 w 1021607"/>
                <a:gd name="txB" fmla="*/ 1219907 h 1219907"/>
              </a:gdLst>
              <a:ahLst/>
              <a:cxnLst>
                <a:cxn ang="0">
                  <a:pos x="0" y="1219907"/>
                </a:cxn>
                <a:cxn ang="0">
                  <a:pos x="0" y="116036"/>
                </a:cxn>
                <a:cxn ang="0">
                  <a:pos x="381631" y="116036"/>
                </a:cxn>
                <a:cxn ang="0">
                  <a:pos x="510804" y="0"/>
                </a:cxn>
                <a:cxn ang="0">
                  <a:pos x="639977" y="116036"/>
                </a:cxn>
                <a:cxn ang="0">
                  <a:pos x="1021607" y="116036"/>
                </a:cxn>
                <a:cxn ang="0">
                  <a:pos x="1021607" y="1219907"/>
                </a:cxn>
              </a:cxnLst>
              <a:rect l="txL" t="txT" r="txR" b="txB"/>
              <a:pathLst>
                <a:path w="1021607" h="1219907">
                  <a:moveTo>
                    <a:pt x="0" y="1219907"/>
                  </a:moveTo>
                  <a:lnTo>
                    <a:pt x="0" y="116036"/>
                  </a:lnTo>
                  <a:lnTo>
                    <a:pt x="381631" y="116036"/>
                  </a:lnTo>
                  <a:lnTo>
                    <a:pt x="510804" y="0"/>
                  </a:lnTo>
                  <a:lnTo>
                    <a:pt x="639977" y="116036"/>
                  </a:lnTo>
                  <a:lnTo>
                    <a:pt x="1021607" y="116036"/>
                  </a:lnTo>
                  <a:lnTo>
                    <a:pt x="1021607" y="1219907"/>
                  </a:lnTo>
                  <a:lnTo>
                    <a:pt x="0" y="1219907"/>
                  </a:lnTo>
                  <a:close/>
                </a:path>
              </a:pathLst>
            </a:custGeom>
            <a:solidFill>
              <a:srgbClr val="F4F4F4">
                <a:alpha val="100000"/>
              </a:srgbClr>
            </a:solidFill>
            <a:ln w="12700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20503" name="任意多边形 14"/>
            <p:cNvSpPr/>
            <p:nvPr/>
          </p:nvSpPr>
          <p:spPr>
            <a:xfrm rot="5400000">
              <a:off x="3012058" y="342544"/>
              <a:ext cx="1021607" cy="1219907"/>
            </a:xfrm>
            <a:custGeom>
              <a:avLst/>
              <a:gdLst>
                <a:gd name="txL" fmla="*/ 0 w 1021607"/>
                <a:gd name="txT" fmla="*/ 0 h 1219907"/>
                <a:gd name="txR" fmla="*/ 1021607 w 1021607"/>
                <a:gd name="txB" fmla="*/ 1219907 h 1219907"/>
              </a:gdLst>
              <a:ahLst/>
              <a:cxnLst>
                <a:cxn ang="0">
                  <a:pos x="0" y="1219907"/>
                </a:cxn>
                <a:cxn ang="0">
                  <a:pos x="0" y="116036"/>
                </a:cxn>
                <a:cxn ang="0">
                  <a:pos x="381631" y="116036"/>
                </a:cxn>
                <a:cxn ang="0">
                  <a:pos x="510804" y="0"/>
                </a:cxn>
                <a:cxn ang="0">
                  <a:pos x="639977" y="116036"/>
                </a:cxn>
                <a:cxn ang="0">
                  <a:pos x="1021607" y="116036"/>
                </a:cxn>
                <a:cxn ang="0">
                  <a:pos x="1021607" y="1219907"/>
                </a:cxn>
              </a:cxnLst>
              <a:rect l="txL" t="txT" r="txR" b="txB"/>
              <a:pathLst>
                <a:path w="1021607" h="1219907">
                  <a:moveTo>
                    <a:pt x="0" y="1219907"/>
                  </a:moveTo>
                  <a:lnTo>
                    <a:pt x="0" y="116036"/>
                  </a:lnTo>
                  <a:lnTo>
                    <a:pt x="381631" y="116036"/>
                  </a:lnTo>
                  <a:lnTo>
                    <a:pt x="510804" y="0"/>
                  </a:lnTo>
                  <a:lnTo>
                    <a:pt x="639977" y="116036"/>
                  </a:lnTo>
                  <a:lnTo>
                    <a:pt x="1021607" y="116036"/>
                  </a:lnTo>
                  <a:lnTo>
                    <a:pt x="1021607" y="1219907"/>
                  </a:lnTo>
                  <a:lnTo>
                    <a:pt x="0" y="1219907"/>
                  </a:lnTo>
                  <a:close/>
                </a:path>
              </a:pathLst>
            </a:custGeom>
            <a:solidFill>
              <a:srgbClr val="3B3B3B">
                <a:alpha val="100000"/>
              </a:srgbClr>
            </a:solidFill>
            <a:ln w="12700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20504" name="任意多边形 13"/>
            <p:cNvSpPr/>
            <p:nvPr/>
          </p:nvSpPr>
          <p:spPr>
            <a:xfrm rot="5400000">
              <a:off x="1907421" y="342545"/>
              <a:ext cx="1021607" cy="1219907"/>
            </a:xfrm>
            <a:custGeom>
              <a:avLst/>
              <a:gdLst>
                <a:gd name="txL" fmla="*/ 0 w 1021607"/>
                <a:gd name="txT" fmla="*/ 0 h 1219907"/>
                <a:gd name="txR" fmla="*/ 1021607 w 1021607"/>
                <a:gd name="txB" fmla="*/ 1219907 h 1219907"/>
              </a:gdLst>
              <a:ahLst/>
              <a:cxnLst>
                <a:cxn ang="0">
                  <a:pos x="0" y="1219907"/>
                </a:cxn>
                <a:cxn ang="0">
                  <a:pos x="0" y="116036"/>
                </a:cxn>
                <a:cxn ang="0">
                  <a:pos x="381631" y="116036"/>
                </a:cxn>
                <a:cxn ang="0">
                  <a:pos x="510804" y="0"/>
                </a:cxn>
                <a:cxn ang="0">
                  <a:pos x="639977" y="116036"/>
                </a:cxn>
                <a:cxn ang="0">
                  <a:pos x="1021607" y="116036"/>
                </a:cxn>
                <a:cxn ang="0">
                  <a:pos x="1021607" y="1219907"/>
                </a:cxn>
              </a:cxnLst>
              <a:rect l="txL" t="txT" r="txR" b="txB"/>
              <a:pathLst>
                <a:path w="1021607" h="1219907">
                  <a:moveTo>
                    <a:pt x="0" y="1219907"/>
                  </a:moveTo>
                  <a:lnTo>
                    <a:pt x="0" y="116036"/>
                  </a:lnTo>
                  <a:lnTo>
                    <a:pt x="381631" y="116036"/>
                  </a:lnTo>
                  <a:lnTo>
                    <a:pt x="510804" y="0"/>
                  </a:lnTo>
                  <a:lnTo>
                    <a:pt x="639977" y="116036"/>
                  </a:lnTo>
                  <a:lnTo>
                    <a:pt x="1021607" y="116036"/>
                  </a:lnTo>
                  <a:lnTo>
                    <a:pt x="1021607" y="1219907"/>
                  </a:lnTo>
                  <a:lnTo>
                    <a:pt x="0" y="1219907"/>
                  </a:lnTo>
                  <a:close/>
                </a:path>
              </a:pathLst>
            </a:custGeom>
            <a:solidFill>
              <a:srgbClr val="F4F4F4">
                <a:alpha val="100000"/>
              </a:srgbClr>
            </a:solidFill>
            <a:ln w="12700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20505" name="任意多边形 10"/>
            <p:cNvSpPr/>
            <p:nvPr/>
          </p:nvSpPr>
          <p:spPr>
            <a:xfrm rot="-5400000">
              <a:off x="4762" y="-4762"/>
              <a:ext cx="1904999" cy="1914523"/>
            </a:xfrm>
            <a:custGeom>
              <a:avLst/>
              <a:gdLst>
                <a:gd name="txL" fmla="*/ 0 w 1904999"/>
                <a:gd name="txT" fmla="*/ 0 h 1914523"/>
                <a:gd name="txR" fmla="*/ 1904999 w 1904999"/>
                <a:gd name="txB" fmla="*/ 1914523 h 1914523"/>
              </a:gdLst>
              <a:ahLst/>
              <a:cxnLst>
                <a:cxn ang="0">
                  <a:pos x="1904845" y="1752153"/>
                </a:cxn>
                <a:cxn ang="0">
                  <a:pos x="1877202" y="1803749"/>
                </a:cxn>
                <a:cxn ang="0">
                  <a:pos x="1875316" y="1806080"/>
                </a:cxn>
                <a:cxn ang="0">
                  <a:pos x="1694971" y="1808463"/>
                </a:cxn>
                <a:cxn ang="0">
                  <a:pos x="1070569" y="1808462"/>
                </a:cxn>
                <a:cxn ang="0">
                  <a:pos x="952500" y="1914523"/>
                </a:cxn>
                <a:cxn ang="0">
                  <a:pos x="834430" y="1808461"/>
                </a:cxn>
                <a:cxn ang="0">
                  <a:pos x="196759" y="1808459"/>
                </a:cxn>
                <a:cxn ang="0">
                  <a:pos x="29203" y="1806079"/>
                </a:cxn>
                <a:cxn ang="0">
                  <a:pos x="27317" y="1803748"/>
                </a:cxn>
                <a:cxn ang="0">
                  <a:pos x="2898" y="1724324"/>
                </a:cxn>
                <a:cxn ang="0">
                  <a:pos x="815756" y="123258"/>
                </a:cxn>
                <a:cxn ang="0">
                  <a:pos x="833024" y="91381"/>
                </a:cxn>
                <a:cxn ang="0">
                  <a:pos x="955923" y="601"/>
                </a:cxn>
                <a:cxn ang="0">
                  <a:pos x="959324" y="0"/>
                </a:cxn>
                <a:cxn ang="0">
                  <a:pos x="1078826" y="91381"/>
                </a:cxn>
                <a:cxn ang="0">
                  <a:pos x="1148780" y="220519"/>
                </a:cxn>
                <a:cxn ang="0">
                  <a:pos x="1623257" y="1155085"/>
                </a:cxn>
                <a:cxn ang="0">
                  <a:pos x="1620212" y="1153362"/>
                </a:cxn>
                <a:cxn ang="0">
                  <a:pos x="1883174" y="1670667"/>
                </a:cxn>
                <a:cxn ang="0">
                  <a:pos x="1904845" y="1752153"/>
                </a:cxn>
              </a:cxnLst>
              <a:rect l="txL" t="txT" r="txR" b="txB"/>
              <a:pathLst>
                <a:path w="1904999" h="1914523">
                  <a:moveTo>
                    <a:pt x="1904845" y="1752153"/>
                  </a:moveTo>
                  <a:cubicBezTo>
                    <a:pt x="1903540" y="1774608"/>
                    <a:pt x="1894016" y="1792082"/>
                    <a:pt x="1877202" y="1803749"/>
                  </a:cubicBezTo>
                  <a:cubicBezTo>
                    <a:pt x="1876917" y="1804790"/>
                    <a:pt x="1905689" y="1805294"/>
                    <a:pt x="1875316" y="1806080"/>
                  </a:cubicBezTo>
                  <a:cubicBezTo>
                    <a:pt x="1844945" y="1806866"/>
                    <a:pt x="1832201" y="1809506"/>
                    <a:pt x="1694971" y="1808463"/>
                  </a:cubicBezTo>
                  <a:lnTo>
                    <a:pt x="1070569" y="1808462"/>
                  </a:lnTo>
                  <a:lnTo>
                    <a:pt x="952500" y="1914523"/>
                  </a:lnTo>
                  <a:lnTo>
                    <a:pt x="834430" y="1808461"/>
                  </a:lnTo>
                  <a:lnTo>
                    <a:pt x="196759" y="1808459"/>
                  </a:lnTo>
                  <a:cubicBezTo>
                    <a:pt x="94828" y="1809500"/>
                    <a:pt x="60068" y="1830323"/>
                    <a:pt x="29203" y="1806079"/>
                  </a:cubicBezTo>
                  <a:cubicBezTo>
                    <a:pt x="28391" y="1805443"/>
                    <a:pt x="28332" y="1804453"/>
                    <a:pt x="27317" y="1803748"/>
                  </a:cubicBezTo>
                  <a:cubicBezTo>
                    <a:pt x="4061" y="1787610"/>
                    <a:pt x="-5249" y="1760366"/>
                    <a:pt x="2898" y="1724324"/>
                  </a:cubicBezTo>
                  <a:lnTo>
                    <a:pt x="815756" y="123258"/>
                  </a:lnTo>
                  <a:lnTo>
                    <a:pt x="833024" y="91381"/>
                  </a:lnTo>
                  <a:cubicBezTo>
                    <a:pt x="866887" y="28860"/>
                    <a:pt x="911551" y="-1578"/>
                    <a:pt x="955923" y="601"/>
                  </a:cubicBezTo>
                  <a:cubicBezTo>
                    <a:pt x="957052" y="24"/>
                    <a:pt x="958190" y="0"/>
                    <a:pt x="959324" y="0"/>
                  </a:cubicBezTo>
                  <a:cubicBezTo>
                    <a:pt x="1002574" y="0"/>
                    <a:pt x="1045826" y="30460"/>
                    <a:pt x="1078826" y="91381"/>
                  </a:cubicBezTo>
                  <a:lnTo>
                    <a:pt x="1148780" y="220519"/>
                  </a:lnTo>
                  <a:lnTo>
                    <a:pt x="1623257" y="1155085"/>
                  </a:lnTo>
                  <a:lnTo>
                    <a:pt x="1620212" y="1153362"/>
                  </a:lnTo>
                  <a:lnTo>
                    <a:pt x="1883174" y="1670667"/>
                  </a:lnTo>
                  <a:cubicBezTo>
                    <a:pt x="1899236" y="1702261"/>
                    <a:pt x="1906150" y="1729698"/>
                    <a:pt x="1904845" y="1752153"/>
                  </a:cubicBezTo>
                  <a:close/>
                </a:path>
              </a:pathLst>
            </a:custGeom>
            <a:solidFill>
              <a:srgbClr val="3B3B3B">
                <a:alpha val="100000"/>
              </a:srgbClr>
            </a:solidFill>
            <a:ln w="12700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</p:grpSp>
      <p:grpSp>
        <p:nvGrpSpPr>
          <p:cNvPr id="20484" name="Group 4"/>
          <p:cNvGrpSpPr/>
          <p:nvPr/>
        </p:nvGrpSpPr>
        <p:grpSpPr>
          <a:xfrm>
            <a:off x="3542397" y="2284871"/>
            <a:ext cx="310598" cy="327540"/>
            <a:chOff x="0" y="0"/>
            <a:chExt cx="472" cy="496"/>
          </a:xfrm>
        </p:grpSpPr>
        <p:sp>
          <p:nvSpPr>
            <p:cNvPr id="20496" name="Freeform 5"/>
            <p:cNvSpPr/>
            <p:nvPr/>
          </p:nvSpPr>
          <p:spPr>
            <a:xfrm>
              <a:off x="0" y="0"/>
              <a:ext cx="472" cy="294"/>
            </a:xfrm>
            <a:custGeom>
              <a:avLst/>
              <a:gdLst>
                <a:gd name="txL" fmla="*/ 0 w 472"/>
                <a:gd name="txT" fmla="*/ 0 h 294"/>
                <a:gd name="txR" fmla="*/ 472 w 472"/>
                <a:gd name="txB" fmla="*/ 294 h 294"/>
              </a:gdLst>
              <a:ahLst/>
              <a:cxnLst>
                <a:cxn ang="0">
                  <a:pos x="295" y="25"/>
                </a:cxn>
                <a:cxn ang="0">
                  <a:pos x="350" y="76"/>
                </a:cxn>
                <a:cxn ang="0">
                  <a:pos x="270" y="156"/>
                </a:cxn>
                <a:cxn ang="0">
                  <a:pos x="228" y="118"/>
                </a:cxn>
                <a:cxn ang="0">
                  <a:pos x="228" y="118"/>
                </a:cxn>
                <a:cxn ang="0">
                  <a:pos x="181" y="67"/>
                </a:cxn>
                <a:cxn ang="0">
                  <a:pos x="177" y="67"/>
                </a:cxn>
                <a:cxn ang="0">
                  <a:pos x="177" y="67"/>
                </a:cxn>
                <a:cxn ang="0">
                  <a:pos x="131" y="118"/>
                </a:cxn>
                <a:cxn ang="0">
                  <a:pos x="131" y="118"/>
                </a:cxn>
                <a:cxn ang="0">
                  <a:pos x="0" y="244"/>
                </a:cxn>
                <a:cxn ang="0">
                  <a:pos x="50" y="294"/>
                </a:cxn>
                <a:cxn ang="0">
                  <a:pos x="177" y="168"/>
                </a:cxn>
                <a:cxn ang="0">
                  <a:pos x="219" y="206"/>
                </a:cxn>
                <a:cxn ang="0">
                  <a:pos x="219" y="206"/>
                </a:cxn>
                <a:cxn ang="0">
                  <a:pos x="266" y="257"/>
                </a:cxn>
                <a:cxn ang="0">
                  <a:pos x="270" y="257"/>
                </a:cxn>
                <a:cxn ang="0">
                  <a:pos x="270" y="257"/>
                </a:cxn>
                <a:cxn ang="0">
                  <a:pos x="316" y="206"/>
                </a:cxn>
                <a:cxn ang="0">
                  <a:pos x="316" y="206"/>
                </a:cxn>
                <a:cxn ang="0">
                  <a:pos x="396" y="126"/>
                </a:cxn>
                <a:cxn ang="0">
                  <a:pos x="451" y="177"/>
                </a:cxn>
                <a:cxn ang="0">
                  <a:pos x="460" y="88"/>
                </a:cxn>
                <a:cxn ang="0">
                  <a:pos x="472" y="0"/>
                </a:cxn>
                <a:cxn ang="0">
                  <a:pos x="384" y="13"/>
                </a:cxn>
                <a:cxn ang="0">
                  <a:pos x="295" y="25"/>
                </a:cxn>
              </a:cxnLst>
              <a:rect l="txL" t="txT" r="txR" b="txB"/>
              <a:pathLst>
                <a:path w="472" h="294">
                  <a:moveTo>
                    <a:pt x="295" y="25"/>
                  </a:moveTo>
                  <a:lnTo>
                    <a:pt x="350" y="76"/>
                  </a:lnTo>
                  <a:lnTo>
                    <a:pt x="270" y="156"/>
                  </a:lnTo>
                  <a:lnTo>
                    <a:pt x="228" y="118"/>
                  </a:lnTo>
                  <a:lnTo>
                    <a:pt x="181" y="67"/>
                  </a:lnTo>
                  <a:lnTo>
                    <a:pt x="177" y="67"/>
                  </a:lnTo>
                  <a:lnTo>
                    <a:pt x="131" y="118"/>
                  </a:lnTo>
                  <a:lnTo>
                    <a:pt x="0" y="244"/>
                  </a:lnTo>
                  <a:lnTo>
                    <a:pt x="50" y="294"/>
                  </a:lnTo>
                  <a:lnTo>
                    <a:pt x="177" y="168"/>
                  </a:lnTo>
                  <a:lnTo>
                    <a:pt x="219" y="206"/>
                  </a:lnTo>
                  <a:lnTo>
                    <a:pt x="266" y="257"/>
                  </a:lnTo>
                  <a:lnTo>
                    <a:pt x="270" y="257"/>
                  </a:lnTo>
                  <a:lnTo>
                    <a:pt x="316" y="206"/>
                  </a:lnTo>
                  <a:lnTo>
                    <a:pt x="396" y="126"/>
                  </a:lnTo>
                  <a:lnTo>
                    <a:pt x="451" y="177"/>
                  </a:lnTo>
                  <a:lnTo>
                    <a:pt x="460" y="88"/>
                  </a:lnTo>
                  <a:lnTo>
                    <a:pt x="472" y="0"/>
                  </a:lnTo>
                  <a:lnTo>
                    <a:pt x="384" y="13"/>
                  </a:lnTo>
                  <a:lnTo>
                    <a:pt x="295" y="25"/>
                  </a:lnTo>
                  <a:close/>
                </a:path>
              </a:pathLst>
            </a:custGeom>
            <a:solidFill>
              <a:srgbClr val="FFB01C">
                <a:alpha val="100000"/>
              </a:srgbClr>
            </a:solidFill>
            <a:ln w="12700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20497" name="Rectangle 6"/>
            <p:cNvSpPr/>
            <p:nvPr/>
          </p:nvSpPr>
          <p:spPr>
            <a:xfrm>
              <a:off x="29" y="378"/>
              <a:ext cx="85" cy="118"/>
            </a:xfrm>
            <a:prstGeom prst="rect">
              <a:avLst/>
            </a:prstGeom>
            <a:solidFill>
              <a:srgbClr val="FFB01C"/>
            </a:solidFill>
            <a:ln w="12700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81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498" name="Rectangle 7"/>
            <p:cNvSpPr/>
            <p:nvPr/>
          </p:nvSpPr>
          <p:spPr>
            <a:xfrm>
              <a:off x="152" y="273"/>
              <a:ext cx="80" cy="223"/>
            </a:xfrm>
            <a:prstGeom prst="rect">
              <a:avLst/>
            </a:prstGeom>
            <a:solidFill>
              <a:srgbClr val="FFB01C"/>
            </a:solidFill>
            <a:ln w="12700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81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499" name="Rectangle 8"/>
            <p:cNvSpPr/>
            <p:nvPr/>
          </p:nvSpPr>
          <p:spPr>
            <a:xfrm>
              <a:off x="270" y="328"/>
              <a:ext cx="84" cy="168"/>
            </a:xfrm>
            <a:prstGeom prst="rect">
              <a:avLst/>
            </a:prstGeom>
            <a:solidFill>
              <a:srgbClr val="FFB01C"/>
            </a:solidFill>
            <a:ln w="12700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81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00" name="Rectangle 9"/>
            <p:cNvSpPr/>
            <p:nvPr/>
          </p:nvSpPr>
          <p:spPr>
            <a:xfrm>
              <a:off x="388" y="223"/>
              <a:ext cx="80" cy="273"/>
            </a:xfrm>
            <a:prstGeom prst="rect">
              <a:avLst/>
            </a:prstGeom>
            <a:solidFill>
              <a:srgbClr val="FFB01C"/>
            </a:solidFill>
            <a:ln w="12700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zh-CN" sz="1281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85" name="Freeform 13"/>
          <p:cNvSpPr>
            <a:spLocks noEditPoints="1"/>
          </p:cNvSpPr>
          <p:nvPr/>
        </p:nvSpPr>
        <p:spPr>
          <a:xfrm>
            <a:off x="2510986" y="2298424"/>
            <a:ext cx="320763" cy="313986"/>
          </a:xfrm>
          <a:custGeom>
            <a:avLst/>
            <a:gdLst>
              <a:gd name="txL" fmla="*/ 0 w 192"/>
              <a:gd name="txT" fmla="*/ 0 h 188"/>
              <a:gd name="txR" fmla="*/ 192 w 192"/>
              <a:gd name="txB" fmla="*/ 188 h 18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92" h="188">
                <a:moveTo>
                  <a:pt x="123" y="175"/>
                </a:moveTo>
                <a:cubicBezTo>
                  <a:pt x="123" y="148"/>
                  <a:pt x="123" y="148"/>
                  <a:pt x="123" y="148"/>
                </a:cubicBezTo>
                <a:cubicBezTo>
                  <a:pt x="68" y="149"/>
                  <a:pt x="68" y="149"/>
                  <a:pt x="68" y="149"/>
                </a:cubicBezTo>
                <a:cubicBezTo>
                  <a:pt x="68" y="176"/>
                  <a:pt x="68" y="176"/>
                  <a:pt x="68" y="176"/>
                </a:cubicBezTo>
                <a:cubicBezTo>
                  <a:pt x="56" y="182"/>
                  <a:pt x="56" y="182"/>
                  <a:pt x="56" y="182"/>
                </a:cubicBezTo>
                <a:cubicBezTo>
                  <a:pt x="56" y="182"/>
                  <a:pt x="53" y="188"/>
                  <a:pt x="60" y="188"/>
                </a:cubicBezTo>
                <a:cubicBezTo>
                  <a:pt x="130" y="188"/>
                  <a:pt x="130" y="188"/>
                  <a:pt x="130" y="188"/>
                </a:cubicBezTo>
                <a:cubicBezTo>
                  <a:pt x="130" y="188"/>
                  <a:pt x="138" y="185"/>
                  <a:pt x="135" y="183"/>
                </a:cubicBezTo>
                <a:cubicBezTo>
                  <a:pt x="133" y="180"/>
                  <a:pt x="123" y="175"/>
                  <a:pt x="123" y="175"/>
                </a:cubicBezTo>
                <a:close/>
                <a:moveTo>
                  <a:pt x="173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6"/>
                  <a:pt x="8" y="144"/>
                  <a:pt x="18" y="144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83" y="144"/>
                  <a:pt x="192" y="136"/>
                  <a:pt x="192" y="12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92" y="9"/>
                  <a:pt x="183" y="0"/>
                  <a:pt x="173" y="0"/>
                </a:cubicBezTo>
                <a:close/>
                <a:moveTo>
                  <a:pt x="180" y="100"/>
                </a:moveTo>
                <a:cubicBezTo>
                  <a:pt x="180" y="107"/>
                  <a:pt x="174" y="112"/>
                  <a:pt x="167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17" y="112"/>
                  <a:pt x="11" y="107"/>
                  <a:pt x="11" y="10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8"/>
                  <a:pt x="17" y="12"/>
                  <a:pt x="24" y="12"/>
                </a:cubicBezTo>
                <a:cubicBezTo>
                  <a:pt x="167" y="12"/>
                  <a:pt x="167" y="12"/>
                  <a:pt x="167" y="12"/>
                </a:cubicBezTo>
                <a:cubicBezTo>
                  <a:pt x="174" y="12"/>
                  <a:pt x="180" y="18"/>
                  <a:pt x="180" y="25"/>
                </a:cubicBezTo>
                <a:lnTo>
                  <a:pt x="180" y="100"/>
                </a:lnTo>
                <a:close/>
              </a:path>
            </a:pathLst>
          </a:custGeom>
          <a:solidFill>
            <a:srgbClr val="3B3B3B">
              <a:alpha val="100000"/>
            </a:srgbClr>
          </a:solidFill>
          <a:ln w="12700">
            <a:noFill/>
          </a:ln>
        </p:spPr>
        <p:txBody>
          <a:bodyPr/>
          <a:lstStyle/>
          <a:p>
            <a:endParaRPr lang="zh-CN" altLang="en-US" sz="1281"/>
          </a:p>
        </p:txBody>
      </p:sp>
      <p:sp>
        <p:nvSpPr>
          <p:cNvPr id="20486" name="Freeform 21"/>
          <p:cNvSpPr>
            <a:spLocks noEditPoints="1"/>
          </p:cNvSpPr>
          <p:nvPr/>
        </p:nvSpPr>
        <p:spPr>
          <a:xfrm rot="10800000">
            <a:off x="4501071" y="2275835"/>
            <a:ext cx="336575" cy="336575"/>
          </a:xfrm>
          <a:custGeom>
            <a:avLst/>
            <a:gdLst>
              <a:gd name="txL" fmla="*/ 0 w 201"/>
              <a:gd name="txT" fmla="*/ 0 h 202"/>
              <a:gd name="txR" fmla="*/ 201 w 201"/>
              <a:gd name="txB" fmla="*/ 202 h 202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01" h="202">
                <a:moveTo>
                  <a:pt x="198" y="35"/>
                </a:moveTo>
                <a:cubicBezTo>
                  <a:pt x="188" y="44"/>
                  <a:pt x="188" y="44"/>
                  <a:pt x="188" y="44"/>
                </a:cubicBezTo>
                <a:cubicBezTo>
                  <a:pt x="157" y="13"/>
                  <a:pt x="157" y="13"/>
                  <a:pt x="157" y="13"/>
                </a:cubicBezTo>
                <a:cubicBezTo>
                  <a:pt x="167" y="4"/>
                  <a:pt x="167" y="4"/>
                  <a:pt x="167" y="4"/>
                </a:cubicBezTo>
                <a:cubicBezTo>
                  <a:pt x="170" y="0"/>
                  <a:pt x="175" y="0"/>
                  <a:pt x="179" y="3"/>
                </a:cubicBezTo>
                <a:cubicBezTo>
                  <a:pt x="198" y="23"/>
                  <a:pt x="198" y="23"/>
                  <a:pt x="198" y="23"/>
                </a:cubicBezTo>
                <a:cubicBezTo>
                  <a:pt x="201" y="26"/>
                  <a:pt x="201" y="31"/>
                  <a:pt x="198" y="35"/>
                </a:cubicBezTo>
                <a:close/>
                <a:moveTo>
                  <a:pt x="115" y="117"/>
                </a:moveTo>
                <a:cubicBezTo>
                  <a:pt x="84" y="86"/>
                  <a:pt x="84" y="86"/>
                  <a:pt x="84" y="86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84" y="49"/>
                  <a:pt x="184" y="49"/>
                  <a:pt x="184" y="49"/>
                </a:cubicBezTo>
                <a:lnTo>
                  <a:pt x="115" y="117"/>
                </a:lnTo>
                <a:close/>
                <a:moveTo>
                  <a:pt x="111" y="121"/>
                </a:moveTo>
                <a:cubicBezTo>
                  <a:pt x="67" y="133"/>
                  <a:pt x="67" y="133"/>
                  <a:pt x="67" y="133"/>
                </a:cubicBezTo>
                <a:cubicBezTo>
                  <a:pt x="80" y="90"/>
                  <a:pt x="80" y="90"/>
                  <a:pt x="80" y="90"/>
                </a:cubicBezTo>
                <a:lnTo>
                  <a:pt x="111" y="121"/>
                </a:lnTo>
                <a:close/>
                <a:moveTo>
                  <a:pt x="39" y="26"/>
                </a:moveTo>
                <a:cubicBezTo>
                  <a:pt x="28" y="26"/>
                  <a:pt x="20" y="34"/>
                  <a:pt x="20" y="45"/>
                </a:cubicBezTo>
                <a:cubicBezTo>
                  <a:pt x="20" y="162"/>
                  <a:pt x="20" y="162"/>
                  <a:pt x="20" y="162"/>
                </a:cubicBezTo>
                <a:cubicBezTo>
                  <a:pt x="20" y="173"/>
                  <a:pt x="28" y="182"/>
                  <a:pt x="39" y="182"/>
                </a:cubicBezTo>
                <a:cubicBezTo>
                  <a:pt x="156" y="182"/>
                  <a:pt x="156" y="182"/>
                  <a:pt x="156" y="182"/>
                </a:cubicBezTo>
                <a:cubicBezTo>
                  <a:pt x="167" y="182"/>
                  <a:pt x="176" y="173"/>
                  <a:pt x="176" y="162"/>
                </a:cubicBezTo>
                <a:cubicBezTo>
                  <a:pt x="176" y="85"/>
                  <a:pt x="176" y="85"/>
                  <a:pt x="176" y="85"/>
                </a:cubicBezTo>
                <a:cubicBezTo>
                  <a:pt x="196" y="66"/>
                  <a:pt x="196" y="66"/>
                  <a:pt x="196" y="66"/>
                </a:cubicBezTo>
                <a:cubicBezTo>
                  <a:pt x="196" y="169"/>
                  <a:pt x="196" y="169"/>
                  <a:pt x="196" y="169"/>
                </a:cubicBezTo>
                <a:cubicBezTo>
                  <a:pt x="196" y="187"/>
                  <a:pt x="181" y="202"/>
                  <a:pt x="163" y="202"/>
                </a:cubicBezTo>
                <a:cubicBezTo>
                  <a:pt x="32" y="202"/>
                  <a:pt x="32" y="202"/>
                  <a:pt x="32" y="202"/>
                </a:cubicBezTo>
                <a:cubicBezTo>
                  <a:pt x="14" y="202"/>
                  <a:pt x="0" y="187"/>
                  <a:pt x="0" y="16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2"/>
                  <a:pt x="14" y="6"/>
                  <a:pt x="32" y="6"/>
                </a:cubicBezTo>
                <a:cubicBezTo>
                  <a:pt x="136" y="6"/>
                  <a:pt x="136" y="6"/>
                  <a:pt x="136" y="6"/>
                </a:cubicBezTo>
                <a:cubicBezTo>
                  <a:pt x="116" y="26"/>
                  <a:pt x="116" y="26"/>
                  <a:pt x="116" y="26"/>
                </a:cubicBezTo>
                <a:lnTo>
                  <a:pt x="39" y="26"/>
                </a:lnTo>
                <a:close/>
              </a:path>
            </a:pathLst>
          </a:custGeom>
          <a:solidFill>
            <a:srgbClr val="3B3B3B">
              <a:alpha val="100000"/>
            </a:srgbClr>
          </a:solidFill>
          <a:ln w="12700">
            <a:noFill/>
          </a:ln>
        </p:spPr>
        <p:txBody>
          <a:bodyPr/>
          <a:lstStyle/>
          <a:p>
            <a:endParaRPr lang="zh-CN" altLang="en-US" sz="1281"/>
          </a:p>
        </p:txBody>
      </p:sp>
      <p:sp>
        <p:nvSpPr>
          <p:cNvPr id="20487" name="Freeform 25"/>
          <p:cNvSpPr>
            <a:spLocks noEditPoints="1"/>
          </p:cNvSpPr>
          <p:nvPr/>
        </p:nvSpPr>
        <p:spPr>
          <a:xfrm rot="10800000">
            <a:off x="1559089" y="2286904"/>
            <a:ext cx="332057" cy="333186"/>
          </a:xfrm>
          <a:custGeom>
            <a:avLst/>
            <a:gdLst>
              <a:gd name="txL" fmla="*/ 0 w 199"/>
              <a:gd name="txT" fmla="*/ 0 h 200"/>
              <a:gd name="txR" fmla="*/ 199 w 199"/>
              <a:gd name="txB" fmla="*/ 200 h 20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99" h="200">
                <a:moveTo>
                  <a:pt x="186" y="80"/>
                </a:moveTo>
                <a:cubicBezTo>
                  <a:pt x="170" y="80"/>
                  <a:pt x="170" y="80"/>
                  <a:pt x="170" y="80"/>
                </a:cubicBezTo>
                <a:cubicBezTo>
                  <a:pt x="168" y="74"/>
                  <a:pt x="166" y="69"/>
                  <a:pt x="163" y="64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80" y="47"/>
                  <a:pt x="180" y="38"/>
                  <a:pt x="175" y="33"/>
                </a:cubicBezTo>
                <a:cubicBezTo>
                  <a:pt x="165" y="24"/>
                  <a:pt x="165" y="24"/>
                  <a:pt x="165" y="24"/>
                </a:cubicBezTo>
                <a:cubicBezTo>
                  <a:pt x="160" y="19"/>
                  <a:pt x="152" y="19"/>
                  <a:pt x="146" y="24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0" y="33"/>
                  <a:pt x="125" y="31"/>
                  <a:pt x="120" y="30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0" y="6"/>
                  <a:pt x="114" y="0"/>
                  <a:pt x="106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6" y="0"/>
                  <a:pt x="80" y="6"/>
                  <a:pt x="80" y="13"/>
                </a:cubicBezTo>
                <a:cubicBezTo>
                  <a:pt x="80" y="30"/>
                  <a:pt x="80" y="30"/>
                  <a:pt x="80" y="30"/>
                </a:cubicBezTo>
                <a:cubicBezTo>
                  <a:pt x="74" y="31"/>
                  <a:pt x="69" y="33"/>
                  <a:pt x="64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47" y="19"/>
                  <a:pt x="38" y="19"/>
                  <a:pt x="33" y="24"/>
                </a:cubicBezTo>
                <a:cubicBezTo>
                  <a:pt x="24" y="33"/>
                  <a:pt x="24" y="33"/>
                  <a:pt x="24" y="33"/>
                </a:cubicBezTo>
                <a:cubicBezTo>
                  <a:pt x="18" y="38"/>
                  <a:pt x="18" y="47"/>
                  <a:pt x="24" y="52"/>
                </a:cubicBezTo>
                <a:cubicBezTo>
                  <a:pt x="36" y="64"/>
                  <a:pt x="36" y="64"/>
                  <a:pt x="36" y="64"/>
                </a:cubicBezTo>
                <a:cubicBezTo>
                  <a:pt x="33" y="69"/>
                  <a:pt x="31" y="74"/>
                  <a:pt x="29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6" y="80"/>
                  <a:pt x="0" y="86"/>
                  <a:pt x="0" y="93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4"/>
                  <a:pt x="6" y="120"/>
                  <a:pt x="13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1" y="125"/>
                  <a:pt x="33" y="130"/>
                  <a:pt x="35" y="135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18" y="152"/>
                  <a:pt x="18" y="160"/>
                  <a:pt x="24" y="166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8" y="180"/>
                  <a:pt x="47" y="180"/>
                  <a:pt x="52" y="175"/>
                </a:cubicBezTo>
                <a:cubicBezTo>
                  <a:pt x="63" y="163"/>
                  <a:pt x="63" y="163"/>
                  <a:pt x="63" y="163"/>
                </a:cubicBezTo>
                <a:cubicBezTo>
                  <a:pt x="69" y="166"/>
                  <a:pt x="74" y="169"/>
                  <a:pt x="80" y="170"/>
                </a:cubicBezTo>
                <a:cubicBezTo>
                  <a:pt x="80" y="186"/>
                  <a:pt x="80" y="186"/>
                  <a:pt x="80" y="186"/>
                </a:cubicBezTo>
                <a:cubicBezTo>
                  <a:pt x="80" y="194"/>
                  <a:pt x="86" y="200"/>
                  <a:pt x="93" y="200"/>
                </a:cubicBezTo>
                <a:cubicBezTo>
                  <a:pt x="106" y="200"/>
                  <a:pt x="106" y="200"/>
                  <a:pt x="106" y="200"/>
                </a:cubicBezTo>
                <a:cubicBezTo>
                  <a:pt x="114" y="200"/>
                  <a:pt x="120" y="194"/>
                  <a:pt x="120" y="186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5" y="169"/>
                  <a:pt x="130" y="166"/>
                  <a:pt x="135" y="164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2" y="180"/>
                  <a:pt x="160" y="180"/>
                  <a:pt x="165" y="175"/>
                </a:cubicBezTo>
                <a:cubicBezTo>
                  <a:pt x="175" y="166"/>
                  <a:pt x="175" y="166"/>
                  <a:pt x="175" y="166"/>
                </a:cubicBezTo>
                <a:cubicBezTo>
                  <a:pt x="180" y="160"/>
                  <a:pt x="180" y="152"/>
                  <a:pt x="175" y="147"/>
                </a:cubicBezTo>
                <a:cubicBezTo>
                  <a:pt x="163" y="135"/>
                  <a:pt x="163" y="135"/>
                  <a:pt x="163" y="135"/>
                </a:cubicBezTo>
                <a:cubicBezTo>
                  <a:pt x="166" y="131"/>
                  <a:pt x="168" y="125"/>
                  <a:pt x="170" y="120"/>
                </a:cubicBezTo>
                <a:cubicBezTo>
                  <a:pt x="186" y="120"/>
                  <a:pt x="186" y="120"/>
                  <a:pt x="186" y="120"/>
                </a:cubicBezTo>
                <a:cubicBezTo>
                  <a:pt x="193" y="120"/>
                  <a:pt x="199" y="114"/>
                  <a:pt x="199" y="107"/>
                </a:cubicBezTo>
                <a:cubicBezTo>
                  <a:pt x="199" y="93"/>
                  <a:pt x="199" y="93"/>
                  <a:pt x="199" y="93"/>
                </a:cubicBezTo>
                <a:cubicBezTo>
                  <a:pt x="199" y="86"/>
                  <a:pt x="193" y="80"/>
                  <a:pt x="186" y="80"/>
                </a:cubicBezTo>
                <a:close/>
                <a:moveTo>
                  <a:pt x="100" y="140"/>
                </a:moveTo>
                <a:cubicBezTo>
                  <a:pt x="78" y="140"/>
                  <a:pt x="60" y="122"/>
                  <a:pt x="60" y="100"/>
                </a:cubicBezTo>
                <a:cubicBezTo>
                  <a:pt x="60" y="78"/>
                  <a:pt x="78" y="60"/>
                  <a:pt x="100" y="60"/>
                </a:cubicBezTo>
                <a:cubicBezTo>
                  <a:pt x="122" y="60"/>
                  <a:pt x="139" y="78"/>
                  <a:pt x="139" y="100"/>
                </a:cubicBezTo>
                <a:cubicBezTo>
                  <a:pt x="139" y="122"/>
                  <a:pt x="122" y="140"/>
                  <a:pt x="100" y="140"/>
                </a:cubicBezTo>
                <a:close/>
                <a:moveTo>
                  <a:pt x="100" y="80"/>
                </a:moveTo>
                <a:cubicBezTo>
                  <a:pt x="89" y="80"/>
                  <a:pt x="80" y="89"/>
                  <a:pt x="80" y="100"/>
                </a:cubicBezTo>
                <a:cubicBezTo>
                  <a:pt x="80" y="111"/>
                  <a:pt x="89" y="120"/>
                  <a:pt x="100" y="120"/>
                </a:cubicBezTo>
                <a:cubicBezTo>
                  <a:pt x="111" y="120"/>
                  <a:pt x="120" y="111"/>
                  <a:pt x="120" y="100"/>
                </a:cubicBezTo>
                <a:cubicBezTo>
                  <a:pt x="120" y="89"/>
                  <a:pt x="111" y="80"/>
                  <a:pt x="100" y="80"/>
                </a:cubicBezTo>
                <a:close/>
              </a:path>
            </a:pathLst>
          </a:custGeom>
          <a:solidFill>
            <a:srgbClr val="FFB01C">
              <a:alpha val="100000"/>
            </a:srgbClr>
          </a:solidFill>
          <a:ln w="12700">
            <a:noFill/>
          </a:ln>
        </p:spPr>
        <p:txBody>
          <a:bodyPr/>
          <a:lstStyle/>
          <a:p>
            <a:endParaRPr lang="zh-CN" altLang="en-US" sz="1281"/>
          </a:p>
        </p:txBody>
      </p:sp>
      <p:sp>
        <p:nvSpPr>
          <p:cNvPr id="2" name="文本框 28"/>
          <p:cNvSpPr/>
          <p:nvPr/>
        </p:nvSpPr>
        <p:spPr>
          <a:xfrm>
            <a:off x="928857" y="3524552"/>
            <a:ext cx="2076375" cy="5302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cs typeface="+mj-cs"/>
                <a:sym typeface="宋体" panose="02010600030101010101" pitchFamily="2" charset="-122"/>
              </a:rPr>
              <a:t>点击此处添加文字说明</a:t>
            </a:r>
          </a:p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cs typeface="+mj-cs"/>
                <a:sym typeface="宋体" panose="02010600030101010101" pitchFamily="2" charset="-122"/>
              </a:rPr>
              <a:t>点击此处添加文字说明</a:t>
            </a:r>
          </a:p>
        </p:txBody>
      </p:sp>
      <p:sp>
        <p:nvSpPr>
          <p:cNvPr id="4" name="文本框 29"/>
          <p:cNvSpPr/>
          <p:nvPr/>
        </p:nvSpPr>
        <p:spPr>
          <a:xfrm>
            <a:off x="928857" y="3276525"/>
            <a:ext cx="1044738" cy="31130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23" b="1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第一阶段</a:t>
            </a:r>
          </a:p>
        </p:txBody>
      </p:sp>
      <p:sp>
        <p:nvSpPr>
          <p:cNvPr id="5" name="文本框 30"/>
          <p:cNvSpPr/>
          <p:nvPr/>
        </p:nvSpPr>
        <p:spPr>
          <a:xfrm>
            <a:off x="3121339" y="3524551"/>
            <a:ext cx="2278320" cy="6617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cs typeface="+mj-cs"/>
                <a:sym typeface="宋体" panose="02010600030101010101" pitchFamily="2" charset="-122"/>
              </a:rPr>
              <a:t>点击此处添加文字说明</a:t>
            </a:r>
          </a:p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cs typeface="+mj-cs"/>
                <a:sym typeface="宋体" panose="02010600030101010101" pitchFamily="2" charset="-122"/>
              </a:rPr>
              <a:t>点击此处添加文字说明</a:t>
            </a:r>
          </a:p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854">
              <a:solidFill>
                <a:srgbClr val="3B3B3B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6" name="文本框 31"/>
          <p:cNvSpPr/>
          <p:nvPr/>
        </p:nvSpPr>
        <p:spPr>
          <a:xfrm>
            <a:off x="3217794" y="3240834"/>
            <a:ext cx="1044738" cy="31130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23" b="1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第三阶段</a:t>
            </a:r>
          </a:p>
        </p:txBody>
      </p:sp>
      <p:sp>
        <p:nvSpPr>
          <p:cNvPr id="7" name="文本框 28"/>
          <p:cNvSpPr/>
          <p:nvPr/>
        </p:nvSpPr>
        <p:spPr>
          <a:xfrm>
            <a:off x="2051979" y="1063261"/>
            <a:ext cx="2363480" cy="74924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23" dirty="0" smtClean="0">
                <a:latin typeface="微软雅黑" panose="020B0503020204020204" charset="-122"/>
                <a:ea typeface="微软雅黑" panose="020B0503020204020204" charset="-122"/>
                <a:cs typeface="+mj-cs"/>
                <a:sym typeface="宋体" panose="02010600030101010101" pitchFamily="2" charset="-122"/>
              </a:rPr>
              <a:t>点击此处添加文字说明</a:t>
            </a:r>
          </a:p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23" dirty="0" smtClean="0">
                <a:latin typeface="微软雅黑" panose="020B0503020204020204" charset="-122"/>
                <a:ea typeface="微软雅黑" panose="020B0503020204020204" charset="-122"/>
                <a:cs typeface="+mj-cs"/>
                <a:sym typeface="宋体" panose="02010600030101010101" pitchFamily="2" charset="-122"/>
              </a:rPr>
              <a:t>点击此处添加文字说明</a:t>
            </a:r>
          </a:p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23" dirty="0">
              <a:latin typeface="微软雅黑" panose="020B0503020204020204" charset="-122"/>
              <a:ea typeface="微软雅黑" panose="020B0503020204020204" charset="-122"/>
              <a:cs typeface="+mj-cs"/>
              <a:sym typeface="宋体" panose="02010600030101010101" pitchFamily="2" charset="-122"/>
            </a:endParaRPr>
          </a:p>
        </p:txBody>
      </p:sp>
      <p:sp>
        <p:nvSpPr>
          <p:cNvPr id="8" name="文本框 29"/>
          <p:cNvSpPr/>
          <p:nvPr/>
        </p:nvSpPr>
        <p:spPr>
          <a:xfrm>
            <a:off x="2051979" y="1489740"/>
            <a:ext cx="1044738" cy="31130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23" b="1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第二阶段</a:t>
            </a:r>
          </a:p>
        </p:txBody>
      </p:sp>
      <p:sp>
        <p:nvSpPr>
          <p:cNvPr id="9" name="文本框 30"/>
          <p:cNvSpPr/>
          <p:nvPr/>
        </p:nvSpPr>
        <p:spPr>
          <a:xfrm>
            <a:off x="4415685" y="1057840"/>
            <a:ext cx="2363254" cy="74924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cs typeface="+mj-cs"/>
                <a:sym typeface="宋体" panose="02010600030101010101" pitchFamily="2" charset="-122"/>
              </a:rPr>
              <a:t>点击此处添加文字说明</a:t>
            </a:r>
          </a:p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cs typeface="+mj-cs"/>
                <a:sym typeface="宋体" panose="02010600030101010101" pitchFamily="2" charset="-122"/>
              </a:rPr>
              <a:t>点击此处添加文字说明</a:t>
            </a:r>
          </a:p>
          <a:p>
            <a:pPr mar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23" dirty="0">
              <a:latin typeface="微软雅黑" panose="020B0503020204020204" charset="-122"/>
              <a:ea typeface="微软雅黑" panose="020B0503020204020204" charset="-122"/>
              <a:cs typeface="+mj-cs"/>
              <a:sym typeface="宋体" panose="02010600030101010101" pitchFamily="2" charset="-122"/>
            </a:endParaRPr>
          </a:p>
        </p:txBody>
      </p:sp>
      <p:sp>
        <p:nvSpPr>
          <p:cNvPr id="10" name="文本框 31"/>
          <p:cNvSpPr/>
          <p:nvPr/>
        </p:nvSpPr>
        <p:spPr>
          <a:xfrm>
            <a:off x="4415459" y="1482963"/>
            <a:ext cx="1044738" cy="31130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23" b="1">
                <a:solidFill>
                  <a:srgbClr val="3B3B3B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第四阶段</a:t>
            </a:r>
          </a:p>
        </p:txBody>
      </p:sp>
      <p:sp>
        <p:nvSpPr>
          <p:cNvPr id="33" name="Shape 81"/>
          <p:cNvSpPr txBox="1">
            <a:spLocks/>
          </p:cNvSpPr>
          <p:nvPr/>
        </p:nvSpPr>
        <p:spPr>
          <a:xfrm>
            <a:off x="848995" y="158433"/>
            <a:ext cx="8216900" cy="83091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8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、战略策略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92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22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TextBox 31"/>
          <p:cNvSpPr/>
          <p:nvPr/>
        </p:nvSpPr>
        <p:spPr>
          <a:xfrm>
            <a:off x="2356284" y="4664598"/>
            <a:ext cx="4303101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sz="1992" b="1" spc="21" dirty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团队主要成员的分工、背景和特长</a:t>
            </a:r>
            <a:r>
              <a:rPr lang="zh-CN" altLang="en-US" sz="1992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</a:p>
        </p:txBody>
      </p:sp>
      <p:sp>
        <p:nvSpPr>
          <p:cNvPr id="30" name="灯片编号占位符 5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5900079" y="4629436"/>
            <a:ext cx="2133600" cy="273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56" tIns="32528" rIns="65056" bIns="32528" numCol="1" rtlCol="0" anchor="ctr" anchorCtr="0" compatLnSpc="1"/>
          <a:lstStyle>
            <a:lvl1pPr marL="0" lvl="0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81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5298" lvl="1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50596" lvl="2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975893" lvl="3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01191" lvl="4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854" dirty="0">
                <a:solidFill>
                  <a:srgbClr val="898989"/>
                </a:solidFill>
                <a:latin typeface="Calibri" panose="020F0502020204030204" pitchFamily="34" charset="0"/>
              </a:rPr>
              <a:t>76</a:t>
            </a:fld>
            <a:endParaRPr lang="zh-CN" altLang="en-US" sz="854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pSp>
        <p:nvGrpSpPr>
          <p:cNvPr id="5139" name="组合 25"/>
          <p:cNvGrpSpPr/>
          <p:nvPr/>
        </p:nvGrpSpPr>
        <p:grpSpPr>
          <a:xfrm>
            <a:off x="6827731" y="1324841"/>
            <a:ext cx="1202635" cy="1305640"/>
            <a:chOff x="0" y="0"/>
            <a:chExt cx="2079810" cy="2286003"/>
          </a:xfrm>
        </p:grpSpPr>
        <p:sp>
          <p:nvSpPr>
            <p:cNvPr id="5149" name="任意多边形 24"/>
            <p:cNvSpPr/>
            <p:nvPr/>
          </p:nvSpPr>
          <p:spPr>
            <a:xfrm rot="10800000">
              <a:off x="0" y="0"/>
              <a:ext cx="2079810" cy="2286003"/>
            </a:xfrm>
            <a:custGeom>
              <a:avLst/>
              <a:gdLst>
                <a:gd name="txL" fmla="*/ 0 w 2079810"/>
                <a:gd name="txT" fmla="*/ 0 h 2286003"/>
                <a:gd name="txR" fmla="*/ 2079810 w 2079810"/>
                <a:gd name="txB" fmla="*/ 2286003 h 2286003"/>
              </a:gdLst>
              <a:ahLst/>
              <a:cxnLst>
                <a:cxn ang="0">
                  <a:pos x="1039905" y="2286003"/>
                </a:cxn>
                <a:cxn ang="0">
                  <a:pos x="0" y="1246098"/>
                </a:cxn>
                <a:cxn ang="0">
                  <a:pos x="830328" y="227320"/>
                </a:cxn>
                <a:cxn ang="0">
                  <a:pos x="915608" y="214305"/>
                </a:cxn>
                <a:cxn ang="0">
                  <a:pos x="1039905" y="0"/>
                </a:cxn>
                <a:cxn ang="0">
                  <a:pos x="1164202" y="214305"/>
                </a:cxn>
                <a:cxn ang="0">
                  <a:pos x="1249482" y="227320"/>
                </a:cxn>
                <a:cxn ang="0">
                  <a:pos x="2079810" y="1246098"/>
                </a:cxn>
                <a:cxn ang="0">
                  <a:pos x="1039905" y="2286003"/>
                </a:cxn>
              </a:cxnLst>
              <a:rect l="txL" t="txT" r="txR" b="txB"/>
              <a:pathLst>
                <a:path w="2079810" h="2286003">
                  <a:moveTo>
                    <a:pt x="1039905" y="2286003"/>
                  </a:moveTo>
                  <a:cubicBezTo>
                    <a:pt x="465581" y="2286003"/>
                    <a:pt x="0" y="1820422"/>
                    <a:pt x="0" y="1246098"/>
                  </a:cubicBezTo>
                  <a:cubicBezTo>
                    <a:pt x="0" y="743565"/>
                    <a:pt x="356460" y="324288"/>
                    <a:pt x="830328" y="227320"/>
                  </a:cubicBezTo>
                  <a:lnTo>
                    <a:pt x="915608" y="214305"/>
                  </a:lnTo>
                  <a:lnTo>
                    <a:pt x="1039905" y="0"/>
                  </a:lnTo>
                  <a:lnTo>
                    <a:pt x="1164202" y="214305"/>
                  </a:lnTo>
                  <a:lnTo>
                    <a:pt x="1249482" y="227320"/>
                  </a:lnTo>
                  <a:cubicBezTo>
                    <a:pt x="1723350" y="324288"/>
                    <a:pt x="2079810" y="743565"/>
                    <a:pt x="2079810" y="1246098"/>
                  </a:cubicBezTo>
                  <a:cubicBezTo>
                    <a:pt x="2079810" y="1820422"/>
                    <a:pt x="1614229" y="2286003"/>
                    <a:pt x="1039905" y="2286003"/>
                  </a:cubicBezTo>
                  <a:close/>
                </a:path>
              </a:pathLst>
            </a:custGeom>
            <a:solidFill>
              <a:srgbClr val="F6931D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5150" name="椭圆 18"/>
            <p:cNvSpPr/>
            <p:nvPr/>
          </p:nvSpPr>
          <p:spPr>
            <a:xfrm>
              <a:off x="107576" y="108199"/>
              <a:ext cx="1864658" cy="1864658"/>
            </a:xfrm>
            <a:prstGeom prst="ellipse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28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140" name="组合 26"/>
          <p:cNvGrpSpPr/>
          <p:nvPr/>
        </p:nvGrpSpPr>
        <p:grpSpPr>
          <a:xfrm>
            <a:off x="4883275" y="1375892"/>
            <a:ext cx="1202635" cy="1305640"/>
            <a:chOff x="0" y="0"/>
            <a:chExt cx="2079810" cy="2286003"/>
          </a:xfrm>
        </p:grpSpPr>
        <p:sp>
          <p:nvSpPr>
            <p:cNvPr id="5147" name="任意多边形 27"/>
            <p:cNvSpPr/>
            <p:nvPr/>
          </p:nvSpPr>
          <p:spPr>
            <a:xfrm rot="10800000">
              <a:off x="0" y="0"/>
              <a:ext cx="2079810" cy="2286003"/>
            </a:xfrm>
            <a:custGeom>
              <a:avLst/>
              <a:gdLst>
                <a:gd name="txL" fmla="*/ 0 w 2079810"/>
                <a:gd name="txT" fmla="*/ 0 h 2286003"/>
                <a:gd name="txR" fmla="*/ 2079810 w 2079810"/>
                <a:gd name="txB" fmla="*/ 2286003 h 2286003"/>
              </a:gdLst>
              <a:ahLst/>
              <a:cxnLst>
                <a:cxn ang="0">
                  <a:pos x="1039905" y="2286003"/>
                </a:cxn>
                <a:cxn ang="0">
                  <a:pos x="0" y="1246098"/>
                </a:cxn>
                <a:cxn ang="0">
                  <a:pos x="830328" y="227320"/>
                </a:cxn>
                <a:cxn ang="0">
                  <a:pos x="915608" y="214305"/>
                </a:cxn>
                <a:cxn ang="0">
                  <a:pos x="1039905" y="0"/>
                </a:cxn>
                <a:cxn ang="0">
                  <a:pos x="1164202" y="214305"/>
                </a:cxn>
                <a:cxn ang="0">
                  <a:pos x="1249482" y="227320"/>
                </a:cxn>
                <a:cxn ang="0">
                  <a:pos x="2079810" y="1246098"/>
                </a:cxn>
                <a:cxn ang="0">
                  <a:pos x="1039905" y="2286003"/>
                </a:cxn>
              </a:cxnLst>
              <a:rect l="txL" t="txT" r="txR" b="txB"/>
              <a:pathLst>
                <a:path w="2079810" h="2286003">
                  <a:moveTo>
                    <a:pt x="1039905" y="2286003"/>
                  </a:moveTo>
                  <a:cubicBezTo>
                    <a:pt x="465581" y="2286003"/>
                    <a:pt x="0" y="1820422"/>
                    <a:pt x="0" y="1246098"/>
                  </a:cubicBezTo>
                  <a:cubicBezTo>
                    <a:pt x="0" y="743565"/>
                    <a:pt x="356460" y="324288"/>
                    <a:pt x="830328" y="227320"/>
                  </a:cubicBezTo>
                  <a:lnTo>
                    <a:pt x="915608" y="214305"/>
                  </a:lnTo>
                  <a:lnTo>
                    <a:pt x="1039905" y="0"/>
                  </a:lnTo>
                  <a:lnTo>
                    <a:pt x="1164202" y="214305"/>
                  </a:lnTo>
                  <a:lnTo>
                    <a:pt x="1249482" y="227320"/>
                  </a:lnTo>
                  <a:cubicBezTo>
                    <a:pt x="1723350" y="324288"/>
                    <a:pt x="2079810" y="743565"/>
                    <a:pt x="2079810" y="1246098"/>
                  </a:cubicBezTo>
                  <a:cubicBezTo>
                    <a:pt x="2079810" y="1820422"/>
                    <a:pt x="1614229" y="2286003"/>
                    <a:pt x="1039905" y="2286003"/>
                  </a:cubicBezTo>
                  <a:close/>
                </a:path>
              </a:pathLst>
            </a:custGeom>
            <a:solidFill>
              <a:srgbClr val="F6931D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5148" name="椭圆 28"/>
            <p:cNvSpPr/>
            <p:nvPr/>
          </p:nvSpPr>
          <p:spPr>
            <a:xfrm>
              <a:off x="107576" y="108199"/>
              <a:ext cx="1864658" cy="186465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28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141" name="组合 29"/>
          <p:cNvGrpSpPr/>
          <p:nvPr/>
        </p:nvGrpSpPr>
        <p:grpSpPr>
          <a:xfrm>
            <a:off x="2989871" y="1375892"/>
            <a:ext cx="1202635" cy="1305640"/>
            <a:chOff x="0" y="0"/>
            <a:chExt cx="2079810" cy="2286003"/>
          </a:xfrm>
        </p:grpSpPr>
        <p:sp>
          <p:nvSpPr>
            <p:cNvPr id="5145" name="任意多边形 30"/>
            <p:cNvSpPr/>
            <p:nvPr/>
          </p:nvSpPr>
          <p:spPr>
            <a:xfrm rot="10800000">
              <a:off x="0" y="0"/>
              <a:ext cx="2079810" cy="2286003"/>
            </a:xfrm>
            <a:custGeom>
              <a:avLst/>
              <a:gdLst>
                <a:gd name="txL" fmla="*/ 0 w 2079810"/>
                <a:gd name="txT" fmla="*/ 0 h 2286003"/>
                <a:gd name="txR" fmla="*/ 2079810 w 2079810"/>
                <a:gd name="txB" fmla="*/ 2286003 h 2286003"/>
              </a:gdLst>
              <a:ahLst/>
              <a:cxnLst>
                <a:cxn ang="0">
                  <a:pos x="1039905" y="2286003"/>
                </a:cxn>
                <a:cxn ang="0">
                  <a:pos x="0" y="1246098"/>
                </a:cxn>
                <a:cxn ang="0">
                  <a:pos x="830328" y="227320"/>
                </a:cxn>
                <a:cxn ang="0">
                  <a:pos x="915608" y="214305"/>
                </a:cxn>
                <a:cxn ang="0">
                  <a:pos x="1039905" y="0"/>
                </a:cxn>
                <a:cxn ang="0">
                  <a:pos x="1164202" y="214305"/>
                </a:cxn>
                <a:cxn ang="0">
                  <a:pos x="1249482" y="227320"/>
                </a:cxn>
                <a:cxn ang="0">
                  <a:pos x="2079810" y="1246098"/>
                </a:cxn>
                <a:cxn ang="0">
                  <a:pos x="1039905" y="2286003"/>
                </a:cxn>
              </a:cxnLst>
              <a:rect l="txL" t="txT" r="txR" b="txB"/>
              <a:pathLst>
                <a:path w="2079810" h="2286003">
                  <a:moveTo>
                    <a:pt x="1039905" y="2286003"/>
                  </a:moveTo>
                  <a:cubicBezTo>
                    <a:pt x="465581" y="2286003"/>
                    <a:pt x="0" y="1820422"/>
                    <a:pt x="0" y="1246098"/>
                  </a:cubicBezTo>
                  <a:cubicBezTo>
                    <a:pt x="0" y="743565"/>
                    <a:pt x="356460" y="324288"/>
                    <a:pt x="830328" y="227320"/>
                  </a:cubicBezTo>
                  <a:lnTo>
                    <a:pt x="915608" y="214305"/>
                  </a:lnTo>
                  <a:lnTo>
                    <a:pt x="1039905" y="0"/>
                  </a:lnTo>
                  <a:lnTo>
                    <a:pt x="1164202" y="214305"/>
                  </a:lnTo>
                  <a:lnTo>
                    <a:pt x="1249482" y="227320"/>
                  </a:lnTo>
                  <a:cubicBezTo>
                    <a:pt x="1723350" y="324288"/>
                    <a:pt x="2079810" y="743565"/>
                    <a:pt x="2079810" y="1246098"/>
                  </a:cubicBezTo>
                  <a:cubicBezTo>
                    <a:pt x="2079810" y="1820422"/>
                    <a:pt x="1614229" y="2286003"/>
                    <a:pt x="1039905" y="2286003"/>
                  </a:cubicBezTo>
                  <a:close/>
                </a:path>
              </a:pathLst>
            </a:custGeom>
            <a:solidFill>
              <a:srgbClr val="F6931D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5146" name="椭圆 31"/>
            <p:cNvSpPr/>
            <p:nvPr/>
          </p:nvSpPr>
          <p:spPr>
            <a:xfrm>
              <a:off x="107576" y="108199"/>
              <a:ext cx="1864658" cy="1864658"/>
            </a:xfrm>
            <a:prstGeom prst="ellipse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28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142" name="组合 32"/>
          <p:cNvGrpSpPr/>
          <p:nvPr/>
        </p:nvGrpSpPr>
        <p:grpSpPr>
          <a:xfrm>
            <a:off x="1147518" y="1375892"/>
            <a:ext cx="1202635" cy="1305640"/>
            <a:chOff x="0" y="0"/>
            <a:chExt cx="2079810" cy="2286003"/>
          </a:xfrm>
        </p:grpSpPr>
        <p:sp>
          <p:nvSpPr>
            <p:cNvPr id="5143" name="任意多边形 33"/>
            <p:cNvSpPr/>
            <p:nvPr/>
          </p:nvSpPr>
          <p:spPr>
            <a:xfrm rot="10800000">
              <a:off x="0" y="0"/>
              <a:ext cx="2079810" cy="2286003"/>
            </a:xfrm>
            <a:custGeom>
              <a:avLst/>
              <a:gdLst>
                <a:gd name="txL" fmla="*/ 0 w 2079810"/>
                <a:gd name="txT" fmla="*/ 0 h 2286003"/>
                <a:gd name="txR" fmla="*/ 2079810 w 2079810"/>
                <a:gd name="txB" fmla="*/ 2286003 h 2286003"/>
              </a:gdLst>
              <a:ahLst/>
              <a:cxnLst>
                <a:cxn ang="0">
                  <a:pos x="1039905" y="2286003"/>
                </a:cxn>
                <a:cxn ang="0">
                  <a:pos x="0" y="1246098"/>
                </a:cxn>
                <a:cxn ang="0">
                  <a:pos x="830328" y="227320"/>
                </a:cxn>
                <a:cxn ang="0">
                  <a:pos x="915608" y="214305"/>
                </a:cxn>
                <a:cxn ang="0">
                  <a:pos x="1039905" y="0"/>
                </a:cxn>
                <a:cxn ang="0">
                  <a:pos x="1164202" y="214305"/>
                </a:cxn>
                <a:cxn ang="0">
                  <a:pos x="1249482" y="227320"/>
                </a:cxn>
                <a:cxn ang="0">
                  <a:pos x="2079810" y="1246098"/>
                </a:cxn>
                <a:cxn ang="0">
                  <a:pos x="1039905" y="2286003"/>
                </a:cxn>
              </a:cxnLst>
              <a:rect l="txL" t="txT" r="txR" b="txB"/>
              <a:pathLst>
                <a:path w="2079810" h="2286003">
                  <a:moveTo>
                    <a:pt x="1039905" y="2286003"/>
                  </a:moveTo>
                  <a:cubicBezTo>
                    <a:pt x="465581" y="2286003"/>
                    <a:pt x="0" y="1820422"/>
                    <a:pt x="0" y="1246098"/>
                  </a:cubicBezTo>
                  <a:cubicBezTo>
                    <a:pt x="0" y="743565"/>
                    <a:pt x="356460" y="324288"/>
                    <a:pt x="830328" y="227320"/>
                  </a:cubicBezTo>
                  <a:lnTo>
                    <a:pt x="915608" y="214305"/>
                  </a:lnTo>
                  <a:lnTo>
                    <a:pt x="1039905" y="0"/>
                  </a:lnTo>
                  <a:lnTo>
                    <a:pt x="1164202" y="214305"/>
                  </a:lnTo>
                  <a:lnTo>
                    <a:pt x="1249482" y="227320"/>
                  </a:lnTo>
                  <a:cubicBezTo>
                    <a:pt x="1723350" y="324288"/>
                    <a:pt x="2079810" y="743565"/>
                    <a:pt x="2079810" y="1246098"/>
                  </a:cubicBezTo>
                  <a:cubicBezTo>
                    <a:pt x="2079810" y="1820422"/>
                    <a:pt x="1614229" y="2286003"/>
                    <a:pt x="1039905" y="2286003"/>
                  </a:cubicBezTo>
                  <a:close/>
                </a:path>
              </a:pathLst>
            </a:custGeom>
            <a:solidFill>
              <a:srgbClr val="F6931D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5144" name="椭圆 34"/>
            <p:cNvSpPr/>
            <p:nvPr/>
          </p:nvSpPr>
          <p:spPr>
            <a:xfrm>
              <a:off x="107576" y="108199"/>
              <a:ext cx="1864658" cy="186465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28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30" name="TextBox 32"/>
          <p:cNvSpPr/>
          <p:nvPr/>
        </p:nvSpPr>
        <p:spPr>
          <a:xfrm>
            <a:off x="965903" y="2894320"/>
            <a:ext cx="1566317" cy="1774170"/>
          </a:xfrm>
          <a:prstGeom prst="rect">
            <a:avLst/>
          </a:prstGeom>
          <a:noFill/>
          <a:ln w="9525">
            <a:noFill/>
          </a:ln>
        </p:spPr>
        <p:txBody>
          <a:bodyPr wrap="square"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张某某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创始人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项目把控、内外资源整合    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708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131" name="TextBox 32"/>
          <p:cNvSpPr/>
          <p:nvPr/>
        </p:nvSpPr>
        <p:spPr>
          <a:xfrm>
            <a:off x="2746363" y="2894095"/>
            <a:ext cx="1689652" cy="1432474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王某某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技术负责人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产品整体开发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708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132" name="TextBox 32"/>
          <p:cNvSpPr/>
          <p:nvPr/>
        </p:nvSpPr>
        <p:spPr>
          <a:xfrm>
            <a:off x="4640219" y="2894094"/>
            <a:ext cx="1689652" cy="1774170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陈某某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技术负责人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产品整体开发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708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708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134" name="矩形 51"/>
          <p:cNvSpPr/>
          <p:nvPr/>
        </p:nvSpPr>
        <p:spPr>
          <a:xfrm>
            <a:off x="1435527" y="1624370"/>
            <a:ext cx="1016502" cy="678806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成员</a:t>
            </a:r>
            <a:endParaRPr lang="en-US" altLang="zh-CN" sz="1992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照片</a:t>
            </a:r>
          </a:p>
        </p:txBody>
      </p:sp>
      <p:sp>
        <p:nvSpPr>
          <p:cNvPr id="5136" name="矩形 37"/>
          <p:cNvSpPr/>
          <p:nvPr/>
        </p:nvSpPr>
        <p:spPr>
          <a:xfrm>
            <a:off x="3255969" y="1657125"/>
            <a:ext cx="803037" cy="678806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成员</a:t>
            </a:r>
            <a:endParaRPr lang="en-US" altLang="zh-CN" sz="1992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照片</a:t>
            </a:r>
          </a:p>
        </p:txBody>
      </p:sp>
      <p:sp>
        <p:nvSpPr>
          <p:cNvPr id="5137" name="矩形 38"/>
          <p:cNvSpPr/>
          <p:nvPr/>
        </p:nvSpPr>
        <p:spPr>
          <a:xfrm>
            <a:off x="5157957" y="1600652"/>
            <a:ext cx="823367" cy="678806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成员</a:t>
            </a:r>
            <a:endParaRPr lang="en-US" altLang="zh-CN" sz="1992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照片</a:t>
            </a:r>
          </a:p>
        </p:txBody>
      </p:sp>
      <p:sp>
        <p:nvSpPr>
          <p:cNvPr id="5138" name="矩形 39"/>
          <p:cNvSpPr/>
          <p:nvPr/>
        </p:nvSpPr>
        <p:spPr>
          <a:xfrm>
            <a:off x="7131326" y="1540566"/>
            <a:ext cx="908075" cy="678806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成员</a:t>
            </a:r>
            <a:endParaRPr lang="en-US" altLang="zh-CN" sz="1992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照片</a:t>
            </a:r>
          </a:p>
        </p:txBody>
      </p:sp>
      <p:sp>
        <p:nvSpPr>
          <p:cNvPr id="5133" name="TextBox 32"/>
          <p:cNvSpPr/>
          <p:nvPr/>
        </p:nvSpPr>
        <p:spPr>
          <a:xfrm>
            <a:off x="6610877" y="2894095"/>
            <a:ext cx="1690782" cy="1432474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李某某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技术负责人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产品整体开发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708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Shape 81"/>
          <p:cNvSpPr txBox="1">
            <a:spLocks/>
          </p:cNvSpPr>
          <p:nvPr/>
        </p:nvSpPr>
        <p:spPr>
          <a:xfrm>
            <a:off x="848995" y="158433"/>
            <a:ext cx="8216900" cy="83091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9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、核心团队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-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创业团队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03526"/>
      </p:ext>
    </p:extLst>
  </p:cSld>
  <p:clrMapOvr>
    <a:masterClrMapping/>
  </p:clrMapOvr>
  <p:transition spd="slow" advTm="98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TextBox 31"/>
          <p:cNvSpPr/>
          <p:nvPr/>
        </p:nvSpPr>
        <p:spPr>
          <a:xfrm>
            <a:off x="2356284" y="4664598"/>
            <a:ext cx="4303101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sz="1992" b="1" spc="21" dirty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团队主要成员的分工、背景和特长</a:t>
            </a:r>
            <a:r>
              <a:rPr lang="zh-CN" altLang="en-US" sz="1992" b="1" dirty="0">
                <a:solidFill>
                  <a:srgbClr val="F6931D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</a:p>
        </p:txBody>
      </p:sp>
      <p:sp>
        <p:nvSpPr>
          <p:cNvPr id="30" name="灯片编号占位符 5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5900079" y="4629436"/>
            <a:ext cx="2133600" cy="273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56" tIns="32528" rIns="65056" bIns="32528" numCol="1" rtlCol="0" anchor="ctr" anchorCtr="0" compatLnSpc="1"/>
          <a:lstStyle>
            <a:lvl1pPr marL="0" lvl="0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81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5298" lvl="1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50596" lvl="2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975893" lvl="3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01191" lvl="4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854" dirty="0">
                <a:solidFill>
                  <a:srgbClr val="898989"/>
                </a:solidFill>
                <a:latin typeface="Calibri" panose="020F0502020204030204" pitchFamily="34" charset="0"/>
              </a:rPr>
              <a:t>77</a:t>
            </a:fld>
            <a:endParaRPr lang="zh-CN" altLang="en-US" sz="854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grpSp>
        <p:nvGrpSpPr>
          <p:cNvPr id="5139" name="组合 25"/>
          <p:cNvGrpSpPr/>
          <p:nvPr/>
        </p:nvGrpSpPr>
        <p:grpSpPr>
          <a:xfrm>
            <a:off x="6827731" y="1324841"/>
            <a:ext cx="1202635" cy="1305640"/>
            <a:chOff x="0" y="0"/>
            <a:chExt cx="2079810" cy="2286003"/>
          </a:xfrm>
        </p:grpSpPr>
        <p:sp>
          <p:nvSpPr>
            <p:cNvPr id="5149" name="任意多边形 24"/>
            <p:cNvSpPr/>
            <p:nvPr/>
          </p:nvSpPr>
          <p:spPr>
            <a:xfrm rot="10800000">
              <a:off x="0" y="0"/>
              <a:ext cx="2079810" cy="2286003"/>
            </a:xfrm>
            <a:custGeom>
              <a:avLst/>
              <a:gdLst>
                <a:gd name="txL" fmla="*/ 0 w 2079810"/>
                <a:gd name="txT" fmla="*/ 0 h 2286003"/>
                <a:gd name="txR" fmla="*/ 2079810 w 2079810"/>
                <a:gd name="txB" fmla="*/ 2286003 h 2286003"/>
              </a:gdLst>
              <a:ahLst/>
              <a:cxnLst>
                <a:cxn ang="0">
                  <a:pos x="1039905" y="2286003"/>
                </a:cxn>
                <a:cxn ang="0">
                  <a:pos x="0" y="1246098"/>
                </a:cxn>
                <a:cxn ang="0">
                  <a:pos x="830328" y="227320"/>
                </a:cxn>
                <a:cxn ang="0">
                  <a:pos x="915608" y="214305"/>
                </a:cxn>
                <a:cxn ang="0">
                  <a:pos x="1039905" y="0"/>
                </a:cxn>
                <a:cxn ang="0">
                  <a:pos x="1164202" y="214305"/>
                </a:cxn>
                <a:cxn ang="0">
                  <a:pos x="1249482" y="227320"/>
                </a:cxn>
                <a:cxn ang="0">
                  <a:pos x="2079810" y="1246098"/>
                </a:cxn>
                <a:cxn ang="0">
                  <a:pos x="1039905" y="2286003"/>
                </a:cxn>
              </a:cxnLst>
              <a:rect l="txL" t="txT" r="txR" b="txB"/>
              <a:pathLst>
                <a:path w="2079810" h="2286003">
                  <a:moveTo>
                    <a:pt x="1039905" y="2286003"/>
                  </a:moveTo>
                  <a:cubicBezTo>
                    <a:pt x="465581" y="2286003"/>
                    <a:pt x="0" y="1820422"/>
                    <a:pt x="0" y="1246098"/>
                  </a:cubicBezTo>
                  <a:cubicBezTo>
                    <a:pt x="0" y="743565"/>
                    <a:pt x="356460" y="324288"/>
                    <a:pt x="830328" y="227320"/>
                  </a:cubicBezTo>
                  <a:lnTo>
                    <a:pt x="915608" y="214305"/>
                  </a:lnTo>
                  <a:lnTo>
                    <a:pt x="1039905" y="0"/>
                  </a:lnTo>
                  <a:lnTo>
                    <a:pt x="1164202" y="214305"/>
                  </a:lnTo>
                  <a:lnTo>
                    <a:pt x="1249482" y="227320"/>
                  </a:lnTo>
                  <a:cubicBezTo>
                    <a:pt x="1723350" y="324288"/>
                    <a:pt x="2079810" y="743565"/>
                    <a:pt x="2079810" y="1246098"/>
                  </a:cubicBezTo>
                  <a:cubicBezTo>
                    <a:pt x="2079810" y="1820422"/>
                    <a:pt x="1614229" y="2286003"/>
                    <a:pt x="1039905" y="2286003"/>
                  </a:cubicBezTo>
                  <a:close/>
                </a:path>
              </a:pathLst>
            </a:custGeom>
            <a:solidFill>
              <a:srgbClr val="F6931D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5150" name="椭圆 18"/>
            <p:cNvSpPr/>
            <p:nvPr/>
          </p:nvSpPr>
          <p:spPr>
            <a:xfrm>
              <a:off x="107576" y="108199"/>
              <a:ext cx="1864658" cy="186465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28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140" name="组合 26"/>
          <p:cNvGrpSpPr/>
          <p:nvPr/>
        </p:nvGrpSpPr>
        <p:grpSpPr>
          <a:xfrm>
            <a:off x="4883275" y="1375892"/>
            <a:ext cx="1202635" cy="1305640"/>
            <a:chOff x="0" y="0"/>
            <a:chExt cx="2079810" cy="2286003"/>
          </a:xfrm>
        </p:grpSpPr>
        <p:sp>
          <p:nvSpPr>
            <p:cNvPr id="5147" name="任意多边形 27"/>
            <p:cNvSpPr/>
            <p:nvPr/>
          </p:nvSpPr>
          <p:spPr>
            <a:xfrm rot="10800000">
              <a:off x="0" y="0"/>
              <a:ext cx="2079810" cy="2286003"/>
            </a:xfrm>
            <a:custGeom>
              <a:avLst/>
              <a:gdLst>
                <a:gd name="txL" fmla="*/ 0 w 2079810"/>
                <a:gd name="txT" fmla="*/ 0 h 2286003"/>
                <a:gd name="txR" fmla="*/ 2079810 w 2079810"/>
                <a:gd name="txB" fmla="*/ 2286003 h 2286003"/>
              </a:gdLst>
              <a:ahLst/>
              <a:cxnLst>
                <a:cxn ang="0">
                  <a:pos x="1039905" y="2286003"/>
                </a:cxn>
                <a:cxn ang="0">
                  <a:pos x="0" y="1246098"/>
                </a:cxn>
                <a:cxn ang="0">
                  <a:pos x="830328" y="227320"/>
                </a:cxn>
                <a:cxn ang="0">
                  <a:pos x="915608" y="214305"/>
                </a:cxn>
                <a:cxn ang="0">
                  <a:pos x="1039905" y="0"/>
                </a:cxn>
                <a:cxn ang="0">
                  <a:pos x="1164202" y="214305"/>
                </a:cxn>
                <a:cxn ang="0">
                  <a:pos x="1249482" y="227320"/>
                </a:cxn>
                <a:cxn ang="0">
                  <a:pos x="2079810" y="1246098"/>
                </a:cxn>
                <a:cxn ang="0">
                  <a:pos x="1039905" y="2286003"/>
                </a:cxn>
              </a:cxnLst>
              <a:rect l="txL" t="txT" r="txR" b="txB"/>
              <a:pathLst>
                <a:path w="2079810" h="2286003">
                  <a:moveTo>
                    <a:pt x="1039905" y="2286003"/>
                  </a:moveTo>
                  <a:cubicBezTo>
                    <a:pt x="465581" y="2286003"/>
                    <a:pt x="0" y="1820422"/>
                    <a:pt x="0" y="1246098"/>
                  </a:cubicBezTo>
                  <a:cubicBezTo>
                    <a:pt x="0" y="743565"/>
                    <a:pt x="356460" y="324288"/>
                    <a:pt x="830328" y="227320"/>
                  </a:cubicBezTo>
                  <a:lnTo>
                    <a:pt x="915608" y="214305"/>
                  </a:lnTo>
                  <a:lnTo>
                    <a:pt x="1039905" y="0"/>
                  </a:lnTo>
                  <a:lnTo>
                    <a:pt x="1164202" y="214305"/>
                  </a:lnTo>
                  <a:lnTo>
                    <a:pt x="1249482" y="227320"/>
                  </a:lnTo>
                  <a:cubicBezTo>
                    <a:pt x="1723350" y="324288"/>
                    <a:pt x="2079810" y="743565"/>
                    <a:pt x="2079810" y="1246098"/>
                  </a:cubicBezTo>
                  <a:cubicBezTo>
                    <a:pt x="2079810" y="1820422"/>
                    <a:pt x="1614229" y="2286003"/>
                    <a:pt x="1039905" y="2286003"/>
                  </a:cubicBezTo>
                  <a:close/>
                </a:path>
              </a:pathLst>
            </a:custGeom>
            <a:solidFill>
              <a:srgbClr val="F6931D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5148" name="椭圆 28"/>
            <p:cNvSpPr/>
            <p:nvPr/>
          </p:nvSpPr>
          <p:spPr>
            <a:xfrm>
              <a:off x="107576" y="108199"/>
              <a:ext cx="1864658" cy="1864658"/>
            </a:xfrm>
            <a:prstGeom prst="ellipse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28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141" name="组合 29"/>
          <p:cNvGrpSpPr/>
          <p:nvPr/>
        </p:nvGrpSpPr>
        <p:grpSpPr>
          <a:xfrm>
            <a:off x="2989871" y="1375892"/>
            <a:ext cx="1202635" cy="1305640"/>
            <a:chOff x="0" y="0"/>
            <a:chExt cx="2079810" cy="2286003"/>
          </a:xfrm>
        </p:grpSpPr>
        <p:sp>
          <p:nvSpPr>
            <p:cNvPr id="5145" name="任意多边形 30"/>
            <p:cNvSpPr/>
            <p:nvPr/>
          </p:nvSpPr>
          <p:spPr>
            <a:xfrm rot="10800000">
              <a:off x="0" y="0"/>
              <a:ext cx="2079810" cy="2286003"/>
            </a:xfrm>
            <a:custGeom>
              <a:avLst/>
              <a:gdLst>
                <a:gd name="txL" fmla="*/ 0 w 2079810"/>
                <a:gd name="txT" fmla="*/ 0 h 2286003"/>
                <a:gd name="txR" fmla="*/ 2079810 w 2079810"/>
                <a:gd name="txB" fmla="*/ 2286003 h 2286003"/>
              </a:gdLst>
              <a:ahLst/>
              <a:cxnLst>
                <a:cxn ang="0">
                  <a:pos x="1039905" y="2286003"/>
                </a:cxn>
                <a:cxn ang="0">
                  <a:pos x="0" y="1246098"/>
                </a:cxn>
                <a:cxn ang="0">
                  <a:pos x="830328" y="227320"/>
                </a:cxn>
                <a:cxn ang="0">
                  <a:pos x="915608" y="214305"/>
                </a:cxn>
                <a:cxn ang="0">
                  <a:pos x="1039905" y="0"/>
                </a:cxn>
                <a:cxn ang="0">
                  <a:pos x="1164202" y="214305"/>
                </a:cxn>
                <a:cxn ang="0">
                  <a:pos x="1249482" y="227320"/>
                </a:cxn>
                <a:cxn ang="0">
                  <a:pos x="2079810" y="1246098"/>
                </a:cxn>
                <a:cxn ang="0">
                  <a:pos x="1039905" y="2286003"/>
                </a:cxn>
              </a:cxnLst>
              <a:rect l="txL" t="txT" r="txR" b="txB"/>
              <a:pathLst>
                <a:path w="2079810" h="2286003">
                  <a:moveTo>
                    <a:pt x="1039905" y="2286003"/>
                  </a:moveTo>
                  <a:cubicBezTo>
                    <a:pt x="465581" y="2286003"/>
                    <a:pt x="0" y="1820422"/>
                    <a:pt x="0" y="1246098"/>
                  </a:cubicBezTo>
                  <a:cubicBezTo>
                    <a:pt x="0" y="743565"/>
                    <a:pt x="356460" y="324288"/>
                    <a:pt x="830328" y="227320"/>
                  </a:cubicBezTo>
                  <a:lnTo>
                    <a:pt x="915608" y="214305"/>
                  </a:lnTo>
                  <a:lnTo>
                    <a:pt x="1039905" y="0"/>
                  </a:lnTo>
                  <a:lnTo>
                    <a:pt x="1164202" y="214305"/>
                  </a:lnTo>
                  <a:lnTo>
                    <a:pt x="1249482" y="227320"/>
                  </a:lnTo>
                  <a:cubicBezTo>
                    <a:pt x="1723350" y="324288"/>
                    <a:pt x="2079810" y="743565"/>
                    <a:pt x="2079810" y="1246098"/>
                  </a:cubicBezTo>
                  <a:cubicBezTo>
                    <a:pt x="2079810" y="1820422"/>
                    <a:pt x="1614229" y="2286003"/>
                    <a:pt x="1039905" y="2286003"/>
                  </a:cubicBezTo>
                  <a:close/>
                </a:path>
              </a:pathLst>
            </a:custGeom>
            <a:solidFill>
              <a:srgbClr val="F6931D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5146" name="椭圆 31"/>
            <p:cNvSpPr/>
            <p:nvPr/>
          </p:nvSpPr>
          <p:spPr>
            <a:xfrm>
              <a:off x="107576" y="108199"/>
              <a:ext cx="1864658" cy="1864658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28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142" name="组合 32"/>
          <p:cNvGrpSpPr/>
          <p:nvPr/>
        </p:nvGrpSpPr>
        <p:grpSpPr>
          <a:xfrm>
            <a:off x="1147518" y="1375892"/>
            <a:ext cx="1202635" cy="1305640"/>
            <a:chOff x="0" y="0"/>
            <a:chExt cx="2079810" cy="2286003"/>
          </a:xfrm>
        </p:grpSpPr>
        <p:sp>
          <p:nvSpPr>
            <p:cNvPr id="5143" name="任意多边形 33"/>
            <p:cNvSpPr/>
            <p:nvPr/>
          </p:nvSpPr>
          <p:spPr>
            <a:xfrm rot="10800000">
              <a:off x="0" y="0"/>
              <a:ext cx="2079810" cy="2286003"/>
            </a:xfrm>
            <a:custGeom>
              <a:avLst/>
              <a:gdLst>
                <a:gd name="txL" fmla="*/ 0 w 2079810"/>
                <a:gd name="txT" fmla="*/ 0 h 2286003"/>
                <a:gd name="txR" fmla="*/ 2079810 w 2079810"/>
                <a:gd name="txB" fmla="*/ 2286003 h 2286003"/>
              </a:gdLst>
              <a:ahLst/>
              <a:cxnLst>
                <a:cxn ang="0">
                  <a:pos x="1039905" y="2286003"/>
                </a:cxn>
                <a:cxn ang="0">
                  <a:pos x="0" y="1246098"/>
                </a:cxn>
                <a:cxn ang="0">
                  <a:pos x="830328" y="227320"/>
                </a:cxn>
                <a:cxn ang="0">
                  <a:pos x="915608" y="214305"/>
                </a:cxn>
                <a:cxn ang="0">
                  <a:pos x="1039905" y="0"/>
                </a:cxn>
                <a:cxn ang="0">
                  <a:pos x="1164202" y="214305"/>
                </a:cxn>
                <a:cxn ang="0">
                  <a:pos x="1249482" y="227320"/>
                </a:cxn>
                <a:cxn ang="0">
                  <a:pos x="2079810" y="1246098"/>
                </a:cxn>
                <a:cxn ang="0">
                  <a:pos x="1039905" y="2286003"/>
                </a:cxn>
              </a:cxnLst>
              <a:rect l="txL" t="txT" r="txR" b="txB"/>
              <a:pathLst>
                <a:path w="2079810" h="2286003">
                  <a:moveTo>
                    <a:pt x="1039905" y="2286003"/>
                  </a:moveTo>
                  <a:cubicBezTo>
                    <a:pt x="465581" y="2286003"/>
                    <a:pt x="0" y="1820422"/>
                    <a:pt x="0" y="1246098"/>
                  </a:cubicBezTo>
                  <a:cubicBezTo>
                    <a:pt x="0" y="743565"/>
                    <a:pt x="356460" y="324288"/>
                    <a:pt x="830328" y="227320"/>
                  </a:cubicBezTo>
                  <a:lnTo>
                    <a:pt x="915608" y="214305"/>
                  </a:lnTo>
                  <a:lnTo>
                    <a:pt x="1039905" y="0"/>
                  </a:lnTo>
                  <a:lnTo>
                    <a:pt x="1164202" y="214305"/>
                  </a:lnTo>
                  <a:lnTo>
                    <a:pt x="1249482" y="227320"/>
                  </a:lnTo>
                  <a:cubicBezTo>
                    <a:pt x="1723350" y="324288"/>
                    <a:pt x="2079810" y="743565"/>
                    <a:pt x="2079810" y="1246098"/>
                  </a:cubicBezTo>
                  <a:cubicBezTo>
                    <a:pt x="2079810" y="1820422"/>
                    <a:pt x="1614229" y="2286003"/>
                    <a:pt x="1039905" y="2286003"/>
                  </a:cubicBezTo>
                  <a:close/>
                </a:path>
              </a:pathLst>
            </a:custGeom>
            <a:solidFill>
              <a:srgbClr val="F6931D"/>
            </a:solidFill>
            <a:ln w="9525">
              <a:noFill/>
            </a:ln>
          </p:spPr>
          <p:txBody>
            <a:bodyPr/>
            <a:lstStyle/>
            <a:p>
              <a:endParaRPr lang="zh-CN" altLang="en-US" sz="1281"/>
            </a:p>
          </p:txBody>
        </p:sp>
        <p:sp>
          <p:nvSpPr>
            <p:cNvPr id="5144" name="椭圆 34"/>
            <p:cNvSpPr/>
            <p:nvPr/>
          </p:nvSpPr>
          <p:spPr>
            <a:xfrm>
              <a:off x="107576" y="108199"/>
              <a:ext cx="1864658" cy="1864658"/>
            </a:xfrm>
            <a:prstGeom prst="ellipse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281" dirty="0"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30" name="TextBox 32"/>
          <p:cNvSpPr/>
          <p:nvPr/>
        </p:nvSpPr>
        <p:spPr>
          <a:xfrm>
            <a:off x="965903" y="2894320"/>
            <a:ext cx="1566317" cy="1090778"/>
          </a:xfrm>
          <a:prstGeom prst="rect">
            <a:avLst/>
          </a:prstGeom>
          <a:noFill/>
          <a:ln w="9525">
            <a:noFill/>
          </a:ln>
        </p:spPr>
        <p:txBody>
          <a:bodyPr wrap="square"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张某某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指导老师    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708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131" name="TextBox 32"/>
          <p:cNvSpPr/>
          <p:nvPr/>
        </p:nvSpPr>
        <p:spPr>
          <a:xfrm>
            <a:off x="2746363" y="2894094"/>
            <a:ext cx="1689652" cy="1090778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王某某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指导老师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708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132" name="TextBox 32"/>
          <p:cNvSpPr/>
          <p:nvPr/>
        </p:nvSpPr>
        <p:spPr>
          <a:xfrm>
            <a:off x="4640219" y="2894094"/>
            <a:ext cx="1689652" cy="1090778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陈某某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市场顾问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708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134" name="矩形 51"/>
          <p:cNvSpPr/>
          <p:nvPr/>
        </p:nvSpPr>
        <p:spPr>
          <a:xfrm>
            <a:off x="1435527" y="1624370"/>
            <a:ext cx="1016502" cy="678806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导师</a:t>
            </a:r>
            <a:endParaRPr lang="en-US" altLang="zh-CN" sz="1992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照片</a:t>
            </a:r>
          </a:p>
        </p:txBody>
      </p:sp>
      <p:sp>
        <p:nvSpPr>
          <p:cNvPr id="5136" name="矩形 37"/>
          <p:cNvSpPr/>
          <p:nvPr/>
        </p:nvSpPr>
        <p:spPr>
          <a:xfrm>
            <a:off x="3255969" y="1657125"/>
            <a:ext cx="803037" cy="678806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导师</a:t>
            </a:r>
            <a:endParaRPr lang="en-US" altLang="zh-CN" sz="1992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照片</a:t>
            </a:r>
          </a:p>
        </p:txBody>
      </p:sp>
      <p:sp>
        <p:nvSpPr>
          <p:cNvPr id="5137" name="矩形 38"/>
          <p:cNvSpPr/>
          <p:nvPr/>
        </p:nvSpPr>
        <p:spPr>
          <a:xfrm>
            <a:off x="5157957" y="1600652"/>
            <a:ext cx="823367" cy="678806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顾问</a:t>
            </a:r>
            <a:endParaRPr lang="en-US" altLang="zh-CN" sz="1992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照片</a:t>
            </a:r>
          </a:p>
        </p:txBody>
      </p:sp>
      <p:sp>
        <p:nvSpPr>
          <p:cNvPr id="5138" name="矩形 39"/>
          <p:cNvSpPr/>
          <p:nvPr/>
        </p:nvSpPr>
        <p:spPr>
          <a:xfrm>
            <a:off x="7131326" y="1540566"/>
            <a:ext cx="908075" cy="678806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顾问</a:t>
            </a:r>
            <a:endParaRPr lang="en-US" altLang="zh-CN" sz="1992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992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照片</a:t>
            </a:r>
          </a:p>
        </p:txBody>
      </p:sp>
      <p:sp>
        <p:nvSpPr>
          <p:cNvPr id="5133" name="TextBox 32"/>
          <p:cNvSpPr/>
          <p:nvPr/>
        </p:nvSpPr>
        <p:spPr>
          <a:xfrm>
            <a:off x="6610877" y="2894095"/>
            <a:ext cx="1690782" cy="749082"/>
          </a:xfrm>
          <a:prstGeom prst="rect">
            <a:avLst/>
          </a:prstGeom>
          <a:noFill/>
          <a:ln w="9525">
            <a:noFill/>
          </a:ln>
        </p:spPr>
        <p:txBody>
          <a:bodyPr lIns="65052" tIns="32527" rIns="65052" bIns="32527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李某某</a:t>
            </a:r>
          </a:p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708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技术顾问</a:t>
            </a:r>
          </a:p>
        </p:txBody>
      </p:sp>
      <p:sp>
        <p:nvSpPr>
          <p:cNvPr id="27" name="Shape 81"/>
          <p:cNvSpPr txBox="1">
            <a:spLocks/>
          </p:cNvSpPr>
          <p:nvPr/>
        </p:nvSpPr>
        <p:spPr>
          <a:xfrm>
            <a:off x="848995" y="158433"/>
            <a:ext cx="8216900" cy="83091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9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、核心团队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-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专家顾问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68267"/>
      </p:ext>
    </p:extLst>
  </p:cSld>
  <p:clrMapOvr>
    <a:masterClrMapping/>
  </p:clrMapOvr>
  <p:transition spd="slow" advTm="98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571751"/>
            <a:ext cx="4571999" cy="25717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3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39341" cy="2553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8" y="0"/>
            <a:ext cx="4539343" cy="2553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2" y="2730954"/>
            <a:ext cx="4540993" cy="241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88"/>
          <a:stretch>
            <a:fillRect/>
          </a:stretch>
        </p:blipFill>
        <p:spPr bwMode="auto">
          <a:xfrm>
            <a:off x="4604657" y="2730953"/>
            <a:ext cx="4539343" cy="241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40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4129" name="标题 5"/>
          <p:cNvSpPr>
            <a:spLocks noGrp="1"/>
          </p:cNvSpPr>
          <p:nvPr>
            <p:ph type="ctrTitle" idx="4294967295"/>
          </p:nvPr>
        </p:nvSpPr>
        <p:spPr>
          <a:xfrm>
            <a:off x="691515" y="2039938"/>
            <a:ext cx="7772400" cy="1101725"/>
          </a:xfrm>
        </p:spPr>
        <p:txBody>
          <a:bodyPr vert="horz" wrap="square" lIns="91440" tIns="45720" rIns="91440" bIns="45720" anchor="ctr"/>
          <a:lstStyle>
            <a:lvl1pPr lvl="0">
              <a:defRPr kern="1200"/>
            </a:lvl1pPr>
          </a:lstStyle>
          <a:p>
            <a:pPr marL="0" lvl="0" indent="0" algn="ctr"/>
            <a:r>
              <a:rPr lang="zh-CN" altLang="en-US" sz="3200" b="0" dirty="0">
                <a:solidFill>
                  <a:schemeClr val="tx1"/>
                </a:solidFill>
                <a:latin typeface="Hiragino Sans GB W6"/>
                <a:ea typeface="Hiragino Sans GB W6"/>
                <a:cs typeface="Hiragino Sans GB W6"/>
              </a:rPr>
              <a:t>需要一种新思维来</a:t>
            </a:r>
            <a:r>
              <a:rPr lang="zh-CN" altLang="en-US" sz="3200" b="0" dirty="0" smtClean="0">
                <a:solidFill>
                  <a:schemeClr val="tx1"/>
                </a:solidFill>
                <a:latin typeface="Hiragino Sans GB W6"/>
                <a:ea typeface="Hiragino Sans GB W6"/>
                <a:cs typeface="Hiragino Sans GB W6"/>
              </a:rPr>
              <a:t>应对</a:t>
            </a:r>
            <a:r>
              <a:rPr lang="zh-CN" altLang="en-US" sz="3200" b="0" dirty="0" smtClean="0">
                <a:solidFill>
                  <a:srgbClr val="C00000"/>
                </a:solidFill>
                <a:latin typeface="Hiragino Sans GB W6"/>
                <a:ea typeface="Hiragino Sans GB W6"/>
                <a:cs typeface="Hiragino Sans GB W6"/>
              </a:rPr>
              <a:t>新创企业</a:t>
            </a:r>
            <a:r>
              <a:rPr lang="zh-CN" altLang="en-US" sz="3200" b="0" dirty="0" smtClean="0">
                <a:solidFill>
                  <a:schemeClr val="tx1"/>
                </a:solidFill>
                <a:latin typeface="Hiragino Sans GB W6"/>
                <a:ea typeface="Hiragino Sans GB W6"/>
                <a:cs typeface="Hiragino Sans GB W6"/>
              </a:rPr>
              <a:t>的</a:t>
            </a:r>
            <a:r>
              <a:rPr lang="zh-CN" altLang="en-US" sz="3200" b="0" dirty="0">
                <a:solidFill>
                  <a:schemeClr val="tx1"/>
                </a:solidFill>
                <a:latin typeface="Hiragino Sans GB W6"/>
                <a:ea typeface="Hiragino Sans GB W6"/>
                <a:cs typeface="Hiragino Sans GB W6"/>
              </a:rPr>
              <a:t>挑战</a:t>
            </a:r>
          </a:p>
        </p:txBody>
      </p:sp>
    </p:spTree>
    <p:extLst>
      <p:ext uri="{BB962C8B-B14F-4D97-AF65-F5344CB8AC3E}">
        <p14:creationId xmlns:p14="http://schemas.microsoft.com/office/powerpoint/2010/main" val="1176570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TextBox 31"/>
          <p:cNvSpPr/>
          <p:nvPr/>
        </p:nvSpPr>
        <p:spPr>
          <a:xfrm>
            <a:off x="3310441" y="4629811"/>
            <a:ext cx="2760371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1992" b="1" spc="21" dirty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做好财务的成本预算。</a:t>
            </a:r>
            <a:endParaRPr lang="zh-CN" altLang="en-US" sz="1992" b="1" dirty="0">
              <a:solidFill>
                <a:srgbClr val="F6931D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0" name="灯片编号占位符 5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5900079" y="4629436"/>
            <a:ext cx="2133600" cy="273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056" tIns="32528" rIns="65056" bIns="32528" numCol="1" rtlCol="0" anchor="ctr" anchorCtr="0" compatLnSpc="1"/>
          <a:lstStyle>
            <a:lvl1pPr marL="0" lvl="0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281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25298" lvl="1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50596" lvl="2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975893" lvl="3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01191" lvl="4" indent="0" algn="l" defTabSz="65059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854" dirty="0">
                <a:solidFill>
                  <a:srgbClr val="898989"/>
                </a:solidFill>
                <a:latin typeface="Calibri" panose="020F0502020204030204" pitchFamily="34" charset="0"/>
              </a:rPr>
              <a:t>80</a:t>
            </a:fld>
            <a:endParaRPr lang="zh-CN" altLang="en-US" sz="854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2776" name="Freeform 6"/>
          <p:cNvSpPr/>
          <p:nvPr/>
        </p:nvSpPr>
        <p:spPr>
          <a:xfrm>
            <a:off x="2564974" y="1611495"/>
            <a:ext cx="2335696" cy="2335696"/>
          </a:xfrm>
          <a:custGeom>
            <a:avLst/>
            <a:gdLst>
              <a:gd name="txL" fmla="*/ 0 w 4042"/>
              <a:gd name="txT" fmla="*/ 0 h 4042"/>
              <a:gd name="txR" fmla="*/ 4042 w 4042"/>
              <a:gd name="txB" fmla="*/ 4042 h 4042"/>
            </a:gdLst>
            <a:ahLst/>
            <a:cxnLst>
              <a:cxn ang="0">
                <a:pos x="1641475" y="0"/>
              </a:cxn>
              <a:cxn ang="0">
                <a:pos x="3282950" y="1641475"/>
              </a:cxn>
              <a:cxn ang="0">
                <a:pos x="1641475" y="3282950"/>
              </a:cxn>
              <a:cxn ang="0">
                <a:pos x="0" y="1641475"/>
              </a:cxn>
              <a:cxn ang="0">
                <a:pos x="1641475" y="0"/>
              </a:cxn>
            </a:cxnLst>
            <a:rect l="txL" t="txT" r="txR" b="txB"/>
            <a:pathLst>
              <a:path w="4042" h="4042">
                <a:moveTo>
                  <a:pt x="2021" y="0"/>
                </a:moveTo>
                <a:lnTo>
                  <a:pt x="4042" y="2021"/>
                </a:lnTo>
                <a:lnTo>
                  <a:pt x="2021" y="4042"/>
                </a:lnTo>
                <a:lnTo>
                  <a:pt x="0" y="2021"/>
                </a:lnTo>
                <a:lnTo>
                  <a:pt x="202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0">
            <a:noFill/>
          </a:ln>
        </p:spPr>
        <p:txBody>
          <a:bodyPr/>
          <a:lstStyle/>
          <a:p>
            <a:endParaRPr lang="zh-CN" altLang="en-US" sz="1281"/>
          </a:p>
        </p:txBody>
      </p:sp>
      <p:sp>
        <p:nvSpPr>
          <p:cNvPr id="32777" name="Freeform 7"/>
          <p:cNvSpPr/>
          <p:nvPr/>
        </p:nvSpPr>
        <p:spPr>
          <a:xfrm>
            <a:off x="4130387" y="1064843"/>
            <a:ext cx="1656898" cy="1656898"/>
          </a:xfrm>
          <a:custGeom>
            <a:avLst/>
            <a:gdLst>
              <a:gd name="txL" fmla="*/ 0 w 2867"/>
              <a:gd name="txT" fmla="*/ 0 h 2867"/>
              <a:gd name="txR" fmla="*/ 2867 w 2867"/>
              <a:gd name="txB" fmla="*/ 2867 h 2867"/>
            </a:gdLst>
            <a:ahLst/>
            <a:cxnLst>
              <a:cxn ang="0">
                <a:pos x="1164025" y="0"/>
              </a:cxn>
              <a:cxn ang="0">
                <a:pos x="2328862" y="1164837"/>
              </a:cxn>
              <a:cxn ang="0">
                <a:pos x="1164025" y="2328862"/>
              </a:cxn>
              <a:cxn ang="0">
                <a:pos x="0" y="1164837"/>
              </a:cxn>
              <a:cxn ang="0">
                <a:pos x="1164025" y="0"/>
              </a:cxn>
            </a:cxnLst>
            <a:rect l="txL" t="txT" r="txR" b="txB"/>
            <a:pathLst>
              <a:path w="2867" h="2867">
                <a:moveTo>
                  <a:pt x="1433" y="0"/>
                </a:moveTo>
                <a:lnTo>
                  <a:pt x="2867" y="1434"/>
                </a:lnTo>
                <a:lnTo>
                  <a:pt x="1433" y="2867"/>
                </a:lnTo>
                <a:lnTo>
                  <a:pt x="0" y="1434"/>
                </a:lnTo>
                <a:lnTo>
                  <a:pt x="1433" y="0"/>
                </a:lnTo>
                <a:close/>
              </a:path>
            </a:pathLst>
          </a:custGeom>
          <a:solidFill>
            <a:srgbClr val="F6931D"/>
          </a:solidFill>
          <a:ln w="10">
            <a:noFill/>
          </a:ln>
        </p:spPr>
        <p:txBody>
          <a:bodyPr/>
          <a:lstStyle/>
          <a:p>
            <a:endParaRPr lang="zh-CN" altLang="en-US" sz="1281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8" name="Freeform 8"/>
          <p:cNvSpPr/>
          <p:nvPr/>
        </p:nvSpPr>
        <p:spPr>
          <a:xfrm>
            <a:off x="4258014" y="2836944"/>
            <a:ext cx="1402773" cy="1402773"/>
          </a:xfrm>
          <a:custGeom>
            <a:avLst/>
            <a:gdLst>
              <a:gd name="txL" fmla="*/ 0 w 2427"/>
              <a:gd name="txT" fmla="*/ 0 h 2427"/>
              <a:gd name="txR" fmla="*/ 2427 w 2427"/>
              <a:gd name="txB" fmla="*/ 2427 h 2427"/>
            </a:gdLst>
            <a:ahLst/>
            <a:cxnLst>
              <a:cxn ang="0">
                <a:pos x="985431" y="0"/>
              </a:cxn>
              <a:cxn ang="0">
                <a:pos x="1971675" y="986244"/>
              </a:cxn>
              <a:cxn ang="0">
                <a:pos x="985431" y="1971675"/>
              </a:cxn>
              <a:cxn ang="0">
                <a:pos x="0" y="986244"/>
              </a:cxn>
              <a:cxn ang="0">
                <a:pos x="985431" y="0"/>
              </a:cxn>
            </a:cxnLst>
            <a:rect l="txL" t="txT" r="txR" b="txB"/>
            <a:pathLst>
              <a:path w="2427" h="2427">
                <a:moveTo>
                  <a:pt x="1213" y="0"/>
                </a:moveTo>
                <a:lnTo>
                  <a:pt x="2427" y="1214"/>
                </a:lnTo>
                <a:lnTo>
                  <a:pt x="1213" y="2427"/>
                </a:lnTo>
                <a:lnTo>
                  <a:pt x="0" y="1214"/>
                </a:lnTo>
                <a:lnTo>
                  <a:pt x="1213" y="0"/>
                </a:lnTo>
                <a:close/>
              </a:path>
            </a:pathLst>
          </a:custGeom>
          <a:solidFill>
            <a:srgbClr val="F6931D"/>
          </a:solidFill>
          <a:ln w="10">
            <a:noFill/>
          </a:ln>
        </p:spPr>
        <p:txBody>
          <a:bodyPr/>
          <a:lstStyle/>
          <a:p>
            <a:endParaRPr lang="zh-CN" altLang="en-US" sz="1281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9" name="Freeform 9"/>
          <p:cNvSpPr/>
          <p:nvPr/>
        </p:nvSpPr>
        <p:spPr>
          <a:xfrm>
            <a:off x="5017003" y="2192031"/>
            <a:ext cx="1176883" cy="1175754"/>
          </a:xfrm>
          <a:custGeom>
            <a:avLst/>
            <a:gdLst>
              <a:gd name="txL" fmla="*/ 0 w 2587"/>
              <a:gd name="txT" fmla="*/ 0 h 2586"/>
              <a:gd name="txR" fmla="*/ 2587 w 2587"/>
              <a:gd name="txB" fmla="*/ 2586 h 2586"/>
            </a:gdLst>
            <a:ahLst/>
            <a:cxnLst>
              <a:cxn ang="0">
                <a:pos x="827407" y="0"/>
              </a:cxn>
              <a:cxn ang="0">
                <a:pos x="1654175" y="826294"/>
              </a:cxn>
              <a:cxn ang="0">
                <a:pos x="827407" y="1652587"/>
              </a:cxn>
              <a:cxn ang="0">
                <a:pos x="0" y="826294"/>
              </a:cxn>
              <a:cxn ang="0">
                <a:pos x="827407" y="0"/>
              </a:cxn>
            </a:cxnLst>
            <a:rect l="txL" t="txT" r="txR" b="txB"/>
            <a:pathLst>
              <a:path w="2587" h="2586">
                <a:moveTo>
                  <a:pt x="1294" y="0"/>
                </a:moveTo>
                <a:lnTo>
                  <a:pt x="2587" y="1293"/>
                </a:lnTo>
                <a:lnTo>
                  <a:pt x="1294" y="2586"/>
                </a:lnTo>
                <a:lnTo>
                  <a:pt x="0" y="1293"/>
                </a:lnTo>
                <a:lnTo>
                  <a:pt x="1294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0">
            <a:noFill/>
          </a:ln>
        </p:spPr>
        <p:txBody>
          <a:bodyPr/>
          <a:lstStyle/>
          <a:p>
            <a:endParaRPr lang="zh-CN" altLang="en-US" sz="1281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80" name="直接连接符 7"/>
          <p:cNvSpPr/>
          <p:nvPr/>
        </p:nvSpPr>
        <p:spPr>
          <a:xfrm>
            <a:off x="5787285" y="1892727"/>
            <a:ext cx="2612410" cy="113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2781" name="直接连接符 8"/>
          <p:cNvSpPr/>
          <p:nvPr/>
        </p:nvSpPr>
        <p:spPr>
          <a:xfrm>
            <a:off x="6205180" y="2798091"/>
            <a:ext cx="2194741" cy="45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2782" name="直接连接符 9"/>
          <p:cNvSpPr/>
          <p:nvPr/>
        </p:nvSpPr>
        <p:spPr>
          <a:xfrm>
            <a:off x="5660787" y="3538557"/>
            <a:ext cx="2739134" cy="45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32783" name="TextBox 10"/>
          <p:cNvSpPr/>
          <p:nvPr/>
        </p:nvSpPr>
        <p:spPr>
          <a:xfrm>
            <a:off x="3139862" y="2372742"/>
            <a:ext cx="1185919" cy="33316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5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人力成本</a:t>
            </a:r>
          </a:p>
        </p:txBody>
      </p:sp>
      <p:sp>
        <p:nvSpPr>
          <p:cNvPr id="32784" name="TextBox 11"/>
          <p:cNvSpPr/>
          <p:nvPr/>
        </p:nvSpPr>
        <p:spPr>
          <a:xfrm>
            <a:off x="3139862" y="2653974"/>
            <a:ext cx="1185919" cy="53027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846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45%</a:t>
            </a:r>
          </a:p>
        </p:txBody>
      </p:sp>
      <p:sp>
        <p:nvSpPr>
          <p:cNvPr id="32785" name="TextBox 12"/>
          <p:cNvSpPr/>
          <p:nvPr/>
        </p:nvSpPr>
        <p:spPr>
          <a:xfrm>
            <a:off x="4382253" y="1540339"/>
            <a:ext cx="1187049" cy="31130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423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办公场地</a:t>
            </a:r>
          </a:p>
        </p:txBody>
      </p:sp>
      <p:sp>
        <p:nvSpPr>
          <p:cNvPr id="32786" name="TextBox 13"/>
          <p:cNvSpPr/>
          <p:nvPr/>
        </p:nvSpPr>
        <p:spPr>
          <a:xfrm>
            <a:off x="4382253" y="1750417"/>
            <a:ext cx="1187049" cy="53027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846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22%</a:t>
            </a:r>
          </a:p>
        </p:txBody>
      </p:sp>
      <p:sp>
        <p:nvSpPr>
          <p:cNvPr id="32787" name="TextBox 14"/>
          <p:cNvSpPr/>
          <p:nvPr/>
        </p:nvSpPr>
        <p:spPr>
          <a:xfrm>
            <a:off x="4382253" y="3200626"/>
            <a:ext cx="1187049" cy="28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81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推广费用</a:t>
            </a:r>
          </a:p>
        </p:txBody>
      </p:sp>
      <p:sp>
        <p:nvSpPr>
          <p:cNvPr id="32788" name="TextBox 15"/>
          <p:cNvSpPr/>
          <p:nvPr/>
        </p:nvSpPr>
        <p:spPr>
          <a:xfrm>
            <a:off x="4382253" y="3410703"/>
            <a:ext cx="1187049" cy="4864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61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19%</a:t>
            </a:r>
          </a:p>
        </p:txBody>
      </p:sp>
      <p:sp>
        <p:nvSpPr>
          <p:cNvPr id="32789" name="TextBox 16"/>
          <p:cNvSpPr/>
          <p:nvPr/>
        </p:nvSpPr>
        <p:spPr>
          <a:xfrm>
            <a:off x="5044109" y="2557971"/>
            <a:ext cx="1185919" cy="26744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138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其他费用</a:t>
            </a:r>
          </a:p>
        </p:txBody>
      </p:sp>
      <p:sp>
        <p:nvSpPr>
          <p:cNvPr id="32790" name="TextBox 17"/>
          <p:cNvSpPr/>
          <p:nvPr/>
        </p:nvSpPr>
        <p:spPr>
          <a:xfrm>
            <a:off x="5013614" y="2673175"/>
            <a:ext cx="1187048" cy="42088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13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14%</a:t>
            </a:r>
          </a:p>
        </p:txBody>
      </p:sp>
      <p:sp>
        <p:nvSpPr>
          <p:cNvPr id="32791" name="TextBox 18"/>
          <p:cNvSpPr/>
          <p:nvPr/>
        </p:nvSpPr>
        <p:spPr>
          <a:xfrm>
            <a:off x="6074165" y="1431009"/>
            <a:ext cx="2895449" cy="5302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这里可以添加主要内容</a:t>
            </a:r>
          </a:p>
          <a:p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这里可以添加主要内容</a:t>
            </a:r>
          </a:p>
        </p:txBody>
      </p:sp>
      <p:sp>
        <p:nvSpPr>
          <p:cNvPr id="32792" name="TextBox 19"/>
          <p:cNvSpPr/>
          <p:nvPr/>
        </p:nvSpPr>
        <p:spPr>
          <a:xfrm>
            <a:off x="6074165" y="2295262"/>
            <a:ext cx="2895449" cy="5302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这里可以添加主要内容</a:t>
            </a:r>
          </a:p>
          <a:p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这里可以添加主要内容</a:t>
            </a:r>
          </a:p>
        </p:txBody>
      </p:sp>
      <p:sp>
        <p:nvSpPr>
          <p:cNvPr id="32793" name="TextBox 20"/>
          <p:cNvSpPr/>
          <p:nvPr/>
        </p:nvSpPr>
        <p:spPr>
          <a:xfrm>
            <a:off x="721039" y="2218911"/>
            <a:ext cx="1994603" cy="5302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这里可以添加主要内容这里可以添加主要内容</a:t>
            </a:r>
          </a:p>
        </p:txBody>
      </p:sp>
      <p:sp>
        <p:nvSpPr>
          <p:cNvPr id="32794" name="TextBox 21"/>
          <p:cNvSpPr/>
          <p:nvPr/>
        </p:nvSpPr>
        <p:spPr>
          <a:xfrm>
            <a:off x="6074165" y="3035727"/>
            <a:ext cx="2895449" cy="5302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这里可以添加主要内容</a:t>
            </a:r>
          </a:p>
          <a:p>
            <a:r>
              <a:rPr lang="zh-CN" altLang="en-US" sz="1423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这里可以添加主要内容</a:t>
            </a:r>
          </a:p>
        </p:txBody>
      </p:sp>
      <p:sp>
        <p:nvSpPr>
          <p:cNvPr id="2" name="直接连接符 7"/>
          <p:cNvSpPr/>
          <p:nvPr/>
        </p:nvSpPr>
        <p:spPr>
          <a:xfrm>
            <a:off x="721039" y="2798543"/>
            <a:ext cx="1844160" cy="8584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7" name="Shape 81"/>
          <p:cNvSpPr txBox="1">
            <a:spLocks/>
          </p:cNvSpPr>
          <p:nvPr/>
        </p:nvSpPr>
        <p:spPr>
          <a:xfrm>
            <a:off x="848995" y="158433"/>
            <a:ext cx="8216900" cy="83091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10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、财务融资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8843"/>
      </p:ext>
    </p:extLst>
  </p:cSld>
  <p:clrMapOvr>
    <a:masterClrMapping/>
  </p:clrMapOvr>
  <p:transition spd="slow" advTm="98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4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6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8" dur="500"/>
                                        <p:tgtEl>
                                          <p:spTgt spid="3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4" dur="500"/>
                                        <p:tgtEl>
                                          <p:spTgt spid="3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0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6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80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83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86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90" dur="500"/>
                                        <p:tgtEl>
                                          <p:spTgt spid="3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93" dur="500"/>
                                        <p:tgtEl>
                                          <p:spTgt spid="3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96" dur="500"/>
                                        <p:tgtEl>
                                          <p:spTgt spid="3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99" dur="500"/>
                                        <p:tgtEl>
                                          <p:spTgt spid="3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  <p:bldP spid="32783" grpId="0" bldLvl="0"/>
      <p:bldP spid="32784" grpId="0" bldLvl="0"/>
      <p:bldP spid="32785" grpId="0" bldLvl="0"/>
      <p:bldP spid="32786" grpId="0" bldLvl="0"/>
      <p:bldP spid="32787" grpId="0" bldLvl="0"/>
      <p:bldP spid="32788" grpId="0" bldLvl="0"/>
      <p:bldP spid="32789" grpId="0" bldLvl="0"/>
      <p:bldP spid="32790" grpId="0" bldLvl="0"/>
      <p:bldP spid="32791" grpId="0" bldLvl="0"/>
      <p:bldP spid="32792" grpId="0" bldLvl="0"/>
      <p:bldP spid="32793" grpId="0" bldLvl="0"/>
      <p:bldP spid="32794" grpId="0" bldLvl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829511" y="1187598"/>
            <a:ext cx="1987983" cy="2772171"/>
            <a:chOff x="4437373" y="964897"/>
            <a:chExt cx="3725628" cy="5195255"/>
          </a:xfrm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4437373" y="964897"/>
              <a:ext cx="3725628" cy="3996061"/>
              <a:chOff x="5072371" y="821549"/>
              <a:chExt cx="3725628" cy="3996061"/>
            </a:xfrm>
          </p:grpSpPr>
          <p:sp>
            <p:nvSpPr>
              <p:cNvPr id="2" name="任意多边形 1"/>
              <p:cNvSpPr/>
              <p:nvPr/>
            </p:nvSpPr>
            <p:spPr bwMode="auto">
              <a:xfrm>
                <a:off x="5760962" y="3796209"/>
                <a:ext cx="2752022" cy="988138"/>
              </a:xfrm>
              <a:custGeom>
                <a:avLst/>
                <a:gdLst>
                  <a:gd name="connsiteX0" fmla="*/ 0 w 2752022"/>
                  <a:gd name="connsiteY0" fmla="*/ 0 h 988138"/>
                  <a:gd name="connsiteX1" fmla="*/ 2752022 w 2752022"/>
                  <a:gd name="connsiteY1" fmla="*/ 0 h 988138"/>
                  <a:gd name="connsiteX2" fmla="*/ 2737950 w 2752022"/>
                  <a:gd name="connsiteY2" fmla="*/ 10116 h 988138"/>
                  <a:gd name="connsiteX3" fmla="*/ 2699100 w 2752022"/>
                  <a:gd name="connsiteY3" fmla="*/ 34351 h 988138"/>
                  <a:gd name="connsiteX4" fmla="*/ 2710611 w 2752022"/>
                  <a:gd name="connsiteY4" fmla="*/ 183715 h 988138"/>
                  <a:gd name="connsiteX5" fmla="*/ 2641543 w 2752022"/>
                  <a:gd name="connsiteY5" fmla="*/ 367547 h 988138"/>
                  <a:gd name="connsiteX6" fmla="*/ 2664565 w 2752022"/>
                  <a:gd name="connsiteY6" fmla="*/ 562869 h 988138"/>
                  <a:gd name="connsiteX7" fmla="*/ 2388292 w 2752022"/>
                  <a:gd name="connsiteY7" fmla="*/ 712233 h 988138"/>
                  <a:gd name="connsiteX8" fmla="*/ 1904812 w 2752022"/>
                  <a:gd name="connsiteY8" fmla="*/ 712233 h 988138"/>
                  <a:gd name="connsiteX9" fmla="*/ 1812721 w 2752022"/>
                  <a:gd name="connsiteY9" fmla="*/ 735212 h 988138"/>
                  <a:gd name="connsiteX10" fmla="*/ 1668401 w 2752022"/>
                  <a:gd name="connsiteY10" fmla="*/ 928739 h 988138"/>
                  <a:gd name="connsiteX11" fmla="*/ 1654259 w 2752022"/>
                  <a:gd name="connsiteY11" fmla="*/ 988138 h 988138"/>
                  <a:gd name="connsiteX12" fmla="*/ 1471753 w 2752022"/>
                  <a:gd name="connsiteY12" fmla="*/ 988138 h 988138"/>
                  <a:gd name="connsiteX13" fmla="*/ 59072 w 2752022"/>
                  <a:gd name="connsiteY13" fmla="*/ 635917 h 988138"/>
                  <a:gd name="connsiteX14" fmla="*/ 60289 w 2752022"/>
                  <a:gd name="connsiteY14" fmla="*/ 629113 h 988138"/>
                  <a:gd name="connsiteX15" fmla="*/ 97521 w 2752022"/>
                  <a:gd name="connsiteY15" fmla="*/ 252652 h 988138"/>
                  <a:gd name="connsiteX16" fmla="*/ 21438 w 2752022"/>
                  <a:gd name="connsiteY16" fmla="*/ 32915 h 98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52022" h="988138">
                    <a:moveTo>
                      <a:pt x="0" y="0"/>
                    </a:moveTo>
                    <a:lnTo>
                      <a:pt x="2752022" y="0"/>
                    </a:lnTo>
                    <a:lnTo>
                      <a:pt x="2737950" y="10116"/>
                    </a:lnTo>
                    <a:cubicBezTo>
                      <a:pt x="2712050" y="27889"/>
                      <a:pt x="2699100" y="34351"/>
                      <a:pt x="2699100" y="34351"/>
                    </a:cubicBezTo>
                    <a:cubicBezTo>
                      <a:pt x="2699100" y="34351"/>
                      <a:pt x="2802702" y="103288"/>
                      <a:pt x="2710611" y="183715"/>
                    </a:cubicBezTo>
                    <a:cubicBezTo>
                      <a:pt x="2618520" y="264142"/>
                      <a:pt x="2630031" y="310100"/>
                      <a:pt x="2641543" y="367547"/>
                    </a:cubicBezTo>
                    <a:cubicBezTo>
                      <a:pt x="2653054" y="413505"/>
                      <a:pt x="2699100" y="493932"/>
                      <a:pt x="2664565" y="562869"/>
                    </a:cubicBezTo>
                    <a:cubicBezTo>
                      <a:pt x="2630031" y="631806"/>
                      <a:pt x="2560963" y="689254"/>
                      <a:pt x="2388292" y="712233"/>
                    </a:cubicBezTo>
                    <a:cubicBezTo>
                      <a:pt x="2388292" y="712233"/>
                      <a:pt x="1996904" y="689254"/>
                      <a:pt x="1904812" y="712233"/>
                    </a:cubicBezTo>
                    <a:cubicBezTo>
                      <a:pt x="1812721" y="723722"/>
                      <a:pt x="1812721" y="735212"/>
                      <a:pt x="1812721" y="735212"/>
                    </a:cubicBezTo>
                    <a:cubicBezTo>
                      <a:pt x="1812721" y="735212"/>
                      <a:pt x="1715774" y="779196"/>
                      <a:pt x="1668401" y="928739"/>
                    </a:cubicBezTo>
                    <a:lnTo>
                      <a:pt x="1654259" y="988138"/>
                    </a:lnTo>
                    <a:lnTo>
                      <a:pt x="1471753" y="988138"/>
                    </a:lnTo>
                    <a:lnTo>
                      <a:pt x="59072" y="635917"/>
                    </a:lnTo>
                    <a:lnTo>
                      <a:pt x="60289" y="629113"/>
                    </a:lnTo>
                    <a:cubicBezTo>
                      <a:pt x="75938" y="539172"/>
                      <a:pt x="106155" y="347441"/>
                      <a:pt x="97521" y="252652"/>
                    </a:cubicBezTo>
                    <a:cubicBezTo>
                      <a:pt x="80255" y="166481"/>
                      <a:pt x="82413" y="132012"/>
                      <a:pt x="21438" y="329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FDFD"/>
                  </a:gs>
                  <a:gs pos="100000">
                    <a:srgbClr val="E2E2E2"/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vert="horz" wrap="square" lIns="65056" tIns="32528" rIns="65056" bIns="32528" numCol="1" anchor="t" anchorCtr="0" compatLnSpc="1">
                <a:noAutofit/>
              </a:bodyPr>
              <a:lstStyle/>
              <a:p>
                <a:pPr fontAlgn="auto"/>
                <a:endParaRPr lang="zh-CN" altLang="en-US" sz="1281" noProof="1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 bwMode="auto">
              <a:xfrm>
                <a:off x="5145693" y="831797"/>
                <a:ext cx="3127291" cy="988138"/>
              </a:xfrm>
              <a:custGeom>
                <a:avLst/>
                <a:gdLst>
                  <a:gd name="connsiteX0" fmla="*/ 1529532 w 3127291"/>
                  <a:gd name="connsiteY0" fmla="*/ 0 h 988138"/>
                  <a:gd name="connsiteX1" fmla="*/ 3118107 w 3127291"/>
                  <a:gd name="connsiteY1" fmla="*/ 965120 h 988138"/>
                  <a:gd name="connsiteX2" fmla="*/ 3125999 w 3127291"/>
                  <a:gd name="connsiteY2" fmla="*/ 984823 h 988138"/>
                  <a:gd name="connsiteX3" fmla="*/ 3127291 w 3127291"/>
                  <a:gd name="connsiteY3" fmla="*/ 988138 h 988138"/>
                  <a:gd name="connsiteX4" fmla="*/ 0 w 3127291"/>
                  <a:gd name="connsiteY4" fmla="*/ 988138 h 988138"/>
                  <a:gd name="connsiteX5" fmla="*/ 33049 w 3127291"/>
                  <a:gd name="connsiteY5" fmla="*/ 884693 h 988138"/>
                  <a:gd name="connsiteX6" fmla="*/ 1529532 w 3127291"/>
                  <a:gd name="connsiteY6" fmla="*/ 0 h 98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7291" h="988138">
                    <a:moveTo>
                      <a:pt x="1529532" y="0"/>
                    </a:moveTo>
                    <a:cubicBezTo>
                      <a:pt x="2047546" y="0"/>
                      <a:pt x="2738230" y="172343"/>
                      <a:pt x="3118107" y="965120"/>
                    </a:cubicBezTo>
                    <a:cubicBezTo>
                      <a:pt x="3118107" y="965120"/>
                      <a:pt x="3120985" y="972122"/>
                      <a:pt x="3125999" y="984823"/>
                    </a:cubicBezTo>
                    <a:lnTo>
                      <a:pt x="3127291" y="988138"/>
                    </a:lnTo>
                    <a:lnTo>
                      <a:pt x="0" y="988138"/>
                    </a:lnTo>
                    <a:lnTo>
                      <a:pt x="33049" y="884693"/>
                    </a:lnTo>
                    <a:cubicBezTo>
                      <a:pt x="263277" y="252769"/>
                      <a:pt x="1011519" y="0"/>
                      <a:pt x="1529532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DFDFD"/>
                  </a:gs>
                  <a:gs pos="0">
                    <a:srgbClr val="E2E2E2"/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vert="horz" wrap="square" lIns="65056" tIns="32528" rIns="65056" bIns="32528" numCol="1" anchor="t" anchorCtr="0" compatLnSpc="1">
                <a:noAutofit/>
              </a:bodyPr>
              <a:lstStyle/>
              <a:p>
                <a:pPr fontAlgn="auto"/>
                <a:endParaRPr lang="zh-CN" altLang="en-US" sz="1281" noProof="1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任意多边形 11"/>
              <p:cNvSpPr/>
              <p:nvPr/>
            </p:nvSpPr>
            <p:spPr bwMode="auto">
              <a:xfrm>
                <a:off x="5072371" y="1819934"/>
                <a:ext cx="3371233" cy="988138"/>
              </a:xfrm>
              <a:custGeom>
                <a:avLst/>
                <a:gdLst>
                  <a:gd name="connsiteX0" fmla="*/ 63629 w 3371233"/>
                  <a:gd name="connsiteY0" fmla="*/ 0 h 988138"/>
                  <a:gd name="connsiteX1" fmla="*/ 3190920 w 3371233"/>
                  <a:gd name="connsiteY1" fmla="*/ 0 h 988138"/>
                  <a:gd name="connsiteX2" fmla="*/ 3198658 w 3371233"/>
                  <a:gd name="connsiteY2" fmla="*/ 19849 h 988138"/>
                  <a:gd name="connsiteX3" fmla="*/ 3354407 w 3371233"/>
                  <a:gd name="connsiteY3" fmla="*/ 654863 h 988138"/>
                  <a:gd name="connsiteX4" fmla="*/ 3342895 w 3371233"/>
                  <a:gd name="connsiteY4" fmla="*/ 953591 h 988138"/>
                  <a:gd name="connsiteX5" fmla="*/ 3371233 w 3371233"/>
                  <a:gd name="connsiteY5" fmla="*/ 988138 h 988138"/>
                  <a:gd name="connsiteX6" fmla="*/ 73769 w 3371233"/>
                  <a:gd name="connsiteY6" fmla="*/ 988138 h 988138"/>
                  <a:gd name="connsiteX7" fmla="*/ 67990 w 3371233"/>
                  <a:gd name="connsiteY7" fmla="*/ 968079 h 988138"/>
                  <a:gd name="connsiteX8" fmla="*/ 58996 w 3371233"/>
                  <a:gd name="connsiteY8" fmla="*/ 14499 h 98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233" h="988138">
                    <a:moveTo>
                      <a:pt x="63629" y="0"/>
                    </a:moveTo>
                    <a:lnTo>
                      <a:pt x="3190920" y="0"/>
                    </a:lnTo>
                    <a:lnTo>
                      <a:pt x="3198658" y="19849"/>
                    </a:lnTo>
                    <a:cubicBezTo>
                      <a:pt x="3243925" y="137342"/>
                      <a:pt x="3363760" y="468159"/>
                      <a:pt x="3354407" y="654863"/>
                    </a:cubicBezTo>
                    <a:cubicBezTo>
                      <a:pt x="3354407" y="654863"/>
                      <a:pt x="3193247" y="792738"/>
                      <a:pt x="3342895" y="953591"/>
                    </a:cubicBezTo>
                    <a:lnTo>
                      <a:pt x="3371233" y="988138"/>
                    </a:lnTo>
                    <a:lnTo>
                      <a:pt x="73769" y="988138"/>
                    </a:lnTo>
                    <a:lnTo>
                      <a:pt x="67990" y="968079"/>
                    </a:lnTo>
                    <a:cubicBezTo>
                      <a:pt x="14030" y="769060"/>
                      <a:pt x="-48923" y="405385"/>
                      <a:pt x="58996" y="144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FDFD"/>
                  </a:gs>
                  <a:gs pos="100000">
                    <a:srgbClr val="E2E2E2"/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vert="horz" wrap="square" lIns="65056" tIns="32528" rIns="65056" bIns="32528" numCol="1" anchor="t" anchorCtr="0" compatLnSpc="1">
                <a:noAutofit/>
              </a:bodyPr>
              <a:lstStyle/>
              <a:p>
                <a:pPr fontAlgn="auto"/>
                <a:endParaRPr lang="zh-CN" altLang="en-US" sz="1281" noProof="1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 bwMode="auto">
              <a:xfrm>
                <a:off x="5145693" y="2808072"/>
                <a:ext cx="3649002" cy="988138"/>
              </a:xfrm>
              <a:custGeom>
                <a:avLst/>
                <a:gdLst>
                  <a:gd name="connsiteX0" fmla="*/ 0 w 3649002"/>
                  <a:gd name="connsiteY0" fmla="*/ 0 h 988138"/>
                  <a:gd name="connsiteX1" fmla="*/ 3297464 w 3649002"/>
                  <a:gd name="connsiteY1" fmla="*/ 0 h 988138"/>
                  <a:gd name="connsiteX2" fmla="*/ 3321310 w 3649002"/>
                  <a:gd name="connsiteY2" fmla="*/ 29072 h 988138"/>
                  <a:gd name="connsiteX3" fmla="*/ 3637491 w 3649002"/>
                  <a:gd name="connsiteY3" fmla="*/ 448012 h 988138"/>
                  <a:gd name="connsiteX4" fmla="*/ 3591446 w 3649002"/>
                  <a:gd name="connsiteY4" fmla="*/ 585887 h 988138"/>
                  <a:gd name="connsiteX5" fmla="*/ 3384241 w 3649002"/>
                  <a:gd name="connsiteY5" fmla="*/ 666313 h 988138"/>
                  <a:gd name="connsiteX6" fmla="*/ 3384241 w 3649002"/>
                  <a:gd name="connsiteY6" fmla="*/ 804188 h 988138"/>
                  <a:gd name="connsiteX7" fmla="*/ 3372729 w 3649002"/>
                  <a:gd name="connsiteY7" fmla="*/ 976530 h 988138"/>
                  <a:gd name="connsiteX8" fmla="*/ 3356582 w 3649002"/>
                  <a:gd name="connsiteY8" fmla="*/ 988138 h 988138"/>
                  <a:gd name="connsiteX9" fmla="*/ 604562 w 3649002"/>
                  <a:gd name="connsiteY9" fmla="*/ 988138 h 988138"/>
                  <a:gd name="connsiteX10" fmla="*/ 589869 w 3649002"/>
                  <a:gd name="connsiteY10" fmla="*/ 965580 h 988138"/>
                  <a:gd name="connsiteX11" fmla="*/ 540923 w 3649002"/>
                  <a:gd name="connsiteY11" fmla="*/ 896104 h 988138"/>
                  <a:gd name="connsiteX12" fmla="*/ 68955 w 3649002"/>
                  <a:gd name="connsiteY12" fmla="*/ 206733 h 988138"/>
                  <a:gd name="connsiteX13" fmla="*/ 45932 w 3649002"/>
                  <a:gd name="connsiteY13" fmla="*/ 137795 h 988138"/>
                  <a:gd name="connsiteX14" fmla="*/ 9959 w 3649002"/>
                  <a:gd name="connsiteY14" fmla="*/ 34569 h 98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49002" h="988138">
                    <a:moveTo>
                      <a:pt x="0" y="0"/>
                    </a:moveTo>
                    <a:lnTo>
                      <a:pt x="3297464" y="0"/>
                    </a:lnTo>
                    <a:lnTo>
                      <a:pt x="3321310" y="29072"/>
                    </a:lnTo>
                    <a:cubicBezTo>
                      <a:pt x="3452410" y="192910"/>
                      <a:pt x="3637491" y="448012"/>
                      <a:pt x="3637491" y="448012"/>
                    </a:cubicBezTo>
                    <a:cubicBezTo>
                      <a:pt x="3637491" y="448012"/>
                      <a:pt x="3683537" y="539929"/>
                      <a:pt x="3591446" y="585887"/>
                    </a:cubicBezTo>
                    <a:cubicBezTo>
                      <a:pt x="3499355" y="620355"/>
                      <a:pt x="3441798" y="620355"/>
                      <a:pt x="3384241" y="666313"/>
                    </a:cubicBezTo>
                    <a:cubicBezTo>
                      <a:pt x="3326683" y="712271"/>
                      <a:pt x="3315172" y="746740"/>
                      <a:pt x="3384241" y="804188"/>
                    </a:cubicBezTo>
                    <a:cubicBezTo>
                      <a:pt x="3441798" y="861635"/>
                      <a:pt x="3418775" y="953551"/>
                      <a:pt x="3372729" y="976530"/>
                    </a:cubicBezTo>
                    <a:lnTo>
                      <a:pt x="3356582" y="988138"/>
                    </a:lnTo>
                    <a:lnTo>
                      <a:pt x="604562" y="988138"/>
                    </a:lnTo>
                    <a:lnTo>
                      <a:pt x="589869" y="965580"/>
                    </a:lnTo>
                    <a:cubicBezTo>
                      <a:pt x="575817" y="944935"/>
                      <a:pt x="559629" y="921956"/>
                      <a:pt x="540923" y="896104"/>
                    </a:cubicBezTo>
                    <a:cubicBezTo>
                      <a:pt x="379763" y="677803"/>
                      <a:pt x="115001" y="310138"/>
                      <a:pt x="68955" y="206733"/>
                    </a:cubicBezTo>
                    <a:cubicBezTo>
                      <a:pt x="68955" y="195243"/>
                      <a:pt x="45932" y="137795"/>
                      <a:pt x="45932" y="137795"/>
                    </a:cubicBezTo>
                    <a:cubicBezTo>
                      <a:pt x="45932" y="137795"/>
                      <a:pt x="30104" y="100454"/>
                      <a:pt x="9959" y="34569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DFDFD"/>
                  </a:gs>
                  <a:gs pos="0">
                    <a:srgbClr val="E2E2E2"/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vert="horz" wrap="square" lIns="65056" tIns="32528" rIns="65056" bIns="32528" numCol="1" anchor="t" anchorCtr="0" compatLnSpc="1">
                <a:noAutofit/>
              </a:bodyPr>
              <a:lstStyle/>
              <a:p>
                <a:pPr fontAlgn="auto"/>
                <a:endParaRPr lang="zh-CN" altLang="en-US" sz="1281" noProof="1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 bwMode="auto">
              <a:xfrm>
                <a:off x="5075228" y="821549"/>
                <a:ext cx="3722771" cy="3996061"/>
              </a:xfrm>
              <a:custGeom>
                <a:avLst/>
                <a:gdLst>
                  <a:gd name="connsiteX0" fmla="*/ 1593161 w 3722771"/>
                  <a:gd name="connsiteY0" fmla="*/ 0 h 3996061"/>
                  <a:gd name="connsiteX1" fmla="*/ 3181736 w 3722771"/>
                  <a:gd name="connsiteY1" fmla="*/ 965120 h 3996061"/>
                  <a:gd name="connsiteX2" fmla="*/ 3354407 w 3722771"/>
                  <a:gd name="connsiteY2" fmla="*/ 1643001 h 3996061"/>
                  <a:gd name="connsiteX3" fmla="*/ 3342895 w 3722771"/>
                  <a:gd name="connsiteY3" fmla="*/ 1941729 h 3996061"/>
                  <a:gd name="connsiteX4" fmla="*/ 3711260 w 3722771"/>
                  <a:gd name="connsiteY4" fmla="*/ 2424288 h 3996061"/>
                  <a:gd name="connsiteX5" fmla="*/ 3665215 w 3722771"/>
                  <a:gd name="connsiteY5" fmla="*/ 2562163 h 3996061"/>
                  <a:gd name="connsiteX6" fmla="*/ 3458010 w 3722771"/>
                  <a:gd name="connsiteY6" fmla="*/ 2642589 h 3996061"/>
                  <a:gd name="connsiteX7" fmla="*/ 3458010 w 3722771"/>
                  <a:gd name="connsiteY7" fmla="*/ 2780464 h 3996061"/>
                  <a:gd name="connsiteX8" fmla="*/ 3446498 w 3722771"/>
                  <a:gd name="connsiteY8" fmla="*/ 2952806 h 3996061"/>
                  <a:gd name="connsiteX9" fmla="*/ 3377430 w 3722771"/>
                  <a:gd name="connsiteY9" fmla="*/ 2998764 h 3996061"/>
                  <a:gd name="connsiteX10" fmla="*/ 3388941 w 3722771"/>
                  <a:gd name="connsiteY10" fmla="*/ 3148128 h 3996061"/>
                  <a:gd name="connsiteX11" fmla="*/ 3319873 w 3722771"/>
                  <a:gd name="connsiteY11" fmla="*/ 3331960 h 3996061"/>
                  <a:gd name="connsiteX12" fmla="*/ 3342895 w 3722771"/>
                  <a:gd name="connsiteY12" fmla="*/ 3527282 h 3996061"/>
                  <a:gd name="connsiteX13" fmla="*/ 3066622 w 3722771"/>
                  <a:gd name="connsiteY13" fmla="*/ 3676646 h 3996061"/>
                  <a:gd name="connsiteX14" fmla="*/ 2583142 w 3722771"/>
                  <a:gd name="connsiteY14" fmla="*/ 3676646 h 3996061"/>
                  <a:gd name="connsiteX15" fmla="*/ 2491051 w 3722771"/>
                  <a:gd name="connsiteY15" fmla="*/ 3699625 h 3996061"/>
                  <a:gd name="connsiteX16" fmla="*/ 2329891 w 3722771"/>
                  <a:gd name="connsiteY16" fmla="*/ 3963884 h 3996061"/>
                  <a:gd name="connsiteX17" fmla="*/ 2324592 w 3722771"/>
                  <a:gd name="connsiteY17" fmla="*/ 3996061 h 3996061"/>
                  <a:gd name="connsiteX18" fmla="*/ 737402 w 3722771"/>
                  <a:gd name="connsiteY18" fmla="*/ 3600330 h 3996061"/>
                  <a:gd name="connsiteX19" fmla="*/ 738619 w 3722771"/>
                  <a:gd name="connsiteY19" fmla="*/ 3593526 h 3996061"/>
                  <a:gd name="connsiteX20" fmla="*/ 775851 w 3722771"/>
                  <a:gd name="connsiteY20" fmla="*/ 3217065 h 3996061"/>
                  <a:gd name="connsiteX21" fmla="*/ 614692 w 3722771"/>
                  <a:gd name="connsiteY21" fmla="*/ 2872380 h 3996061"/>
                  <a:gd name="connsiteX22" fmla="*/ 142724 w 3722771"/>
                  <a:gd name="connsiteY22" fmla="*/ 2183009 h 3996061"/>
                  <a:gd name="connsiteX23" fmla="*/ 119701 w 3722771"/>
                  <a:gd name="connsiteY23" fmla="*/ 2114071 h 3996061"/>
                  <a:gd name="connsiteX24" fmla="*/ 96678 w 3722771"/>
                  <a:gd name="connsiteY24" fmla="*/ 884693 h 3996061"/>
                  <a:gd name="connsiteX25" fmla="*/ 1593161 w 3722771"/>
                  <a:gd name="connsiteY25" fmla="*/ 0 h 399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722771" h="3996061">
                    <a:moveTo>
                      <a:pt x="1593161" y="0"/>
                    </a:moveTo>
                    <a:cubicBezTo>
                      <a:pt x="2111175" y="0"/>
                      <a:pt x="2801859" y="172343"/>
                      <a:pt x="3181736" y="965120"/>
                    </a:cubicBezTo>
                    <a:cubicBezTo>
                      <a:pt x="3181736" y="965120"/>
                      <a:pt x="3365918" y="1413211"/>
                      <a:pt x="3354407" y="1643001"/>
                    </a:cubicBezTo>
                    <a:cubicBezTo>
                      <a:pt x="3354407" y="1643001"/>
                      <a:pt x="3193247" y="1780876"/>
                      <a:pt x="3342895" y="1941729"/>
                    </a:cubicBezTo>
                    <a:cubicBezTo>
                      <a:pt x="3469521" y="2091093"/>
                      <a:pt x="3711260" y="2424288"/>
                      <a:pt x="3711260" y="2424288"/>
                    </a:cubicBezTo>
                    <a:cubicBezTo>
                      <a:pt x="3711260" y="2424288"/>
                      <a:pt x="3757306" y="2516205"/>
                      <a:pt x="3665215" y="2562163"/>
                    </a:cubicBezTo>
                    <a:cubicBezTo>
                      <a:pt x="3573124" y="2596631"/>
                      <a:pt x="3515567" y="2596631"/>
                      <a:pt x="3458010" y="2642589"/>
                    </a:cubicBezTo>
                    <a:cubicBezTo>
                      <a:pt x="3400452" y="2688547"/>
                      <a:pt x="3388941" y="2723016"/>
                      <a:pt x="3458010" y="2780464"/>
                    </a:cubicBezTo>
                    <a:cubicBezTo>
                      <a:pt x="3515567" y="2837911"/>
                      <a:pt x="3492544" y="2929827"/>
                      <a:pt x="3446498" y="2952806"/>
                    </a:cubicBezTo>
                    <a:cubicBezTo>
                      <a:pt x="3400452" y="2987275"/>
                      <a:pt x="3377430" y="2998764"/>
                      <a:pt x="3377430" y="2998764"/>
                    </a:cubicBezTo>
                    <a:cubicBezTo>
                      <a:pt x="3377430" y="2998764"/>
                      <a:pt x="3481032" y="3067701"/>
                      <a:pt x="3388941" y="3148128"/>
                    </a:cubicBezTo>
                    <a:cubicBezTo>
                      <a:pt x="3296850" y="3228555"/>
                      <a:pt x="3308361" y="3274513"/>
                      <a:pt x="3319873" y="3331960"/>
                    </a:cubicBezTo>
                    <a:cubicBezTo>
                      <a:pt x="3331384" y="3377918"/>
                      <a:pt x="3377430" y="3458345"/>
                      <a:pt x="3342895" y="3527282"/>
                    </a:cubicBezTo>
                    <a:cubicBezTo>
                      <a:pt x="3308361" y="3596219"/>
                      <a:pt x="3239293" y="3653667"/>
                      <a:pt x="3066622" y="3676646"/>
                    </a:cubicBezTo>
                    <a:cubicBezTo>
                      <a:pt x="3066622" y="3676646"/>
                      <a:pt x="2675234" y="3653667"/>
                      <a:pt x="2583142" y="3676646"/>
                    </a:cubicBezTo>
                    <a:cubicBezTo>
                      <a:pt x="2491051" y="3688135"/>
                      <a:pt x="2491051" y="3699625"/>
                      <a:pt x="2491051" y="3699625"/>
                    </a:cubicBezTo>
                    <a:cubicBezTo>
                      <a:pt x="2491051" y="3699625"/>
                      <a:pt x="2364426" y="3757073"/>
                      <a:pt x="2329891" y="3963884"/>
                    </a:cubicBezTo>
                    <a:lnTo>
                      <a:pt x="2324592" y="3996061"/>
                    </a:lnTo>
                    <a:lnTo>
                      <a:pt x="737402" y="3600330"/>
                    </a:lnTo>
                    <a:lnTo>
                      <a:pt x="738619" y="3593526"/>
                    </a:lnTo>
                    <a:cubicBezTo>
                      <a:pt x="754268" y="3503585"/>
                      <a:pt x="784485" y="3311854"/>
                      <a:pt x="775851" y="3217065"/>
                    </a:cubicBezTo>
                    <a:cubicBezTo>
                      <a:pt x="752829" y="3102170"/>
                      <a:pt x="764340" y="3079191"/>
                      <a:pt x="614692" y="2872380"/>
                    </a:cubicBezTo>
                    <a:cubicBezTo>
                      <a:pt x="453532" y="2654079"/>
                      <a:pt x="188770" y="2286414"/>
                      <a:pt x="142724" y="2183009"/>
                    </a:cubicBezTo>
                    <a:cubicBezTo>
                      <a:pt x="142724" y="2171519"/>
                      <a:pt x="119701" y="2114071"/>
                      <a:pt x="119701" y="2114071"/>
                    </a:cubicBezTo>
                    <a:cubicBezTo>
                      <a:pt x="119701" y="2114071"/>
                      <a:pt x="-133550" y="1516617"/>
                      <a:pt x="96678" y="884693"/>
                    </a:cubicBezTo>
                    <a:cubicBezTo>
                      <a:pt x="326906" y="252769"/>
                      <a:pt x="1075148" y="0"/>
                      <a:pt x="1593161" y="0"/>
                    </a:cubicBezTo>
                    <a:close/>
                  </a:path>
                </a:pathLst>
              </a:cu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65056" tIns="32528" rIns="65056" bIns="32528" numCol="1" anchor="t" anchorCtr="0" compatLnSpc="1">
                <a:noAutofit/>
              </a:bodyPr>
              <a:lstStyle/>
              <a:p>
                <a:pPr fontAlgn="auto"/>
                <a:endParaRPr lang="zh-CN" altLang="en-US" sz="1281" noProof="1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12"/>
              <a:srcRect t="55896"/>
              <a:stretch>
                <a:fillRect/>
              </a:stretch>
            </p:blipFill>
            <p:spPr>
              <a:xfrm>
                <a:off x="6548437" y="1819933"/>
                <a:ext cx="1756297" cy="18015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12"/>
              <a:srcRect t="55896"/>
              <a:stretch>
                <a:fillRect/>
              </a:stretch>
            </p:blipFill>
            <p:spPr>
              <a:xfrm>
                <a:off x="6781802" y="3800352"/>
                <a:ext cx="1756297" cy="18015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12"/>
              <a:srcRect t="55896"/>
              <a:stretch>
                <a:fillRect/>
              </a:stretch>
            </p:blipFill>
            <p:spPr>
              <a:xfrm flipH="1">
                <a:off x="5124763" y="2810897"/>
                <a:ext cx="1756297" cy="180150"/>
              </a:xfrm>
              <a:prstGeom prst="rect">
                <a:avLst/>
              </a:prstGeom>
            </p:spPr>
          </p:pic>
        </p:grpSp>
        <p:sp>
          <p:nvSpPr>
            <p:cNvPr id="19" name="梯形 9"/>
            <p:cNvSpPr/>
            <p:nvPr/>
          </p:nvSpPr>
          <p:spPr>
            <a:xfrm>
              <a:off x="4710739" y="4931426"/>
              <a:ext cx="2828298" cy="1228726"/>
            </a:xfrm>
            <a:custGeom>
              <a:avLst/>
              <a:gdLst>
                <a:gd name="connsiteX0" fmla="*/ 0 w 2585411"/>
                <a:gd name="connsiteY0" fmla="*/ 1162050 h 1162050"/>
                <a:gd name="connsiteX1" fmla="*/ 747709 w 2585411"/>
                <a:gd name="connsiteY1" fmla="*/ 0 h 1162050"/>
                <a:gd name="connsiteX2" fmla="*/ 1837702 w 2585411"/>
                <a:gd name="connsiteY2" fmla="*/ 0 h 1162050"/>
                <a:gd name="connsiteX3" fmla="*/ 2585411 w 2585411"/>
                <a:gd name="connsiteY3" fmla="*/ 1162050 h 1162050"/>
                <a:gd name="connsiteX4" fmla="*/ 0 w 2585411"/>
                <a:gd name="connsiteY4" fmla="*/ 1162050 h 1162050"/>
                <a:gd name="connsiteX0-1" fmla="*/ 0 w 2585411"/>
                <a:gd name="connsiteY0-2" fmla="*/ 1214438 h 1214438"/>
                <a:gd name="connsiteX1-3" fmla="*/ 314322 w 2585411"/>
                <a:gd name="connsiteY1-4" fmla="*/ 0 h 1214438"/>
                <a:gd name="connsiteX2-5" fmla="*/ 1837702 w 2585411"/>
                <a:gd name="connsiteY2-6" fmla="*/ 52388 h 1214438"/>
                <a:gd name="connsiteX3-7" fmla="*/ 2585411 w 2585411"/>
                <a:gd name="connsiteY3-8" fmla="*/ 1214438 h 1214438"/>
                <a:gd name="connsiteX4-9" fmla="*/ 0 w 2585411"/>
                <a:gd name="connsiteY4-10" fmla="*/ 1214438 h 1214438"/>
                <a:gd name="connsiteX0-11" fmla="*/ 0 w 2952123"/>
                <a:gd name="connsiteY0-12" fmla="*/ 1214438 h 1223963"/>
                <a:gd name="connsiteX1-13" fmla="*/ 314322 w 2952123"/>
                <a:gd name="connsiteY1-14" fmla="*/ 0 h 1223963"/>
                <a:gd name="connsiteX2-15" fmla="*/ 1837702 w 2952123"/>
                <a:gd name="connsiteY2-16" fmla="*/ 52388 h 1223963"/>
                <a:gd name="connsiteX3-17" fmla="*/ 2952123 w 2952123"/>
                <a:gd name="connsiteY3-18" fmla="*/ 1223963 h 1223963"/>
                <a:gd name="connsiteX4-19" fmla="*/ 0 w 2952123"/>
                <a:gd name="connsiteY4-20" fmla="*/ 1214438 h 1223963"/>
                <a:gd name="connsiteX0-21" fmla="*/ 0 w 2828298"/>
                <a:gd name="connsiteY0-22" fmla="*/ 1214438 h 1228726"/>
                <a:gd name="connsiteX1-23" fmla="*/ 314322 w 2828298"/>
                <a:gd name="connsiteY1-24" fmla="*/ 0 h 1228726"/>
                <a:gd name="connsiteX2-25" fmla="*/ 1837702 w 2828298"/>
                <a:gd name="connsiteY2-26" fmla="*/ 52388 h 1228726"/>
                <a:gd name="connsiteX3-27" fmla="*/ 2828298 w 2828298"/>
                <a:gd name="connsiteY3-28" fmla="*/ 1228726 h 1228726"/>
                <a:gd name="connsiteX4-29" fmla="*/ 0 w 2828298"/>
                <a:gd name="connsiteY4-30" fmla="*/ 1214438 h 1228726"/>
                <a:gd name="connsiteX0-31" fmla="*/ 0 w 2828298"/>
                <a:gd name="connsiteY0-32" fmla="*/ 1214438 h 1228726"/>
                <a:gd name="connsiteX1-33" fmla="*/ 314322 w 2828298"/>
                <a:gd name="connsiteY1-34" fmla="*/ 0 h 1228726"/>
                <a:gd name="connsiteX2-35" fmla="*/ 1661490 w 2828298"/>
                <a:gd name="connsiteY2-36" fmla="*/ 28575 h 1228726"/>
                <a:gd name="connsiteX3-37" fmla="*/ 2828298 w 2828298"/>
                <a:gd name="connsiteY3-38" fmla="*/ 1228726 h 1228726"/>
                <a:gd name="connsiteX4-39" fmla="*/ 0 w 2828298"/>
                <a:gd name="connsiteY4-40" fmla="*/ 1214438 h 1228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828298" h="1228726">
                  <a:moveTo>
                    <a:pt x="0" y="1214438"/>
                  </a:moveTo>
                  <a:lnTo>
                    <a:pt x="314322" y="0"/>
                  </a:lnTo>
                  <a:lnTo>
                    <a:pt x="1661490" y="28575"/>
                  </a:lnTo>
                  <a:lnTo>
                    <a:pt x="2828298" y="1228726"/>
                  </a:lnTo>
                  <a:lnTo>
                    <a:pt x="0" y="121443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281" noProof="1"/>
            </a:p>
          </p:txBody>
        </p:sp>
        <p:sp>
          <p:nvSpPr>
            <p:cNvPr id="20" name="圆角矩形 7"/>
            <p:cNvSpPr/>
            <p:nvPr/>
          </p:nvSpPr>
          <p:spPr>
            <a:xfrm rot="840000">
              <a:off x="4969183" y="4794126"/>
              <a:ext cx="2008760" cy="542868"/>
            </a:xfrm>
            <a:custGeom>
              <a:avLst/>
              <a:gdLst>
                <a:gd name="connsiteX0" fmla="*/ 0 w 1866493"/>
                <a:gd name="connsiteY0" fmla="*/ 77263 h 563919"/>
                <a:gd name="connsiteX1" fmla="*/ 77263 w 1866493"/>
                <a:gd name="connsiteY1" fmla="*/ 0 h 563919"/>
                <a:gd name="connsiteX2" fmla="*/ 1789230 w 1866493"/>
                <a:gd name="connsiteY2" fmla="*/ 0 h 563919"/>
                <a:gd name="connsiteX3" fmla="*/ 1866493 w 1866493"/>
                <a:gd name="connsiteY3" fmla="*/ 77263 h 563919"/>
                <a:gd name="connsiteX4" fmla="*/ 1866493 w 1866493"/>
                <a:gd name="connsiteY4" fmla="*/ 486656 h 563919"/>
                <a:gd name="connsiteX5" fmla="*/ 1789230 w 1866493"/>
                <a:gd name="connsiteY5" fmla="*/ 563919 h 563919"/>
                <a:gd name="connsiteX6" fmla="*/ 77263 w 1866493"/>
                <a:gd name="connsiteY6" fmla="*/ 563919 h 563919"/>
                <a:gd name="connsiteX7" fmla="*/ 0 w 1866493"/>
                <a:gd name="connsiteY7" fmla="*/ 486656 h 563919"/>
                <a:gd name="connsiteX8" fmla="*/ 0 w 1866493"/>
                <a:gd name="connsiteY8" fmla="*/ 77263 h 563919"/>
                <a:gd name="connsiteX0-1" fmla="*/ 0 w 1971599"/>
                <a:gd name="connsiteY0-2" fmla="*/ 77263 h 563919"/>
                <a:gd name="connsiteX1-3" fmla="*/ 77263 w 1971599"/>
                <a:gd name="connsiteY1-4" fmla="*/ 0 h 563919"/>
                <a:gd name="connsiteX2-5" fmla="*/ 1789230 w 1971599"/>
                <a:gd name="connsiteY2-6" fmla="*/ 0 h 563919"/>
                <a:gd name="connsiteX3-7" fmla="*/ 1866493 w 1971599"/>
                <a:gd name="connsiteY3-8" fmla="*/ 77263 h 563919"/>
                <a:gd name="connsiteX4-9" fmla="*/ 1971599 w 1971599"/>
                <a:gd name="connsiteY4-10" fmla="*/ 494808 h 563919"/>
                <a:gd name="connsiteX5-11" fmla="*/ 1789230 w 1971599"/>
                <a:gd name="connsiteY5-12" fmla="*/ 563919 h 563919"/>
                <a:gd name="connsiteX6-13" fmla="*/ 77263 w 1971599"/>
                <a:gd name="connsiteY6-14" fmla="*/ 563919 h 563919"/>
                <a:gd name="connsiteX7-15" fmla="*/ 0 w 1971599"/>
                <a:gd name="connsiteY7-16" fmla="*/ 486656 h 563919"/>
                <a:gd name="connsiteX8-17" fmla="*/ 0 w 1971599"/>
                <a:gd name="connsiteY8-18" fmla="*/ 77263 h 563919"/>
                <a:gd name="connsiteX0-19" fmla="*/ 0 w 1973603"/>
                <a:gd name="connsiteY0-20" fmla="*/ 77263 h 563919"/>
                <a:gd name="connsiteX1-21" fmla="*/ 77263 w 1973603"/>
                <a:gd name="connsiteY1-22" fmla="*/ 0 h 563919"/>
                <a:gd name="connsiteX2-23" fmla="*/ 1789230 w 1973603"/>
                <a:gd name="connsiteY2-24" fmla="*/ 0 h 563919"/>
                <a:gd name="connsiteX3-25" fmla="*/ 1866493 w 1973603"/>
                <a:gd name="connsiteY3-26" fmla="*/ 77263 h 563919"/>
                <a:gd name="connsiteX4-27" fmla="*/ 1911357 w 1973603"/>
                <a:gd name="connsiteY4-28" fmla="*/ 197030 h 563919"/>
                <a:gd name="connsiteX5-29" fmla="*/ 1971599 w 1973603"/>
                <a:gd name="connsiteY5-30" fmla="*/ 494808 h 563919"/>
                <a:gd name="connsiteX6-31" fmla="*/ 1789230 w 1973603"/>
                <a:gd name="connsiteY6-32" fmla="*/ 563919 h 563919"/>
                <a:gd name="connsiteX7-33" fmla="*/ 77263 w 1973603"/>
                <a:gd name="connsiteY7-34" fmla="*/ 563919 h 563919"/>
                <a:gd name="connsiteX8-35" fmla="*/ 0 w 1973603"/>
                <a:gd name="connsiteY8-36" fmla="*/ 486656 h 563919"/>
                <a:gd name="connsiteX9" fmla="*/ 0 w 1973603"/>
                <a:gd name="connsiteY9" fmla="*/ 77263 h 563919"/>
                <a:gd name="connsiteX0-37" fmla="*/ 0 w 1961713"/>
                <a:gd name="connsiteY0-38" fmla="*/ 77263 h 563919"/>
                <a:gd name="connsiteX1-39" fmla="*/ 77263 w 1961713"/>
                <a:gd name="connsiteY1-40" fmla="*/ 0 h 563919"/>
                <a:gd name="connsiteX2-41" fmla="*/ 1789230 w 1961713"/>
                <a:gd name="connsiteY2-42" fmla="*/ 0 h 563919"/>
                <a:gd name="connsiteX3-43" fmla="*/ 1866493 w 1961713"/>
                <a:gd name="connsiteY3-44" fmla="*/ 77263 h 563919"/>
                <a:gd name="connsiteX4-45" fmla="*/ 1911357 w 1961713"/>
                <a:gd name="connsiteY4-46" fmla="*/ 197030 h 563919"/>
                <a:gd name="connsiteX5-47" fmla="*/ 1789230 w 1961713"/>
                <a:gd name="connsiteY5-48" fmla="*/ 563919 h 563919"/>
                <a:gd name="connsiteX6-49" fmla="*/ 77263 w 1961713"/>
                <a:gd name="connsiteY6-50" fmla="*/ 563919 h 563919"/>
                <a:gd name="connsiteX7-51" fmla="*/ 0 w 1961713"/>
                <a:gd name="connsiteY7-52" fmla="*/ 486656 h 563919"/>
                <a:gd name="connsiteX8-53" fmla="*/ 0 w 1961713"/>
                <a:gd name="connsiteY8-54" fmla="*/ 77263 h 563919"/>
                <a:gd name="connsiteX0-55" fmla="*/ 0 w 2066364"/>
                <a:gd name="connsiteY0-56" fmla="*/ 77263 h 565554"/>
                <a:gd name="connsiteX1-57" fmla="*/ 77263 w 2066364"/>
                <a:gd name="connsiteY1-58" fmla="*/ 0 h 565554"/>
                <a:gd name="connsiteX2-59" fmla="*/ 1789230 w 2066364"/>
                <a:gd name="connsiteY2-60" fmla="*/ 0 h 565554"/>
                <a:gd name="connsiteX3-61" fmla="*/ 1866493 w 2066364"/>
                <a:gd name="connsiteY3-62" fmla="*/ 77263 h 565554"/>
                <a:gd name="connsiteX4-63" fmla="*/ 1911357 w 2066364"/>
                <a:gd name="connsiteY4-64" fmla="*/ 197030 h 565554"/>
                <a:gd name="connsiteX5-65" fmla="*/ 1940159 w 2066364"/>
                <a:gd name="connsiteY5-66" fmla="*/ 565554 h 565554"/>
                <a:gd name="connsiteX6-67" fmla="*/ 77263 w 2066364"/>
                <a:gd name="connsiteY6-68" fmla="*/ 563919 h 565554"/>
                <a:gd name="connsiteX7-69" fmla="*/ 0 w 2066364"/>
                <a:gd name="connsiteY7-70" fmla="*/ 486656 h 565554"/>
                <a:gd name="connsiteX8-71" fmla="*/ 0 w 2066364"/>
                <a:gd name="connsiteY8-72" fmla="*/ 77263 h 565554"/>
                <a:gd name="connsiteX0-73" fmla="*/ 0 w 1941289"/>
                <a:gd name="connsiteY0-74" fmla="*/ 77263 h 565554"/>
                <a:gd name="connsiteX1-75" fmla="*/ 77263 w 1941289"/>
                <a:gd name="connsiteY1-76" fmla="*/ 0 h 565554"/>
                <a:gd name="connsiteX2-77" fmla="*/ 1789230 w 1941289"/>
                <a:gd name="connsiteY2-78" fmla="*/ 0 h 565554"/>
                <a:gd name="connsiteX3-79" fmla="*/ 1866493 w 1941289"/>
                <a:gd name="connsiteY3-80" fmla="*/ 77263 h 565554"/>
                <a:gd name="connsiteX4-81" fmla="*/ 1911357 w 1941289"/>
                <a:gd name="connsiteY4-82" fmla="*/ 197030 h 565554"/>
                <a:gd name="connsiteX5-83" fmla="*/ 1940159 w 1941289"/>
                <a:gd name="connsiteY5-84" fmla="*/ 565554 h 565554"/>
                <a:gd name="connsiteX6-85" fmla="*/ 77263 w 1941289"/>
                <a:gd name="connsiteY6-86" fmla="*/ 563919 h 565554"/>
                <a:gd name="connsiteX7-87" fmla="*/ 0 w 1941289"/>
                <a:gd name="connsiteY7-88" fmla="*/ 486656 h 565554"/>
                <a:gd name="connsiteX8-89" fmla="*/ 0 w 1941289"/>
                <a:gd name="connsiteY8-90" fmla="*/ 77263 h 565554"/>
                <a:gd name="connsiteX0-91" fmla="*/ 0 w 2060516"/>
                <a:gd name="connsiteY0-92" fmla="*/ 77263 h 565554"/>
                <a:gd name="connsiteX1-93" fmla="*/ 77263 w 2060516"/>
                <a:gd name="connsiteY1-94" fmla="*/ 0 h 565554"/>
                <a:gd name="connsiteX2-95" fmla="*/ 1789230 w 2060516"/>
                <a:gd name="connsiteY2-96" fmla="*/ 0 h 565554"/>
                <a:gd name="connsiteX3-97" fmla="*/ 1866493 w 2060516"/>
                <a:gd name="connsiteY3-98" fmla="*/ 77263 h 565554"/>
                <a:gd name="connsiteX4-99" fmla="*/ 1940159 w 2060516"/>
                <a:gd name="connsiteY4-100" fmla="*/ 565554 h 565554"/>
                <a:gd name="connsiteX5-101" fmla="*/ 77263 w 2060516"/>
                <a:gd name="connsiteY5-102" fmla="*/ 563919 h 565554"/>
                <a:gd name="connsiteX6-103" fmla="*/ 0 w 2060516"/>
                <a:gd name="connsiteY6-104" fmla="*/ 486656 h 565554"/>
                <a:gd name="connsiteX7-105" fmla="*/ 0 w 2060516"/>
                <a:gd name="connsiteY7-106" fmla="*/ 77263 h 565554"/>
                <a:gd name="connsiteX0-107" fmla="*/ 0 w 1940159"/>
                <a:gd name="connsiteY0-108" fmla="*/ 77263 h 565554"/>
                <a:gd name="connsiteX1-109" fmla="*/ 77263 w 1940159"/>
                <a:gd name="connsiteY1-110" fmla="*/ 0 h 565554"/>
                <a:gd name="connsiteX2-111" fmla="*/ 1789230 w 1940159"/>
                <a:gd name="connsiteY2-112" fmla="*/ 0 h 565554"/>
                <a:gd name="connsiteX3-113" fmla="*/ 1866493 w 1940159"/>
                <a:gd name="connsiteY3-114" fmla="*/ 77263 h 565554"/>
                <a:gd name="connsiteX4-115" fmla="*/ 1940159 w 1940159"/>
                <a:gd name="connsiteY4-116" fmla="*/ 565554 h 565554"/>
                <a:gd name="connsiteX5-117" fmla="*/ 77263 w 1940159"/>
                <a:gd name="connsiteY5-118" fmla="*/ 563919 h 565554"/>
                <a:gd name="connsiteX6-119" fmla="*/ 0 w 1940159"/>
                <a:gd name="connsiteY6-120" fmla="*/ 486656 h 565554"/>
                <a:gd name="connsiteX7-121" fmla="*/ 0 w 1940159"/>
                <a:gd name="connsiteY7-122" fmla="*/ 77263 h 565554"/>
                <a:gd name="connsiteX0-123" fmla="*/ 0 w 1996371"/>
                <a:gd name="connsiteY0-124" fmla="*/ 77263 h 567899"/>
                <a:gd name="connsiteX1-125" fmla="*/ 77263 w 1996371"/>
                <a:gd name="connsiteY1-126" fmla="*/ 0 h 567899"/>
                <a:gd name="connsiteX2-127" fmla="*/ 1789230 w 1996371"/>
                <a:gd name="connsiteY2-128" fmla="*/ 0 h 567899"/>
                <a:gd name="connsiteX3-129" fmla="*/ 1866493 w 1996371"/>
                <a:gd name="connsiteY3-130" fmla="*/ 77263 h 567899"/>
                <a:gd name="connsiteX4-131" fmla="*/ 1996371 w 1996371"/>
                <a:gd name="connsiteY4-132" fmla="*/ 567899 h 567899"/>
                <a:gd name="connsiteX5-133" fmla="*/ 77263 w 1996371"/>
                <a:gd name="connsiteY5-134" fmla="*/ 563919 h 567899"/>
                <a:gd name="connsiteX6-135" fmla="*/ 0 w 1996371"/>
                <a:gd name="connsiteY6-136" fmla="*/ 486656 h 567899"/>
                <a:gd name="connsiteX7-137" fmla="*/ 0 w 1996371"/>
                <a:gd name="connsiteY7-138" fmla="*/ 77263 h 567899"/>
                <a:gd name="connsiteX0-139" fmla="*/ 0 w 1996371"/>
                <a:gd name="connsiteY0-140" fmla="*/ 77263 h 567899"/>
                <a:gd name="connsiteX1-141" fmla="*/ 77263 w 1996371"/>
                <a:gd name="connsiteY1-142" fmla="*/ 0 h 567899"/>
                <a:gd name="connsiteX2-143" fmla="*/ 1789230 w 1996371"/>
                <a:gd name="connsiteY2-144" fmla="*/ 0 h 567899"/>
                <a:gd name="connsiteX3-145" fmla="*/ 1866493 w 1996371"/>
                <a:gd name="connsiteY3-146" fmla="*/ 77263 h 567899"/>
                <a:gd name="connsiteX4-147" fmla="*/ 1996371 w 1996371"/>
                <a:gd name="connsiteY4-148" fmla="*/ 567899 h 567899"/>
                <a:gd name="connsiteX5-149" fmla="*/ 77263 w 1996371"/>
                <a:gd name="connsiteY5-150" fmla="*/ 563919 h 567899"/>
                <a:gd name="connsiteX6-151" fmla="*/ 0 w 1996371"/>
                <a:gd name="connsiteY6-152" fmla="*/ 486656 h 567899"/>
                <a:gd name="connsiteX7-153" fmla="*/ 0 w 1996371"/>
                <a:gd name="connsiteY7-154" fmla="*/ 77263 h 567899"/>
                <a:gd name="connsiteX0-155" fmla="*/ 0 w 1996371"/>
                <a:gd name="connsiteY0-156" fmla="*/ 77263 h 567899"/>
                <a:gd name="connsiteX1-157" fmla="*/ 77263 w 1996371"/>
                <a:gd name="connsiteY1-158" fmla="*/ 0 h 567899"/>
                <a:gd name="connsiteX2-159" fmla="*/ 1789230 w 1996371"/>
                <a:gd name="connsiteY2-160" fmla="*/ 0 h 567899"/>
                <a:gd name="connsiteX3-161" fmla="*/ 1866493 w 1996371"/>
                <a:gd name="connsiteY3-162" fmla="*/ 77263 h 567899"/>
                <a:gd name="connsiteX4-163" fmla="*/ 1996371 w 1996371"/>
                <a:gd name="connsiteY4-164" fmla="*/ 567899 h 567899"/>
                <a:gd name="connsiteX5-165" fmla="*/ 0 w 1996371"/>
                <a:gd name="connsiteY5-166" fmla="*/ 486656 h 567899"/>
                <a:gd name="connsiteX6-167" fmla="*/ 0 w 1996371"/>
                <a:gd name="connsiteY6-168" fmla="*/ 77263 h 567899"/>
                <a:gd name="connsiteX0-169" fmla="*/ 2346 w 1998717"/>
                <a:gd name="connsiteY0-170" fmla="*/ 77263 h 567899"/>
                <a:gd name="connsiteX1-171" fmla="*/ 79609 w 1998717"/>
                <a:gd name="connsiteY1-172" fmla="*/ 0 h 567899"/>
                <a:gd name="connsiteX2-173" fmla="*/ 1791576 w 1998717"/>
                <a:gd name="connsiteY2-174" fmla="*/ 0 h 567899"/>
                <a:gd name="connsiteX3-175" fmla="*/ 1868839 w 1998717"/>
                <a:gd name="connsiteY3-176" fmla="*/ 77263 h 567899"/>
                <a:gd name="connsiteX4-177" fmla="*/ 1998717 w 1998717"/>
                <a:gd name="connsiteY4-178" fmla="*/ 567899 h 567899"/>
                <a:gd name="connsiteX5-179" fmla="*/ 0 w 1998717"/>
                <a:gd name="connsiteY5-180" fmla="*/ 542868 h 567899"/>
                <a:gd name="connsiteX6-181" fmla="*/ 2346 w 1998717"/>
                <a:gd name="connsiteY6-182" fmla="*/ 77263 h 567899"/>
                <a:gd name="connsiteX0-183" fmla="*/ 2346 w 2008760"/>
                <a:gd name="connsiteY0-184" fmla="*/ 77263 h 542868"/>
                <a:gd name="connsiteX1-185" fmla="*/ 79609 w 2008760"/>
                <a:gd name="connsiteY1-186" fmla="*/ 0 h 542868"/>
                <a:gd name="connsiteX2-187" fmla="*/ 1791576 w 2008760"/>
                <a:gd name="connsiteY2-188" fmla="*/ 0 h 542868"/>
                <a:gd name="connsiteX3-189" fmla="*/ 1868839 w 2008760"/>
                <a:gd name="connsiteY3-190" fmla="*/ 77263 h 542868"/>
                <a:gd name="connsiteX4-191" fmla="*/ 2008760 w 2008760"/>
                <a:gd name="connsiteY4-192" fmla="*/ 516312 h 542868"/>
                <a:gd name="connsiteX5-193" fmla="*/ 0 w 2008760"/>
                <a:gd name="connsiteY5-194" fmla="*/ 542868 h 542868"/>
                <a:gd name="connsiteX6-195" fmla="*/ 2346 w 2008760"/>
                <a:gd name="connsiteY6-196" fmla="*/ 77263 h 5428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008760" h="542868">
                  <a:moveTo>
                    <a:pt x="2346" y="77263"/>
                  </a:moveTo>
                  <a:cubicBezTo>
                    <a:pt x="2346" y="34592"/>
                    <a:pt x="36938" y="0"/>
                    <a:pt x="79609" y="0"/>
                  </a:cubicBezTo>
                  <a:lnTo>
                    <a:pt x="1791576" y="0"/>
                  </a:lnTo>
                  <a:cubicBezTo>
                    <a:pt x="1834247" y="0"/>
                    <a:pt x="1868839" y="34592"/>
                    <a:pt x="1868839" y="77263"/>
                  </a:cubicBezTo>
                  <a:cubicBezTo>
                    <a:pt x="1893994" y="171522"/>
                    <a:pt x="1961259" y="361060"/>
                    <a:pt x="2008760" y="516312"/>
                  </a:cubicBezTo>
                  <a:lnTo>
                    <a:pt x="0" y="542868"/>
                  </a:lnTo>
                  <a:lnTo>
                    <a:pt x="2346" y="7726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1281" noProof="1"/>
            </a:p>
          </p:txBody>
        </p:sp>
      </p:grpSp>
      <p:grpSp>
        <p:nvGrpSpPr>
          <p:cNvPr id="27650" name="组合 1"/>
          <p:cNvGrpSpPr/>
          <p:nvPr/>
        </p:nvGrpSpPr>
        <p:grpSpPr>
          <a:xfrm>
            <a:off x="4875822" y="1397803"/>
            <a:ext cx="1546891" cy="355162"/>
            <a:chOff x="3589737" y="1528659"/>
            <a:chExt cx="2173813" cy="498688"/>
          </a:xfrm>
        </p:grpSpPr>
        <p:sp>
          <p:nvSpPr>
            <p:cNvPr id="27651" name="文本框 32"/>
            <p:cNvSpPr txBox="1"/>
            <p:nvPr/>
          </p:nvSpPr>
          <p:spPr>
            <a:xfrm>
              <a:off x="3589737" y="1528659"/>
              <a:ext cx="750089" cy="4986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708" dirty="0">
                  <a:solidFill>
                    <a:schemeClr val="accent6">
                      <a:lumMod val="75000"/>
                    </a:scheme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</a:p>
          </p:txBody>
        </p:sp>
        <p:sp>
          <p:nvSpPr>
            <p:cNvPr id="27652" name="文本框 43"/>
            <p:cNvSpPr txBox="1"/>
            <p:nvPr/>
          </p:nvSpPr>
          <p:spPr>
            <a:xfrm>
              <a:off x="4160490" y="1586385"/>
              <a:ext cx="1603060" cy="3459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48792" tIns="24396" rIns="48792" bIns="24396" anchor="t">
              <a:spAutoFit/>
            </a:bodyPr>
            <a:lstStyle/>
            <a:p>
              <a:r>
                <a:rPr lang="zh-CN" altLang="en-US" sz="128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人才梯队</a:t>
              </a:r>
              <a:r>
                <a:rPr lang="en-US" altLang="zh-CN" sz="128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r>
                <a:rPr lang="zh-CN" altLang="en-US" sz="128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</a:p>
          </p:txBody>
        </p:sp>
      </p:grpSp>
      <p:grpSp>
        <p:nvGrpSpPr>
          <p:cNvPr id="27653" name="组合 7"/>
          <p:cNvGrpSpPr/>
          <p:nvPr/>
        </p:nvGrpSpPr>
        <p:grpSpPr>
          <a:xfrm>
            <a:off x="5007515" y="2350378"/>
            <a:ext cx="1690103" cy="355162"/>
            <a:chOff x="3589737" y="2936898"/>
            <a:chExt cx="2375066" cy="498688"/>
          </a:xfrm>
        </p:grpSpPr>
        <p:sp>
          <p:nvSpPr>
            <p:cNvPr id="27654" name="文本框 38"/>
            <p:cNvSpPr txBox="1"/>
            <p:nvPr/>
          </p:nvSpPr>
          <p:spPr>
            <a:xfrm>
              <a:off x="3589737" y="2936898"/>
              <a:ext cx="750089" cy="4986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708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</a:p>
          </p:txBody>
        </p:sp>
        <p:sp>
          <p:nvSpPr>
            <p:cNvPr id="27655" name="文本框 44"/>
            <p:cNvSpPr txBox="1"/>
            <p:nvPr/>
          </p:nvSpPr>
          <p:spPr>
            <a:xfrm>
              <a:off x="4160490" y="2992721"/>
              <a:ext cx="1804313" cy="3766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48792" tIns="24396" rIns="48792" bIns="24396" anchor="t">
              <a:spAutoFit/>
            </a:bodyPr>
            <a:lstStyle/>
            <a:p>
              <a:r>
                <a:rPr lang="zh-CN" altLang="en-US" sz="1423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市场开拓</a:t>
              </a:r>
              <a:r>
                <a:rPr lang="en-US" altLang="zh-CN" sz="1423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zh-CN" altLang="en-US" sz="1423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</a:p>
          </p:txBody>
        </p:sp>
      </p:grpSp>
      <p:grpSp>
        <p:nvGrpSpPr>
          <p:cNvPr id="27656" name="组合 6"/>
          <p:cNvGrpSpPr/>
          <p:nvPr/>
        </p:nvGrpSpPr>
        <p:grpSpPr>
          <a:xfrm>
            <a:off x="4975665" y="1851840"/>
            <a:ext cx="1493806" cy="355162"/>
            <a:chOff x="3628583" y="2174511"/>
            <a:chExt cx="2099907" cy="498688"/>
          </a:xfrm>
        </p:grpSpPr>
        <p:sp>
          <p:nvSpPr>
            <p:cNvPr id="27657" name="文本框 35"/>
            <p:cNvSpPr txBox="1"/>
            <p:nvPr/>
          </p:nvSpPr>
          <p:spPr>
            <a:xfrm>
              <a:off x="4978403" y="2174511"/>
              <a:ext cx="750087" cy="4986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708" dirty="0">
                  <a:solidFill>
                    <a:schemeClr val="accent6">
                      <a:lumMod val="75000"/>
                    </a:scheme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</a:p>
          </p:txBody>
        </p:sp>
        <p:sp>
          <p:nvSpPr>
            <p:cNvPr id="27658" name="文本框 45"/>
            <p:cNvSpPr txBox="1"/>
            <p:nvPr/>
          </p:nvSpPr>
          <p:spPr>
            <a:xfrm>
              <a:off x="3628583" y="2249998"/>
              <a:ext cx="1674719" cy="3459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48792" tIns="24396" rIns="48792" bIns="24396" anchor="t">
              <a:spAutoFit/>
            </a:bodyPr>
            <a:lstStyle/>
            <a:p>
              <a:r>
                <a:rPr lang="zh-CN" altLang="en-US" sz="128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产品研发</a:t>
              </a:r>
              <a:r>
                <a:rPr lang="en-US" altLang="zh-CN" sz="128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30</a:t>
              </a:r>
              <a:r>
                <a:rPr lang="zh-CN" altLang="en-US" sz="128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</a:p>
          </p:txBody>
        </p:sp>
      </p:grpSp>
      <p:sp>
        <p:nvSpPr>
          <p:cNvPr id="27668" name="文本框 17"/>
          <p:cNvSpPr txBox="1"/>
          <p:nvPr/>
        </p:nvSpPr>
        <p:spPr>
          <a:xfrm>
            <a:off x="1193600" y="1401192"/>
            <a:ext cx="1552763" cy="443351"/>
          </a:xfrm>
          <a:prstGeom prst="rect">
            <a:avLst/>
          </a:prstGeom>
          <a:noFill/>
          <a:ln w="9525">
            <a:noFill/>
          </a:ln>
        </p:spPr>
        <p:txBody>
          <a:bodyPr wrap="square" lIns="48792" tIns="24396" rIns="48792" bIns="24396" anchor="t">
            <a:spAutoFit/>
          </a:bodyPr>
          <a:lstStyle/>
          <a:p>
            <a:pPr algn="ctr"/>
            <a:r>
              <a:rPr lang="zh-CN" altLang="en-US" sz="2561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原始股权</a:t>
            </a:r>
          </a:p>
        </p:txBody>
      </p:sp>
      <p:sp>
        <p:nvSpPr>
          <p:cNvPr id="27669" name="文本框 18"/>
          <p:cNvSpPr txBox="1"/>
          <p:nvPr/>
        </p:nvSpPr>
        <p:spPr>
          <a:xfrm>
            <a:off x="2896353" y="3374561"/>
            <a:ext cx="1748383" cy="443351"/>
          </a:xfrm>
          <a:prstGeom prst="rect">
            <a:avLst/>
          </a:prstGeom>
          <a:noFill/>
          <a:ln w="9525">
            <a:noFill/>
          </a:ln>
        </p:spPr>
        <p:txBody>
          <a:bodyPr wrap="square" lIns="48792" tIns="24396" rIns="48792" bIns="24396" anchor="t">
            <a:spAutoFit/>
          </a:bodyPr>
          <a:lstStyle/>
          <a:p>
            <a:pPr algn="ctr"/>
            <a:r>
              <a:rPr lang="zh-CN" altLang="en-US" sz="2561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融资金额</a:t>
            </a:r>
          </a:p>
        </p:txBody>
      </p:sp>
      <p:sp>
        <p:nvSpPr>
          <p:cNvPr id="85" name="文本框 19"/>
          <p:cNvSpPr txBox="1"/>
          <p:nvPr/>
        </p:nvSpPr>
        <p:spPr>
          <a:xfrm>
            <a:off x="3235639" y="2931818"/>
            <a:ext cx="1215736" cy="443351"/>
          </a:xfrm>
          <a:prstGeom prst="rect">
            <a:avLst/>
          </a:prstGeom>
          <a:noFill/>
        </p:spPr>
        <p:txBody>
          <a:bodyPr wrap="square" lIns="48792" tIns="24396" rIns="48792" bIns="24396" rtlCol="0">
            <a:spAutoFit/>
          </a:bodyPr>
          <a:lstStyle/>
          <a:p>
            <a:pPr algn="ctr" fontAlgn="auto"/>
            <a:r>
              <a:rPr lang="en-US" sz="2561" b="1" noProof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10%</a:t>
            </a:r>
          </a:p>
        </p:txBody>
      </p:sp>
      <p:sp>
        <p:nvSpPr>
          <p:cNvPr id="86" name="文本框 20"/>
          <p:cNvSpPr txBox="1"/>
          <p:nvPr/>
        </p:nvSpPr>
        <p:spPr>
          <a:xfrm>
            <a:off x="1421296" y="1812762"/>
            <a:ext cx="1365727" cy="443351"/>
          </a:xfrm>
          <a:prstGeom prst="rect">
            <a:avLst/>
          </a:prstGeom>
          <a:noFill/>
        </p:spPr>
        <p:txBody>
          <a:bodyPr wrap="square" lIns="48792" tIns="24396" rIns="48792" bIns="24396" rtlCol="0">
            <a:spAutoFit/>
          </a:bodyPr>
          <a:lstStyle/>
          <a:p>
            <a:pPr algn="just" fontAlgn="auto"/>
            <a:r>
              <a:rPr lang="en-US" altLang="zh-CN" sz="2561" b="1" noProof="1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100W</a:t>
            </a:r>
          </a:p>
        </p:txBody>
      </p:sp>
      <p:grpSp>
        <p:nvGrpSpPr>
          <p:cNvPr id="27674" name="组合 116"/>
          <p:cNvGrpSpPr/>
          <p:nvPr/>
        </p:nvGrpSpPr>
        <p:grpSpPr>
          <a:xfrm>
            <a:off x="2566554" y="1941067"/>
            <a:ext cx="1239681" cy="939248"/>
            <a:chOff x="-5356143" y="1827342"/>
            <a:chExt cx="5039356" cy="3818832"/>
          </a:xfrm>
        </p:grpSpPr>
        <p:sp>
          <p:nvSpPr>
            <p:cNvPr id="118" name="MH_Other_1"/>
            <p:cNvSpPr/>
            <p:nvPr>
              <p:custDataLst>
                <p:tags r:id="rId1"/>
              </p:custDataLst>
            </p:nvPr>
          </p:nvSpPr>
          <p:spPr bwMode="blackWhite">
            <a:xfrm flipH="1">
              <a:off x="-3600466" y="2343717"/>
              <a:ext cx="1612501" cy="3302457"/>
            </a:xfrm>
            <a:custGeom>
              <a:avLst/>
              <a:gdLst>
                <a:gd name="T0" fmla="*/ 432 w 865"/>
                <a:gd name="T1" fmla="*/ 0 h 1828"/>
                <a:gd name="T2" fmla="*/ 561 w 865"/>
                <a:gd name="T3" fmla="*/ 828 h 1828"/>
                <a:gd name="T4" fmla="*/ 561 w 865"/>
                <a:gd name="T5" fmla="*/ 1539 h 1828"/>
                <a:gd name="T6" fmla="*/ 648 w 865"/>
                <a:gd name="T7" fmla="*/ 1539 h 1828"/>
                <a:gd name="T8" fmla="*/ 864 w 865"/>
                <a:gd name="T9" fmla="*/ 1658 h 1828"/>
                <a:gd name="T10" fmla="*/ 864 w 865"/>
                <a:gd name="T11" fmla="*/ 1827 h 1828"/>
                <a:gd name="T12" fmla="*/ 0 w 865"/>
                <a:gd name="T13" fmla="*/ 1827 h 1828"/>
                <a:gd name="T14" fmla="*/ 0 w 865"/>
                <a:gd name="T15" fmla="*/ 1674 h 1828"/>
                <a:gd name="T16" fmla="*/ 172 w 865"/>
                <a:gd name="T17" fmla="*/ 1556 h 1828"/>
                <a:gd name="T18" fmla="*/ 273 w 865"/>
                <a:gd name="T19" fmla="*/ 1556 h 1828"/>
                <a:gd name="T20" fmla="*/ 273 w 865"/>
                <a:gd name="T21" fmla="*/ 828 h 1828"/>
                <a:gd name="T22" fmla="*/ 432 w 865"/>
                <a:gd name="T23" fmla="*/ 0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5" h="1828">
                  <a:moveTo>
                    <a:pt x="432" y="0"/>
                  </a:moveTo>
                  <a:lnTo>
                    <a:pt x="561" y="828"/>
                  </a:lnTo>
                  <a:lnTo>
                    <a:pt x="561" y="1539"/>
                  </a:lnTo>
                  <a:lnTo>
                    <a:pt x="648" y="1539"/>
                  </a:lnTo>
                  <a:lnTo>
                    <a:pt x="864" y="1658"/>
                  </a:lnTo>
                  <a:lnTo>
                    <a:pt x="864" y="1827"/>
                  </a:lnTo>
                  <a:lnTo>
                    <a:pt x="0" y="1827"/>
                  </a:lnTo>
                  <a:lnTo>
                    <a:pt x="0" y="1674"/>
                  </a:lnTo>
                  <a:lnTo>
                    <a:pt x="172" y="1556"/>
                  </a:lnTo>
                  <a:lnTo>
                    <a:pt x="273" y="1556"/>
                  </a:lnTo>
                  <a:lnTo>
                    <a:pt x="273" y="828"/>
                  </a:lnTo>
                  <a:lnTo>
                    <a:pt x="432" y="0"/>
                  </a:lnTo>
                </a:path>
              </a:pathLst>
            </a:cu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innerShdw blurRad="190500" dist="50800" dir="13500000">
                <a:prstClr val="black">
                  <a:alpha val="42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algn="ctr" defTabSz="650596">
                <a:defRPr/>
              </a:pPr>
              <a:endParaRPr lang="zh-CN" altLang="en-US" sz="1281" kern="0">
                <a:solidFill>
                  <a:sysClr val="window" lastClr="FFFFFF"/>
                </a:solidFill>
                <a:latin typeface="Agency FB" panose="020B0503020202020204"/>
                <a:ea typeface="造字工房悦黑（非商用）常规体"/>
              </a:endParaRPr>
            </a:p>
          </p:txBody>
        </p:sp>
        <p:grpSp>
          <p:nvGrpSpPr>
            <p:cNvPr id="27676" name="组合 118"/>
            <p:cNvGrpSpPr/>
            <p:nvPr/>
          </p:nvGrpSpPr>
          <p:grpSpPr>
            <a:xfrm>
              <a:off x="-5356143" y="1827342"/>
              <a:ext cx="5039356" cy="3455019"/>
              <a:chOff x="1015628" y="1816853"/>
              <a:chExt cx="5039356" cy="3455019"/>
            </a:xfrm>
          </p:grpSpPr>
          <p:grpSp>
            <p:nvGrpSpPr>
              <p:cNvPr id="27677" name="组合 119"/>
              <p:cNvGrpSpPr/>
              <p:nvPr/>
            </p:nvGrpSpPr>
            <p:grpSpPr>
              <a:xfrm>
                <a:off x="1611809" y="1816853"/>
                <a:ext cx="3802401" cy="1424728"/>
                <a:chOff x="1611809" y="1816853"/>
                <a:chExt cx="3802401" cy="1424728"/>
              </a:xfrm>
            </p:grpSpPr>
            <p:sp>
              <p:nvSpPr>
                <p:cNvPr id="121" name="MH_Other_2"/>
                <p:cNvSpPr/>
                <p:nvPr>
                  <p:custDataLst>
                    <p:tags r:id="rId10"/>
                  </p:custDataLst>
                </p:nvPr>
              </p:nvSpPr>
              <p:spPr bwMode="blackWhite">
                <a:xfrm flipH="1">
                  <a:off x="1611809" y="1816853"/>
                  <a:ext cx="3802401" cy="1424728"/>
                </a:xfrm>
                <a:custGeom>
                  <a:avLst/>
                  <a:gdLst>
                    <a:gd name="T0" fmla="*/ 0 w 2042"/>
                    <a:gd name="T1" fmla="*/ 788 h 789"/>
                    <a:gd name="T2" fmla="*/ 2041 w 2042"/>
                    <a:gd name="T3" fmla="*/ 78 h 789"/>
                    <a:gd name="T4" fmla="*/ 1996 w 2042"/>
                    <a:gd name="T5" fmla="*/ 0 h 789"/>
                    <a:gd name="T6" fmla="*/ 985 w 2042"/>
                    <a:gd name="T7" fmla="*/ 178 h 789"/>
                    <a:gd name="T8" fmla="*/ 834 w 2042"/>
                    <a:gd name="T9" fmla="*/ 230 h 789"/>
                    <a:gd name="T10" fmla="*/ 8 w 2042"/>
                    <a:gd name="T11" fmla="*/ 682 h 789"/>
                    <a:gd name="T12" fmla="*/ 0 w 2042"/>
                    <a:gd name="T13" fmla="*/ 788 h 7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42" h="789">
                      <a:moveTo>
                        <a:pt x="0" y="788"/>
                      </a:moveTo>
                      <a:lnTo>
                        <a:pt x="2041" y="78"/>
                      </a:lnTo>
                      <a:lnTo>
                        <a:pt x="1996" y="0"/>
                      </a:lnTo>
                      <a:lnTo>
                        <a:pt x="985" y="178"/>
                      </a:lnTo>
                      <a:lnTo>
                        <a:pt x="834" y="230"/>
                      </a:lnTo>
                      <a:lnTo>
                        <a:pt x="8" y="682"/>
                      </a:lnTo>
                      <a:lnTo>
                        <a:pt x="0" y="788"/>
                      </a:lnTo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31750" cap="flat"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DDD"/>
                      </a:gs>
                    </a:gsLst>
                    <a:lin ang="3600000" scaled="0"/>
                    <a:tileRect/>
                  </a:gradFill>
                  <a:prstDash val="solid"/>
                  <a:miter lim="800000"/>
                </a:ln>
                <a:effectLst>
                  <a:outerShdw blurRad="152400" dist="76200" dir="6000000" algn="tr" rotWithShape="0">
                    <a:prstClr val="black">
                      <a:alpha val="33000"/>
                    </a:prstClr>
                  </a:outerShdw>
                </a:effectLst>
              </p:spPr>
              <p:txBody>
                <a:bodyPr vert="horz" wrap="square" lIns="65056" tIns="32528" rIns="65056" bIns="32528" numCol="1" anchor="t" anchorCtr="0" compatLnSpc="1"/>
                <a:lstStyle/>
                <a:p>
                  <a:pPr defTabSz="650596">
                    <a:defRPr/>
                  </a:pPr>
                  <a:endParaRPr lang="zh-CN" altLang="en-US" sz="1281" kern="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7679" name="组合 121"/>
                <p:cNvGrpSpPr/>
                <p:nvPr/>
              </p:nvGrpSpPr>
              <p:grpSpPr>
                <a:xfrm flipH="1">
                  <a:off x="3463272" y="2255651"/>
                  <a:ext cx="272406" cy="272406"/>
                  <a:chOff x="3558865" y="2324655"/>
                  <a:chExt cx="344726" cy="344726"/>
                </a:xfrm>
              </p:grpSpPr>
              <p:sp>
                <p:nvSpPr>
                  <p:cNvPr id="123" name="椭圆 122"/>
                  <p:cNvSpPr/>
                  <p:nvPr/>
                </p:nvSpPr>
                <p:spPr>
                  <a:xfrm>
                    <a:off x="3558865" y="2324655"/>
                    <a:ext cx="344726" cy="344726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28575" cap="flat">
                    <a:gradFill>
                      <a:gsLst>
                        <a:gs pos="0">
                          <a:schemeClr val="accent6">
                            <a:lumMod val="75000"/>
                          </a:schemeClr>
                        </a:gs>
                        <a:gs pos="100000">
                          <a:srgbClr val="F17445">
                            <a:lumMod val="7500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65056" tIns="32528" rIns="65056" bIns="32528" numCol="1" anchor="t" anchorCtr="0" compatLnSpc="1"/>
                  <a:lstStyle/>
                  <a:p>
                    <a:pPr defTabSz="650596">
                      <a:defRPr/>
                    </a:pPr>
                    <a:endParaRPr lang="zh-CN" altLang="en-US" sz="1281" kern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4" name="KSO_Shape"/>
                  <p:cNvSpPr/>
                  <p:nvPr/>
                </p:nvSpPr>
                <p:spPr bwMode="auto">
                  <a:xfrm>
                    <a:off x="3638484" y="2417523"/>
                    <a:ext cx="185488" cy="158990"/>
                  </a:xfrm>
                  <a:custGeom>
                    <a:avLst/>
                    <a:gdLst>
                      <a:gd name="T0" fmla="*/ 354482 w 1812925"/>
                      <a:gd name="T1" fmla="*/ 872801 h 1511300"/>
                      <a:gd name="T2" fmla="*/ 380318 w 1812925"/>
                      <a:gd name="T3" fmla="*/ 984699 h 1511300"/>
                      <a:gd name="T4" fmla="*/ 425879 w 1812925"/>
                      <a:gd name="T5" fmla="*/ 1087433 h 1511300"/>
                      <a:gd name="T6" fmla="*/ 488386 w 1812925"/>
                      <a:gd name="T7" fmla="*/ 1179061 h 1511300"/>
                      <a:gd name="T8" fmla="*/ 591174 w 1812925"/>
                      <a:gd name="T9" fmla="*/ 1276520 h 1511300"/>
                      <a:gd name="T10" fmla="*/ 711743 w 1812925"/>
                      <a:gd name="T11" fmla="*/ 1346213 h 1511300"/>
                      <a:gd name="T12" fmla="*/ 796474 w 1812925"/>
                      <a:gd name="T13" fmla="*/ 1375922 h 1511300"/>
                      <a:gd name="T14" fmla="*/ 907876 w 1812925"/>
                      <a:gd name="T15" fmla="*/ 1394804 h 1511300"/>
                      <a:gd name="T16" fmla="*/ 1015110 w 1812925"/>
                      <a:gd name="T17" fmla="*/ 1393415 h 1511300"/>
                      <a:gd name="T18" fmla="*/ 1118176 w 1812925"/>
                      <a:gd name="T19" fmla="*/ 1373702 h 1511300"/>
                      <a:gd name="T20" fmla="*/ 1216519 w 1812925"/>
                      <a:gd name="T21" fmla="*/ 1335939 h 1511300"/>
                      <a:gd name="T22" fmla="*/ 1302085 w 1812925"/>
                      <a:gd name="T23" fmla="*/ 1285127 h 1511300"/>
                      <a:gd name="T24" fmla="*/ 1341811 w 1812925"/>
                      <a:gd name="T25" fmla="*/ 1271245 h 1511300"/>
                      <a:gd name="T26" fmla="*/ 1382649 w 1812925"/>
                      <a:gd name="T27" fmla="*/ 1275131 h 1511300"/>
                      <a:gd name="T28" fmla="*/ 1417930 w 1812925"/>
                      <a:gd name="T29" fmla="*/ 1296789 h 1511300"/>
                      <a:gd name="T30" fmla="*/ 1441822 w 1812925"/>
                      <a:gd name="T31" fmla="*/ 1332607 h 1511300"/>
                      <a:gd name="T32" fmla="*/ 1447378 w 1812925"/>
                      <a:gd name="T33" fmla="*/ 1373146 h 1511300"/>
                      <a:gd name="T34" fmla="*/ 1435710 w 1812925"/>
                      <a:gd name="T35" fmla="*/ 1412574 h 1511300"/>
                      <a:gd name="T36" fmla="*/ 1407374 w 1812925"/>
                      <a:gd name="T37" fmla="*/ 1443950 h 1511300"/>
                      <a:gd name="T38" fmla="*/ 1288472 w 1812925"/>
                      <a:gd name="T39" fmla="*/ 1512532 h 1511300"/>
                      <a:gd name="T40" fmla="*/ 1161792 w 1812925"/>
                      <a:gd name="T41" fmla="*/ 1559734 h 1511300"/>
                      <a:gd name="T42" fmla="*/ 1028722 w 1812925"/>
                      <a:gd name="T43" fmla="*/ 1583891 h 1511300"/>
                      <a:gd name="T44" fmla="*/ 874538 w 1812925"/>
                      <a:gd name="T45" fmla="*/ 1583335 h 1511300"/>
                      <a:gd name="T46" fmla="*/ 770639 w 1812925"/>
                      <a:gd name="T47" fmla="*/ 1565565 h 1511300"/>
                      <a:gd name="T48" fmla="*/ 648125 w 1812925"/>
                      <a:gd name="T49" fmla="*/ 1526415 h 1511300"/>
                      <a:gd name="T50" fmla="*/ 534502 w 1812925"/>
                      <a:gd name="T51" fmla="*/ 1468106 h 1511300"/>
                      <a:gd name="T52" fmla="*/ 433380 w 1812925"/>
                      <a:gd name="T53" fmla="*/ 1393693 h 1511300"/>
                      <a:gd name="T54" fmla="*/ 342258 w 1812925"/>
                      <a:gd name="T55" fmla="*/ 1300954 h 1511300"/>
                      <a:gd name="T56" fmla="*/ 283085 w 1812925"/>
                      <a:gd name="T57" fmla="*/ 1219322 h 1511300"/>
                      <a:gd name="T58" fmla="*/ 221690 w 1812925"/>
                      <a:gd name="T59" fmla="*/ 1102705 h 1511300"/>
                      <a:gd name="T60" fmla="*/ 180019 w 1812925"/>
                      <a:gd name="T61" fmla="*/ 976091 h 1511300"/>
                      <a:gd name="T62" fmla="*/ 160017 w 1812925"/>
                      <a:gd name="T63" fmla="*/ 840871 h 1511300"/>
                      <a:gd name="T64" fmla="*/ 979901 w 1812925"/>
                      <a:gd name="T65" fmla="*/ 833 h 1511300"/>
                      <a:gd name="T66" fmla="*/ 1097691 w 1812925"/>
                      <a:gd name="T67" fmla="*/ 13331 h 1511300"/>
                      <a:gd name="T68" fmla="*/ 1216593 w 1812925"/>
                      <a:gd name="T69" fmla="*/ 45825 h 1511300"/>
                      <a:gd name="T70" fmla="*/ 1371054 w 1812925"/>
                      <a:gd name="T71" fmla="*/ 119422 h 1511300"/>
                      <a:gd name="T72" fmla="*/ 1533016 w 1812925"/>
                      <a:gd name="T73" fmla="*/ 252454 h 1511300"/>
                      <a:gd name="T74" fmla="*/ 1614691 w 1812925"/>
                      <a:gd name="T75" fmla="*/ 356878 h 1511300"/>
                      <a:gd name="T76" fmla="*/ 1678032 w 1812925"/>
                      <a:gd name="T77" fmla="*/ 471857 h 1511300"/>
                      <a:gd name="T78" fmla="*/ 1721370 w 1812925"/>
                      <a:gd name="T79" fmla="*/ 597112 h 1511300"/>
                      <a:gd name="T80" fmla="*/ 1743872 w 1812925"/>
                      <a:gd name="T81" fmla="*/ 731254 h 1511300"/>
                      <a:gd name="T82" fmla="*/ 1555796 w 1812925"/>
                      <a:gd name="T83" fmla="*/ 779578 h 1511300"/>
                      <a:gd name="T84" fmla="*/ 1541350 w 1812925"/>
                      <a:gd name="T85" fmla="*/ 661544 h 1511300"/>
                      <a:gd name="T86" fmla="*/ 1505235 w 1812925"/>
                      <a:gd name="T87" fmla="*/ 551287 h 1511300"/>
                      <a:gd name="T88" fmla="*/ 1449396 w 1812925"/>
                      <a:gd name="T89" fmla="*/ 451583 h 1511300"/>
                      <a:gd name="T90" fmla="*/ 1369110 w 1812925"/>
                      <a:gd name="T91" fmla="*/ 357434 h 1511300"/>
                      <a:gd name="T92" fmla="*/ 1239096 w 1812925"/>
                      <a:gd name="T93" fmla="*/ 263007 h 1511300"/>
                      <a:gd name="T94" fmla="*/ 1127973 w 1812925"/>
                      <a:gd name="T95" fmla="*/ 216627 h 1511300"/>
                      <a:gd name="T96" fmla="*/ 1010181 w 1812925"/>
                      <a:gd name="T97" fmla="*/ 193297 h 1511300"/>
                      <a:gd name="T98" fmla="*/ 899058 w 1812925"/>
                      <a:gd name="T99" fmla="*/ 193020 h 1511300"/>
                      <a:gd name="T100" fmla="*/ 796825 w 1812925"/>
                      <a:gd name="T101" fmla="*/ 210794 h 1511300"/>
                      <a:gd name="T102" fmla="*/ 698759 w 1812925"/>
                      <a:gd name="T103" fmla="*/ 246343 h 1511300"/>
                      <a:gd name="T104" fmla="*/ 606805 w 1812925"/>
                      <a:gd name="T105" fmla="*/ 299667 h 1511300"/>
                      <a:gd name="T106" fmla="*/ 567912 w 1812925"/>
                      <a:gd name="T107" fmla="*/ 315497 h 1511300"/>
                      <a:gd name="T108" fmla="*/ 526797 w 1812925"/>
                      <a:gd name="T109" fmla="*/ 313275 h 1511300"/>
                      <a:gd name="T110" fmla="*/ 490404 w 1812925"/>
                      <a:gd name="T111" fmla="*/ 293835 h 1511300"/>
                      <a:gd name="T112" fmla="*/ 465123 w 1812925"/>
                      <a:gd name="T113" fmla="*/ 259119 h 1511300"/>
                      <a:gd name="T114" fmla="*/ 457067 w 1812925"/>
                      <a:gd name="T115" fmla="*/ 218570 h 1511300"/>
                      <a:gd name="T116" fmla="*/ 467345 w 1812925"/>
                      <a:gd name="T117" fmla="*/ 178856 h 1511300"/>
                      <a:gd name="T118" fmla="*/ 494015 w 1812925"/>
                      <a:gd name="T119" fmla="*/ 146640 h 1511300"/>
                      <a:gd name="T120" fmla="*/ 602639 w 1812925"/>
                      <a:gd name="T121" fmla="*/ 81374 h 1511300"/>
                      <a:gd name="T122" fmla="*/ 728763 w 1812925"/>
                      <a:gd name="T123" fmla="*/ 32216 h 1511300"/>
                      <a:gd name="T124" fmla="*/ 860722 w 1812925"/>
                      <a:gd name="T125" fmla="*/ 5555 h 1511300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0" t="0" r="r" b="b"/>
                    <a:pathLst>
                      <a:path w="1812925" h="1511300">
                        <a:moveTo>
                          <a:pt x="241643" y="393700"/>
                        </a:moveTo>
                        <a:lnTo>
                          <a:pt x="483287" y="755836"/>
                        </a:lnTo>
                        <a:lnTo>
                          <a:pt x="332326" y="755836"/>
                        </a:lnTo>
                        <a:lnTo>
                          <a:pt x="332326" y="768789"/>
                        </a:lnTo>
                        <a:lnTo>
                          <a:pt x="332590" y="781212"/>
                        </a:lnTo>
                        <a:lnTo>
                          <a:pt x="333648" y="793636"/>
                        </a:lnTo>
                        <a:lnTo>
                          <a:pt x="334441" y="806324"/>
                        </a:lnTo>
                        <a:lnTo>
                          <a:pt x="335763" y="818748"/>
                        </a:lnTo>
                        <a:lnTo>
                          <a:pt x="337349" y="830907"/>
                        </a:lnTo>
                        <a:lnTo>
                          <a:pt x="338671" y="843066"/>
                        </a:lnTo>
                        <a:lnTo>
                          <a:pt x="340786" y="855225"/>
                        </a:lnTo>
                        <a:lnTo>
                          <a:pt x="343165" y="867120"/>
                        </a:lnTo>
                        <a:lnTo>
                          <a:pt x="345809" y="879015"/>
                        </a:lnTo>
                        <a:lnTo>
                          <a:pt x="348453" y="890910"/>
                        </a:lnTo>
                        <a:lnTo>
                          <a:pt x="351361" y="902805"/>
                        </a:lnTo>
                        <a:lnTo>
                          <a:pt x="354534" y="914436"/>
                        </a:lnTo>
                        <a:lnTo>
                          <a:pt x="357971" y="925802"/>
                        </a:lnTo>
                        <a:lnTo>
                          <a:pt x="361936" y="937433"/>
                        </a:lnTo>
                        <a:lnTo>
                          <a:pt x="365902" y="948799"/>
                        </a:lnTo>
                        <a:lnTo>
                          <a:pt x="369868" y="959901"/>
                        </a:lnTo>
                        <a:lnTo>
                          <a:pt x="374362" y="971003"/>
                        </a:lnTo>
                        <a:lnTo>
                          <a:pt x="379121" y="981841"/>
                        </a:lnTo>
                        <a:lnTo>
                          <a:pt x="383880" y="992943"/>
                        </a:lnTo>
                        <a:lnTo>
                          <a:pt x="388639" y="1003781"/>
                        </a:lnTo>
                        <a:lnTo>
                          <a:pt x="394191" y="1014354"/>
                        </a:lnTo>
                        <a:lnTo>
                          <a:pt x="399743" y="1024927"/>
                        </a:lnTo>
                        <a:lnTo>
                          <a:pt x="405295" y="1035236"/>
                        </a:lnTo>
                        <a:lnTo>
                          <a:pt x="411375" y="1045545"/>
                        </a:lnTo>
                        <a:lnTo>
                          <a:pt x="417456" y="1055590"/>
                        </a:lnTo>
                        <a:lnTo>
                          <a:pt x="423537" y="1065635"/>
                        </a:lnTo>
                        <a:lnTo>
                          <a:pt x="430146" y="1075415"/>
                        </a:lnTo>
                        <a:lnTo>
                          <a:pt x="436756" y="1085195"/>
                        </a:lnTo>
                        <a:lnTo>
                          <a:pt x="443630" y="1094976"/>
                        </a:lnTo>
                        <a:lnTo>
                          <a:pt x="450769" y="1104492"/>
                        </a:lnTo>
                        <a:lnTo>
                          <a:pt x="458171" y="1113479"/>
                        </a:lnTo>
                        <a:lnTo>
                          <a:pt x="464781" y="1122466"/>
                        </a:lnTo>
                        <a:lnTo>
                          <a:pt x="473241" y="1132247"/>
                        </a:lnTo>
                        <a:lnTo>
                          <a:pt x="481701" y="1141498"/>
                        </a:lnTo>
                        <a:lnTo>
                          <a:pt x="490161" y="1150750"/>
                        </a:lnTo>
                        <a:lnTo>
                          <a:pt x="498886" y="1159737"/>
                        </a:lnTo>
                        <a:lnTo>
                          <a:pt x="500736" y="1161852"/>
                        </a:lnTo>
                        <a:lnTo>
                          <a:pt x="515806" y="1175861"/>
                        </a:lnTo>
                        <a:lnTo>
                          <a:pt x="530876" y="1189607"/>
                        </a:lnTo>
                        <a:lnTo>
                          <a:pt x="546474" y="1202823"/>
                        </a:lnTo>
                        <a:lnTo>
                          <a:pt x="562601" y="1215247"/>
                        </a:lnTo>
                        <a:lnTo>
                          <a:pt x="579257" y="1227406"/>
                        </a:lnTo>
                        <a:lnTo>
                          <a:pt x="596178" y="1238773"/>
                        </a:lnTo>
                        <a:lnTo>
                          <a:pt x="613627" y="1249346"/>
                        </a:lnTo>
                        <a:lnTo>
                          <a:pt x="631605" y="1259655"/>
                        </a:lnTo>
                        <a:lnTo>
                          <a:pt x="633455" y="1260712"/>
                        </a:lnTo>
                        <a:lnTo>
                          <a:pt x="644031" y="1266528"/>
                        </a:lnTo>
                        <a:lnTo>
                          <a:pt x="654870" y="1271550"/>
                        </a:lnTo>
                        <a:lnTo>
                          <a:pt x="665974" y="1276837"/>
                        </a:lnTo>
                        <a:lnTo>
                          <a:pt x="677342" y="1281595"/>
                        </a:lnTo>
                        <a:lnTo>
                          <a:pt x="681573" y="1283709"/>
                        </a:lnTo>
                        <a:lnTo>
                          <a:pt x="685803" y="1285560"/>
                        </a:lnTo>
                        <a:lnTo>
                          <a:pt x="695320" y="1289525"/>
                        </a:lnTo>
                        <a:lnTo>
                          <a:pt x="704838" y="1292961"/>
                        </a:lnTo>
                        <a:lnTo>
                          <a:pt x="724402" y="1299834"/>
                        </a:lnTo>
                        <a:lnTo>
                          <a:pt x="732598" y="1302741"/>
                        </a:lnTo>
                        <a:lnTo>
                          <a:pt x="740794" y="1305385"/>
                        </a:lnTo>
                        <a:lnTo>
                          <a:pt x="749518" y="1307764"/>
                        </a:lnTo>
                        <a:lnTo>
                          <a:pt x="757978" y="1309878"/>
                        </a:lnTo>
                        <a:lnTo>
                          <a:pt x="775428" y="1314372"/>
                        </a:lnTo>
                        <a:lnTo>
                          <a:pt x="786267" y="1316751"/>
                        </a:lnTo>
                        <a:lnTo>
                          <a:pt x="796842" y="1319130"/>
                        </a:lnTo>
                        <a:lnTo>
                          <a:pt x="806096" y="1320716"/>
                        </a:lnTo>
                        <a:lnTo>
                          <a:pt x="815085" y="1322302"/>
                        </a:lnTo>
                        <a:lnTo>
                          <a:pt x="833591" y="1324681"/>
                        </a:lnTo>
                        <a:lnTo>
                          <a:pt x="842845" y="1325738"/>
                        </a:lnTo>
                        <a:lnTo>
                          <a:pt x="852362" y="1327060"/>
                        </a:lnTo>
                        <a:lnTo>
                          <a:pt x="863995" y="1327853"/>
                        </a:lnTo>
                        <a:lnTo>
                          <a:pt x="875892" y="1328646"/>
                        </a:lnTo>
                        <a:lnTo>
                          <a:pt x="887525" y="1329175"/>
                        </a:lnTo>
                        <a:lnTo>
                          <a:pt x="899158" y="1329439"/>
                        </a:lnTo>
                        <a:lnTo>
                          <a:pt x="910526" y="1329439"/>
                        </a:lnTo>
                        <a:lnTo>
                          <a:pt x="921894" y="1329175"/>
                        </a:lnTo>
                        <a:lnTo>
                          <a:pt x="932734" y="1328910"/>
                        </a:lnTo>
                        <a:lnTo>
                          <a:pt x="944102" y="1328382"/>
                        </a:lnTo>
                        <a:lnTo>
                          <a:pt x="954942" y="1327589"/>
                        </a:lnTo>
                        <a:lnTo>
                          <a:pt x="966046" y="1326531"/>
                        </a:lnTo>
                        <a:lnTo>
                          <a:pt x="977150" y="1325210"/>
                        </a:lnTo>
                        <a:lnTo>
                          <a:pt x="988254" y="1323624"/>
                        </a:lnTo>
                        <a:lnTo>
                          <a:pt x="999093" y="1322302"/>
                        </a:lnTo>
                        <a:lnTo>
                          <a:pt x="1010197" y="1320452"/>
                        </a:lnTo>
                        <a:lnTo>
                          <a:pt x="1020772" y="1318337"/>
                        </a:lnTo>
                        <a:lnTo>
                          <a:pt x="1031876" y="1315694"/>
                        </a:lnTo>
                        <a:lnTo>
                          <a:pt x="1042452" y="1313315"/>
                        </a:lnTo>
                        <a:lnTo>
                          <a:pt x="1053556" y="1310671"/>
                        </a:lnTo>
                        <a:lnTo>
                          <a:pt x="1064131" y="1307764"/>
                        </a:lnTo>
                        <a:lnTo>
                          <a:pt x="1074706" y="1304592"/>
                        </a:lnTo>
                        <a:lnTo>
                          <a:pt x="1085281" y="1301155"/>
                        </a:lnTo>
                        <a:lnTo>
                          <a:pt x="1095856" y="1297719"/>
                        </a:lnTo>
                        <a:lnTo>
                          <a:pt x="1106167" y="1293754"/>
                        </a:lnTo>
                        <a:lnTo>
                          <a:pt x="1116742" y="1289789"/>
                        </a:lnTo>
                        <a:lnTo>
                          <a:pt x="1126789" y="1285560"/>
                        </a:lnTo>
                        <a:lnTo>
                          <a:pt x="1137100" y="1281330"/>
                        </a:lnTo>
                        <a:lnTo>
                          <a:pt x="1147675" y="1276837"/>
                        </a:lnTo>
                        <a:lnTo>
                          <a:pt x="1157721" y="1271814"/>
                        </a:lnTo>
                        <a:lnTo>
                          <a:pt x="1167768" y="1267056"/>
                        </a:lnTo>
                        <a:lnTo>
                          <a:pt x="1177286" y="1261770"/>
                        </a:lnTo>
                        <a:lnTo>
                          <a:pt x="1187332" y="1256483"/>
                        </a:lnTo>
                        <a:lnTo>
                          <a:pt x="1197114" y="1250668"/>
                        </a:lnTo>
                        <a:lnTo>
                          <a:pt x="1206896" y="1244852"/>
                        </a:lnTo>
                        <a:lnTo>
                          <a:pt x="1216414" y="1238773"/>
                        </a:lnTo>
                        <a:lnTo>
                          <a:pt x="1225932" y="1232693"/>
                        </a:lnTo>
                        <a:lnTo>
                          <a:pt x="1235185" y="1225820"/>
                        </a:lnTo>
                        <a:lnTo>
                          <a:pt x="1239151" y="1223441"/>
                        </a:lnTo>
                        <a:lnTo>
                          <a:pt x="1243116" y="1221062"/>
                        </a:lnTo>
                        <a:lnTo>
                          <a:pt x="1247082" y="1218948"/>
                        </a:lnTo>
                        <a:lnTo>
                          <a:pt x="1251312" y="1217097"/>
                        </a:lnTo>
                        <a:lnTo>
                          <a:pt x="1255278" y="1215247"/>
                        </a:lnTo>
                        <a:lnTo>
                          <a:pt x="1259772" y="1213925"/>
                        </a:lnTo>
                        <a:lnTo>
                          <a:pt x="1264002" y="1212604"/>
                        </a:lnTo>
                        <a:lnTo>
                          <a:pt x="1268232" y="1211546"/>
                        </a:lnTo>
                        <a:lnTo>
                          <a:pt x="1272727" y="1210753"/>
                        </a:lnTo>
                        <a:lnTo>
                          <a:pt x="1276957" y="1210225"/>
                        </a:lnTo>
                        <a:lnTo>
                          <a:pt x="1281187" y="1209696"/>
                        </a:lnTo>
                        <a:lnTo>
                          <a:pt x="1285417" y="1209696"/>
                        </a:lnTo>
                        <a:lnTo>
                          <a:pt x="1290176" y="1209696"/>
                        </a:lnTo>
                        <a:lnTo>
                          <a:pt x="1294406" y="1209696"/>
                        </a:lnTo>
                        <a:lnTo>
                          <a:pt x="1298636" y="1210489"/>
                        </a:lnTo>
                        <a:lnTo>
                          <a:pt x="1302866" y="1211018"/>
                        </a:lnTo>
                        <a:lnTo>
                          <a:pt x="1307096" y="1211811"/>
                        </a:lnTo>
                        <a:lnTo>
                          <a:pt x="1311326" y="1212868"/>
                        </a:lnTo>
                        <a:lnTo>
                          <a:pt x="1315821" y="1213925"/>
                        </a:lnTo>
                        <a:lnTo>
                          <a:pt x="1319787" y="1215511"/>
                        </a:lnTo>
                        <a:lnTo>
                          <a:pt x="1324017" y="1217362"/>
                        </a:lnTo>
                        <a:lnTo>
                          <a:pt x="1327982" y="1219212"/>
                        </a:lnTo>
                        <a:lnTo>
                          <a:pt x="1331419" y="1221062"/>
                        </a:lnTo>
                        <a:lnTo>
                          <a:pt x="1335385" y="1223441"/>
                        </a:lnTo>
                        <a:lnTo>
                          <a:pt x="1339086" y="1225820"/>
                        </a:lnTo>
                        <a:lnTo>
                          <a:pt x="1342788" y="1228728"/>
                        </a:lnTo>
                        <a:lnTo>
                          <a:pt x="1346225" y="1231371"/>
                        </a:lnTo>
                        <a:lnTo>
                          <a:pt x="1349397" y="1234543"/>
                        </a:lnTo>
                        <a:lnTo>
                          <a:pt x="1352834" y="1237451"/>
                        </a:lnTo>
                        <a:lnTo>
                          <a:pt x="1356007" y="1240887"/>
                        </a:lnTo>
                        <a:lnTo>
                          <a:pt x="1358650" y="1244588"/>
                        </a:lnTo>
                        <a:lnTo>
                          <a:pt x="1361294" y="1248289"/>
                        </a:lnTo>
                        <a:lnTo>
                          <a:pt x="1364202" y="1252254"/>
                        </a:lnTo>
                        <a:lnTo>
                          <a:pt x="1366582" y="1256219"/>
                        </a:lnTo>
                        <a:lnTo>
                          <a:pt x="1368697" y="1260448"/>
                        </a:lnTo>
                        <a:lnTo>
                          <a:pt x="1370548" y="1264413"/>
                        </a:lnTo>
                        <a:lnTo>
                          <a:pt x="1372134" y="1268642"/>
                        </a:lnTo>
                        <a:lnTo>
                          <a:pt x="1373456" y="1272872"/>
                        </a:lnTo>
                        <a:lnTo>
                          <a:pt x="1374778" y="1277101"/>
                        </a:lnTo>
                        <a:lnTo>
                          <a:pt x="1376100" y="1281330"/>
                        </a:lnTo>
                        <a:lnTo>
                          <a:pt x="1376628" y="1285560"/>
                        </a:lnTo>
                        <a:lnTo>
                          <a:pt x="1377157" y="1289789"/>
                        </a:lnTo>
                        <a:lnTo>
                          <a:pt x="1377950" y="1294283"/>
                        </a:lnTo>
                        <a:lnTo>
                          <a:pt x="1377950" y="1298776"/>
                        </a:lnTo>
                        <a:lnTo>
                          <a:pt x="1377950" y="1303006"/>
                        </a:lnTo>
                        <a:lnTo>
                          <a:pt x="1377421" y="1307235"/>
                        </a:lnTo>
                        <a:lnTo>
                          <a:pt x="1377157" y="1311729"/>
                        </a:lnTo>
                        <a:lnTo>
                          <a:pt x="1376628" y="1316222"/>
                        </a:lnTo>
                        <a:lnTo>
                          <a:pt x="1375835" y="1320452"/>
                        </a:lnTo>
                        <a:lnTo>
                          <a:pt x="1374513" y="1324417"/>
                        </a:lnTo>
                        <a:lnTo>
                          <a:pt x="1373191" y="1328646"/>
                        </a:lnTo>
                        <a:lnTo>
                          <a:pt x="1372134" y="1332875"/>
                        </a:lnTo>
                        <a:lnTo>
                          <a:pt x="1370283" y="1336840"/>
                        </a:lnTo>
                        <a:lnTo>
                          <a:pt x="1368432" y="1340805"/>
                        </a:lnTo>
                        <a:lnTo>
                          <a:pt x="1366317" y="1344770"/>
                        </a:lnTo>
                        <a:lnTo>
                          <a:pt x="1364202" y="1348471"/>
                        </a:lnTo>
                        <a:lnTo>
                          <a:pt x="1361823" y="1351907"/>
                        </a:lnTo>
                        <a:lnTo>
                          <a:pt x="1358915" y="1355608"/>
                        </a:lnTo>
                        <a:lnTo>
                          <a:pt x="1356271" y="1359044"/>
                        </a:lnTo>
                        <a:lnTo>
                          <a:pt x="1353098" y="1362481"/>
                        </a:lnTo>
                        <a:lnTo>
                          <a:pt x="1350190" y="1365653"/>
                        </a:lnTo>
                        <a:lnTo>
                          <a:pt x="1346753" y="1368825"/>
                        </a:lnTo>
                        <a:lnTo>
                          <a:pt x="1343052" y="1371732"/>
                        </a:lnTo>
                        <a:lnTo>
                          <a:pt x="1339351" y="1374640"/>
                        </a:lnTo>
                        <a:lnTo>
                          <a:pt x="1327189" y="1382834"/>
                        </a:lnTo>
                        <a:lnTo>
                          <a:pt x="1315028" y="1390764"/>
                        </a:lnTo>
                        <a:lnTo>
                          <a:pt x="1302602" y="1398694"/>
                        </a:lnTo>
                        <a:lnTo>
                          <a:pt x="1290176" y="1406360"/>
                        </a:lnTo>
                        <a:lnTo>
                          <a:pt x="1277750" y="1413497"/>
                        </a:lnTo>
                        <a:lnTo>
                          <a:pt x="1264795" y="1420634"/>
                        </a:lnTo>
                        <a:lnTo>
                          <a:pt x="1252105" y="1427242"/>
                        </a:lnTo>
                        <a:lnTo>
                          <a:pt x="1239151" y="1433851"/>
                        </a:lnTo>
                        <a:lnTo>
                          <a:pt x="1226196" y="1439930"/>
                        </a:lnTo>
                        <a:lnTo>
                          <a:pt x="1212977" y="1446274"/>
                        </a:lnTo>
                        <a:lnTo>
                          <a:pt x="1200022" y="1451825"/>
                        </a:lnTo>
                        <a:lnTo>
                          <a:pt x="1186803" y="1457376"/>
                        </a:lnTo>
                        <a:lnTo>
                          <a:pt x="1173320" y="1462663"/>
                        </a:lnTo>
                        <a:lnTo>
                          <a:pt x="1160101" y="1467421"/>
                        </a:lnTo>
                        <a:lnTo>
                          <a:pt x="1146353" y="1472443"/>
                        </a:lnTo>
                        <a:lnTo>
                          <a:pt x="1132870" y="1476672"/>
                        </a:lnTo>
                        <a:lnTo>
                          <a:pt x="1119122" y="1480902"/>
                        </a:lnTo>
                        <a:lnTo>
                          <a:pt x="1105639" y="1484867"/>
                        </a:lnTo>
                        <a:lnTo>
                          <a:pt x="1091626" y="1488567"/>
                        </a:lnTo>
                        <a:lnTo>
                          <a:pt x="1077879" y="1491739"/>
                        </a:lnTo>
                        <a:lnTo>
                          <a:pt x="1063866" y="1494911"/>
                        </a:lnTo>
                        <a:lnTo>
                          <a:pt x="1049854" y="1497555"/>
                        </a:lnTo>
                        <a:lnTo>
                          <a:pt x="1035842" y="1500462"/>
                        </a:lnTo>
                        <a:lnTo>
                          <a:pt x="1021830" y="1502841"/>
                        </a:lnTo>
                        <a:lnTo>
                          <a:pt x="1007818" y="1504692"/>
                        </a:lnTo>
                        <a:lnTo>
                          <a:pt x="993541" y="1506542"/>
                        </a:lnTo>
                        <a:lnTo>
                          <a:pt x="979000" y="1507864"/>
                        </a:lnTo>
                        <a:lnTo>
                          <a:pt x="964988" y="1509185"/>
                        </a:lnTo>
                        <a:lnTo>
                          <a:pt x="950712" y="1510243"/>
                        </a:lnTo>
                        <a:lnTo>
                          <a:pt x="936435" y="1510771"/>
                        </a:lnTo>
                        <a:lnTo>
                          <a:pt x="922159" y="1511300"/>
                        </a:lnTo>
                        <a:lnTo>
                          <a:pt x="907618" y="1511300"/>
                        </a:lnTo>
                        <a:lnTo>
                          <a:pt x="888847" y="1511036"/>
                        </a:lnTo>
                        <a:lnTo>
                          <a:pt x="870076" y="1510507"/>
                        </a:lnTo>
                        <a:lnTo>
                          <a:pt x="851040" y="1508921"/>
                        </a:lnTo>
                        <a:lnTo>
                          <a:pt x="832269" y="1507335"/>
                        </a:lnTo>
                        <a:lnTo>
                          <a:pt x="816935" y="1505220"/>
                        </a:lnTo>
                        <a:lnTo>
                          <a:pt x="796049" y="1502841"/>
                        </a:lnTo>
                        <a:lnTo>
                          <a:pt x="785738" y="1501255"/>
                        </a:lnTo>
                        <a:lnTo>
                          <a:pt x="774899" y="1499669"/>
                        </a:lnTo>
                        <a:lnTo>
                          <a:pt x="768818" y="1498612"/>
                        </a:lnTo>
                        <a:lnTo>
                          <a:pt x="762737" y="1497026"/>
                        </a:lnTo>
                        <a:lnTo>
                          <a:pt x="755335" y="1495440"/>
                        </a:lnTo>
                        <a:lnTo>
                          <a:pt x="747932" y="1493590"/>
                        </a:lnTo>
                        <a:lnTo>
                          <a:pt x="733391" y="1490418"/>
                        </a:lnTo>
                        <a:lnTo>
                          <a:pt x="710919" y="1484867"/>
                        </a:lnTo>
                        <a:lnTo>
                          <a:pt x="700079" y="1482223"/>
                        </a:lnTo>
                        <a:lnTo>
                          <a:pt x="688975" y="1478787"/>
                        </a:lnTo>
                        <a:lnTo>
                          <a:pt x="677342" y="1475086"/>
                        </a:lnTo>
                        <a:lnTo>
                          <a:pt x="665710" y="1471121"/>
                        </a:lnTo>
                        <a:lnTo>
                          <a:pt x="653548" y="1466892"/>
                        </a:lnTo>
                        <a:lnTo>
                          <a:pt x="640858" y="1462663"/>
                        </a:lnTo>
                        <a:lnTo>
                          <a:pt x="628697" y="1457905"/>
                        </a:lnTo>
                        <a:lnTo>
                          <a:pt x="616799" y="1453147"/>
                        </a:lnTo>
                        <a:lnTo>
                          <a:pt x="602787" y="1447067"/>
                        </a:lnTo>
                        <a:lnTo>
                          <a:pt x="589304" y="1440723"/>
                        </a:lnTo>
                        <a:lnTo>
                          <a:pt x="575292" y="1434379"/>
                        </a:lnTo>
                        <a:lnTo>
                          <a:pt x="561544" y="1427507"/>
                        </a:lnTo>
                        <a:lnTo>
                          <a:pt x="548061" y="1420634"/>
                        </a:lnTo>
                        <a:lnTo>
                          <a:pt x="543302" y="1417462"/>
                        </a:lnTo>
                        <a:lnTo>
                          <a:pt x="531669" y="1411118"/>
                        </a:lnTo>
                        <a:lnTo>
                          <a:pt x="520036" y="1404510"/>
                        </a:lnTo>
                        <a:lnTo>
                          <a:pt x="508668" y="1397637"/>
                        </a:lnTo>
                        <a:lnTo>
                          <a:pt x="497564" y="1390500"/>
                        </a:lnTo>
                        <a:lnTo>
                          <a:pt x="486196" y="1383099"/>
                        </a:lnTo>
                        <a:lnTo>
                          <a:pt x="475356" y="1375697"/>
                        </a:lnTo>
                        <a:lnTo>
                          <a:pt x="464516" y="1368296"/>
                        </a:lnTo>
                        <a:lnTo>
                          <a:pt x="453941" y="1360366"/>
                        </a:lnTo>
                        <a:lnTo>
                          <a:pt x="443366" y="1351907"/>
                        </a:lnTo>
                        <a:lnTo>
                          <a:pt x="432790" y="1343713"/>
                        </a:lnTo>
                        <a:lnTo>
                          <a:pt x="422479" y="1335519"/>
                        </a:lnTo>
                        <a:lnTo>
                          <a:pt x="412433" y="1326796"/>
                        </a:lnTo>
                        <a:lnTo>
                          <a:pt x="402387" y="1317808"/>
                        </a:lnTo>
                        <a:lnTo>
                          <a:pt x="392604" y="1309085"/>
                        </a:lnTo>
                        <a:lnTo>
                          <a:pt x="383087" y="1299834"/>
                        </a:lnTo>
                        <a:lnTo>
                          <a:pt x="373569" y="1290582"/>
                        </a:lnTo>
                        <a:lnTo>
                          <a:pt x="369339" y="1285824"/>
                        </a:lnTo>
                        <a:lnTo>
                          <a:pt x="357971" y="1274458"/>
                        </a:lnTo>
                        <a:lnTo>
                          <a:pt x="347131" y="1262827"/>
                        </a:lnTo>
                        <a:lnTo>
                          <a:pt x="336291" y="1250668"/>
                        </a:lnTo>
                        <a:lnTo>
                          <a:pt x="325716" y="1238508"/>
                        </a:lnTo>
                        <a:lnTo>
                          <a:pt x="320429" y="1231636"/>
                        </a:lnTo>
                        <a:lnTo>
                          <a:pt x="315405" y="1224763"/>
                        </a:lnTo>
                        <a:lnTo>
                          <a:pt x="301393" y="1207317"/>
                        </a:lnTo>
                        <a:lnTo>
                          <a:pt x="294255" y="1198330"/>
                        </a:lnTo>
                        <a:lnTo>
                          <a:pt x="287646" y="1189078"/>
                        </a:lnTo>
                        <a:lnTo>
                          <a:pt x="286059" y="1186699"/>
                        </a:lnTo>
                        <a:lnTo>
                          <a:pt x="284737" y="1183791"/>
                        </a:lnTo>
                        <a:lnTo>
                          <a:pt x="277070" y="1172425"/>
                        </a:lnTo>
                        <a:lnTo>
                          <a:pt x="269403" y="1160795"/>
                        </a:lnTo>
                        <a:lnTo>
                          <a:pt x="262001" y="1149164"/>
                        </a:lnTo>
                        <a:lnTo>
                          <a:pt x="255127" y="1137005"/>
                        </a:lnTo>
                        <a:lnTo>
                          <a:pt x="247988" y="1125110"/>
                        </a:lnTo>
                        <a:lnTo>
                          <a:pt x="241379" y="1112950"/>
                        </a:lnTo>
                        <a:lnTo>
                          <a:pt x="234505" y="1100527"/>
                        </a:lnTo>
                        <a:lnTo>
                          <a:pt x="228424" y="1087839"/>
                        </a:lnTo>
                        <a:lnTo>
                          <a:pt x="222344" y="1075415"/>
                        </a:lnTo>
                        <a:lnTo>
                          <a:pt x="216263" y="1062727"/>
                        </a:lnTo>
                        <a:lnTo>
                          <a:pt x="210975" y="1049775"/>
                        </a:lnTo>
                        <a:lnTo>
                          <a:pt x="205423" y="1037087"/>
                        </a:lnTo>
                        <a:lnTo>
                          <a:pt x="200400" y="1023870"/>
                        </a:lnTo>
                        <a:lnTo>
                          <a:pt x="195377" y="1010653"/>
                        </a:lnTo>
                        <a:lnTo>
                          <a:pt x="190618" y="997437"/>
                        </a:lnTo>
                        <a:lnTo>
                          <a:pt x="186388" y="983956"/>
                        </a:lnTo>
                        <a:lnTo>
                          <a:pt x="182158" y="970475"/>
                        </a:lnTo>
                        <a:lnTo>
                          <a:pt x="178192" y="956729"/>
                        </a:lnTo>
                        <a:lnTo>
                          <a:pt x="174491" y="942984"/>
                        </a:lnTo>
                        <a:lnTo>
                          <a:pt x="171318" y="929239"/>
                        </a:lnTo>
                        <a:lnTo>
                          <a:pt x="167881" y="915229"/>
                        </a:lnTo>
                        <a:lnTo>
                          <a:pt x="165237" y="901219"/>
                        </a:lnTo>
                        <a:lnTo>
                          <a:pt x="162329" y="887210"/>
                        </a:lnTo>
                        <a:lnTo>
                          <a:pt x="160214" y="872936"/>
                        </a:lnTo>
                        <a:lnTo>
                          <a:pt x="158099" y="858662"/>
                        </a:lnTo>
                        <a:lnTo>
                          <a:pt x="156249" y="844388"/>
                        </a:lnTo>
                        <a:lnTo>
                          <a:pt x="154662" y="829585"/>
                        </a:lnTo>
                        <a:lnTo>
                          <a:pt x="153340" y="815047"/>
                        </a:lnTo>
                        <a:lnTo>
                          <a:pt x="152283" y="800509"/>
                        </a:lnTo>
                        <a:lnTo>
                          <a:pt x="151754" y="785706"/>
                        </a:lnTo>
                        <a:lnTo>
                          <a:pt x="151225" y="770903"/>
                        </a:lnTo>
                        <a:lnTo>
                          <a:pt x="151225" y="755836"/>
                        </a:lnTo>
                        <a:lnTo>
                          <a:pt x="0" y="755836"/>
                        </a:lnTo>
                        <a:lnTo>
                          <a:pt x="241643" y="393700"/>
                        </a:lnTo>
                        <a:close/>
                        <a:moveTo>
                          <a:pt x="906894" y="0"/>
                        </a:moveTo>
                        <a:lnTo>
                          <a:pt x="912182" y="264"/>
                        </a:lnTo>
                        <a:lnTo>
                          <a:pt x="917469" y="529"/>
                        </a:lnTo>
                        <a:lnTo>
                          <a:pt x="932539" y="793"/>
                        </a:lnTo>
                        <a:lnTo>
                          <a:pt x="947344" y="1586"/>
                        </a:lnTo>
                        <a:lnTo>
                          <a:pt x="962414" y="2380"/>
                        </a:lnTo>
                        <a:lnTo>
                          <a:pt x="977484" y="3702"/>
                        </a:lnTo>
                        <a:lnTo>
                          <a:pt x="989645" y="5288"/>
                        </a:lnTo>
                        <a:lnTo>
                          <a:pt x="1002335" y="6610"/>
                        </a:lnTo>
                        <a:lnTo>
                          <a:pt x="1020313" y="8725"/>
                        </a:lnTo>
                        <a:lnTo>
                          <a:pt x="1029038" y="10047"/>
                        </a:lnTo>
                        <a:lnTo>
                          <a:pt x="1038291" y="11369"/>
                        </a:lnTo>
                        <a:lnTo>
                          <a:pt x="1044636" y="12691"/>
                        </a:lnTo>
                        <a:lnTo>
                          <a:pt x="1050981" y="14277"/>
                        </a:lnTo>
                        <a:lnTo>
                          <a:pt x="1064465" y="17186"/>
                        </a:lnTo>
                        <a:lnTo>
                          <a:pt x="1077419" y="20358"/>
                        </a:lnTo>
                        <a:lnTo>
                          <a:pt x="1101478" y="26175"/>
                        </a:lnTo>
                        <a:lnTo>
                          <a:pt x="1113375" y="29348"/>
                        </a:lnTo>
                        <a:lnTo>
                          <a:pt x="1125008" y="32521"/>
                        </a:lnTo>
                        <a:lnTo>
                          <a:pt x="1134790" y="35693"/>
                        </a:lnTo>
                        <a:lnTo>
                          <a:pt x="1144572" y="38866"/>
                        </a:lnTo>
                        <a:lnTo>
                          <a:pt x="1157791" y="43625"/>
                        </a:lnTo>
                        <a:lnTo>
                          <a:pt x="1171274" y="48384"/>
                        </a:lnTo>
                        <a:lnTo>
                          <a:pt x="1184493" y="53408"/>
                        </a:lnTo>
                        <a:lnTo>
                          <a:pt x="1197448" y="58431"/>
                        </a:lnTo>
                        <a:lnTo>
                          <a:pt x="1206701" y="62397"/>
                        </a:lnTo>
                        <a:lnTo>
                          <a:pt x="1226794" y="71651"/>
                        </a:lnTo>
                        <a:lnTo>
                          <a:pt x="1246887" y="81434"/>
                        </a:lnTo>
                        <a:lnTo>
                          <a:pt x="1266716" y="91745"/>
                        </a:lnTo>
                        <a:lnTo>
                          <a:pt x="1285751" y="102321"/>
                        </a:lnTo>
                        <a:lnTo>
                          <a:pt x="1304786" y="113690"/>
                        </a:lnTo>
                        <a:lnTo>
                          <a:pt x="1323557" y="125588"/>
                        </a:lnTo>
                        <a:lnTo>
                          <a:pt x="1341800" y="138015"/>
                        </a:lnTo>
                        <a:lnTo>
                          <a:pt x="1359513" y="151234"/>
                        </a:lnTo>
                        <a:lnTo>
                          <a:pt x="1377227" y="164718"/>
                        </a:lnTo>
                        <a:lnTo>
                          <a:pt x="1394411" y="178731"/>
                        </a:lnTo>
                        <a:lnTo>
                          <a:pt x="1411067" y="193538"/>
                        </a:lnTo>
                        <a:lnTo>
                          <a:pt x="1427459" y="208608"/>
                        </a:lnTo>
                        <a:lnTo>
                          <a:pt x="1443322" y="224207"/>
                        </a:lnTo>
                        <a:lnTo>
                          <a:pt x="1458920" y="240336"/>
                        </a:lnTo>
                        <a:lnTo>
                          <a:pt x="1473725" y="257257"/>
                        </a:lnTo>
                        <a:lnTo>
                          <a:pt x="1488531" y="274178"/>
                        </a:lnTo>
                        <a:lnTo>
                          <a:pt x="1492496" y="279466"/>
                        </a:lnTo>
                        <a:lnTo>
                          <a:pt x="1509152" y="300353"/>
                        </a:lnTo>
                        <a:lnTo>
                          <a:pt x="1517348" y="311194"/>
                        </a:lnTo>
                        <a:lnTo>
                          <a:pt x="1525544" y="322034"/>
                        </a:lnTo>
                        <a:lnTo>
                          <a:pt x="1527130" y="325207"/>
                        </a:lnTo>
                        <a:lnTo>
                          <a:pt x="1528981" y="328115"/>
                        </a:lnTo>
                        <a:lnTo>
                          <a:pt x="1536648" y="339748"/>
                        </a:lnTo>
                        <a:lnTo>
                          <a:pt x="1544050" y="351382"/>
                        </a:lnTo>
                        <a:lnTo>
                          <a:pt x="1551453" y="362751"/>
                        </a:lnTo>
                        <a:lnTo>
                          <a:pt x="1558591" y="374913"/>
                        </a:lnTo>
                        <a:lnTo>
                          <a:pt x="1565465" y="386811"/>
                        </a:lnTo>
                        <a:lnTo>
                          <a:pt x="1572075" y="399237"/>
                        </a:lnTo>
                        <a:lnTo>
                          <a:pt x="1578684" y="411400"/>
                        </a:lnTo>
                        <a:lnTo>
                          <a:pt x="1585029" y="423826"/>
                        </a:lnTo>
                        <a:lnTo>
                          <a:pt x="1591110" y="436253"/>
                        </a:lnTo>
                        <a:lnTo>
                          <a:pt x="1596927" y="449208"/>
                        </a:lnTo>
                        <a:lnTo>
                          <a:pt x="1602214" y="461899"/>
                        </a:lnTo>
                        <a:lnTo>
                          <a:pt x="1607766" y="474854"/>
                        </a:lnTo>
                        <a:lnTo>
                          <a:pt x="1612789" y="488074"/>
                        </a:lnTo>
                        <a:lnTo>
                          <a:pt x="1617548" y="501294"/>
                        </a:lnTo>
                        <a:lnTo>
                          <a:pt x="1622571" y="514249"/>
                        </a:lnTo>
                        <a:lnTo>
                          <a:pt x="1626801" y="527734"/>
                        </a:lnTo>
                        <a:lnTo>
                          <a:pt x="1631032" y="541482"/>
                        </a:lnTo>
                        <a:lnTo>
                          <a:pt x="1634997" y="554702"/>
                        </a:lnTo>
                        <a:lnTo>
                          <a:pt x="1638170" y="568451"/>
                        </a:lnTo>
                        <a:lnTo>
                          <a:pt x="1641871" y="582463"/>
                        </a:lnTo>
                        <a:lnTo>
                          <a:pt x="1645044" y="596212"/>
                        </a:lnTo>
                        <a:lnTo>
                          <a:pt x="1647688" y="610225"/>
                        </a:lnTo>
                        <a:lnTo>
                          <a:pt x="1650596" y="624502"/>
                        </a:lnTo>
                        <a:lnTo>
                          <a:pt x="1652975" y="638515"/>
                        </a:lnTo>
                        <a:lnTo>
                          <a:pt x="1655090" y="652793"/>
                        </a:lnTo>
                        <a:lnTo>
                          <a:pt x="1656941" y="667334"/>
                        </a:lnTo>
                        <a:lnTo>
                          <a:pt x="1658263" y="681876"/>
                        </a:lnTo>
                        <a:lnTo>
                          <a:pt x="1659585" y="696154"/>
                        </a:lnTo>
                        <a:lnTo>
                          <a:pt x="1660642" y="710695"/>
                        </a:lnTo>
                        <a:lnTo>
                          <a:pt x="1661435" y="725501"/>
                        </a:lnTo>
                        <a:lnTo>
                          <a:pt x="1661700" y="740308"/>
                        </a:lnTo>
                        <a:lnTo>
                          <a:pt x="1661700" y="754849"/>
                        </a:lnTo>
                        <a:lnTo>
                          <a:pt x="1812925" y="754849"/>
                        </a:lnTo>
                        <a:lnTo>
                          <a:pt x="1571282" y="1117600"/>
                        </a:lnTo>
                        <a:lnTo>
                          <a:pt x="1329638" y="754849"/>
                        </a:lnTo>
                        <a:lnTo>
                          <a:pt x="1480864" y="754849"/>
                        </a:lnTo>
                        <a:lnTo>
                          <a:pt x="1480599" y="742158"/>
                        </a:lnTo>
                        <a:lnTo>
                          <a:pt x="1480070" y="729467"/>
                        </a:lnTo>
                        <a:lnTo>
                          <a:pt x="1479277" y="716512"/>
                        </a:lnTo>
                        <a:lnTo>
                          <a:pt x="1478484" y="704085"/>
                        </a:lnTo>
                        <a:lnTo>
                          <a:pt x="1477162" y="691394"/>
                        </a:lnTo>
                        <a:lnTo>
                          <a:pt x="1475576" y="678703"/>
                        </a:lnTo>
                        <a:lnTo>
                          <a:pt x="1473725" y="666277"/>
                        </a:lnTo>
                        <a:lnTo>
                          <a:pt x="1471610" y="654115"/>
                        </a:lnTo>
                        <a:lnTo>
                          <a:pt x="1469231" y="641952"/>
                        </a:lnTo>
                        <a:lnTo>
                          <a:pt x="1466851" y="629790"/>
                        </a:lnTo>
                        <a:lnTo>
                          <a:pt x="1463943" y="617628"/>
                        </a:lnTo>
                        <a:lnTo>
                          <a:pt x="1460771" y="605730"/>
                        </a:lnTo>
                        <a:lnTo>
                          <a:pt x="1457334" y="593832"/>
                        </a:lnTo>
                        <a:lnTo>
                          <a:pt x="1453897" y="581935"/>
                        </a:lnTo>
                        <a:lnTo>
                          <a:pt x="1449931" y="570301"/>
                        </a:lnTo>
                        <a:lnTo>
                          <a:pt x="1445965" y="558668"/>
                        </a:lnTo>
                        <a:lnTo>
                          <a:pt x="1441471" y="547299"/>
                        </a:lnTo>
                        <a:lnTo>
                          <a:pt x="1436976" y="535930"/>
                        </a:lnTo>
                        <a:lnTo>
                          <a:pt x="1432482" y="524825"/>
                        </a:lnTo>
                        <a:lnTo>
                          <a:pt x="1427194" y="513721"/>
                        </a:lnTo>
                        <a:lnTo>
                          <a:pt x="1421907" y="502616"/>
                        </a:lnTo>
                        <a:lnTo>
                          <a:pt x="1416619" y="492040"/>
                        </a:lnTo>
                        <a:lnTo>
                          <a:pt x="1410803" y="481464"/>
                        </a:lnTo>
                        <a:lnTo>
                          <a:pt x="1404986" y="470624"/>
                        </a:lnTo>
                        <a:lnTo>
                          <a:pt x="1398906" y="460313"/>
                        </a:lnTo>
                        <a:lnTo>
                          <a:pt x="1392561" y="450001"/>
                        </a:lnTo>
                        <a:lnTo>
                          <a:pt x="1385951" y="439954"/>
                        </a:lnTo>
                        <a:lnTo>
                          <a:pt x="1379342" y="429907"/>
                        </a:lnTo>
                        <a:lnTo>
                          <a:pt x="1372468" y="420125"/>
                        </a:lnTo>
                        <a:lnTo>
                          <a:pt x="1365065" y="410342"/>
                        </a:lnTo>
                        <a:lnTo>
                          <a:pt x="1357662" y="400824"/>
                        </a:lnTo>
                        <a:lnTo>
                          <a:pt x="1350524" y="391570"/>
                        </a:lnTo>
                        <a:lnTo>
                          <a:pt x="1349202" y="390248"/>
                        </a:lnTo>
                        <a:lnTo>
                          <a:pt x="1338363" y="377293"/>
                        </a:lnTo>
                        <a:lnTo>
                          <a:pt x="1326730" y="364602"/>
                        </a:lnTo>
                        <a:lnTo>
                          <a:pt x="1315097" y="352175"/>
                        </a:lnTo>
                        <a:lnTo>
                          <a:pt x="1302936" y="340277"/>
                        </a:lnTo>
                        <a:lnTo>
                          <a:pt x="1290510" y="328644"/>
                        </a:lnTo>
                        <a:lnTo>
                          <a:pt x="1277555" y="317804"/>
                        </a:lnTo>
                        <a:lnTo>
                          <a:pt x="1264601" y="306699"/>
                        </a:lnTo>
                        <a:lnTo>
                          <a:pt x="1251117" y="296387"/>
                        </a:lnTo>
                        <a:lnTo>
                          <a:pt x="1237369" y="286340"/>
                        </a:lnTo>
                        <a:lnTo>
                          <a:pt x="1223093" y="276822"/>
                        </a:lnTo>
                        <a:lnTo>
                          <a:pt x="1208816" y="267568"/>
                        </a:lnTo>
                        <a:lnTo>
                          <a:pt x="1194275" y="258579"/>
                        </a:lnTo>
                        <a:lnTo>
                          <a:pt x="1179206" y="250383"/>
                        </a:lnTo>
                        <a:lnTo>
                          <a:pt x="1163872" y="242451"/>
                        </a:lnTo>
                        <a:lnTo>
                          <a:pt x="1148802" y="234783"/>
                        </a:lnTo>
                        <a:lnTo>
                          <a:pt x="1132939" y="227909"/>
                        </a:lnTo>
                        <a:lnTo>
                          <a:pt x="1128709" y="226058"/>
                        </a:lnTo>
                        <a:lnTo>
                          <a:pt x="1117869" y="221828"/>
                        </a:lnTo>
                        <a:lnTo>
                          <a:pt x="1107294" y="217862"/>
                        </a:lnTo>
                        <a:lnTo>
                          <a:pt x="1096455" y="213896"/>
                        </a:lnTo>
                        <a:lnTo>
                          <a:pt x="1085615" y="210194"/>
                        </a:lnTo>
                        <a:lnTo>
                          <a:pt x="1073454" y="206229"/>
                        </a:lnTo>
                        <a:lnTo>
                          <a:pt x="1063672" y="203585"/>
                        </a:lnTo>
                        <a:lnTo>
                          <a:pt x="1054418" y="200676"/>
                        </a:lnTo>
                        <a:lnTo>
                          <a:pt x="1034590" y="196182"/>
                        </a:lnTo>
                        <a:lnTo>
                          <a:pt x="1026130" y="194066"/>
                        </a:lnTo>
                        <a:lnTo>
                          <a:pt x="1017141" y="192216"/>
                        </a:lnTo>
                        <a:lnTo>
                          <a:pt x="1007094" y="190365"/>
                        </a:lnTo>
                        <a:lnTo>
                          <a:pt x="997048" y="188778"/>
                        </a:lnTo>
                        <a:lnTo>
                          <a:pt x="976690" y="186134"/>
                        </a:lnTo>
                        <a:lnTo>
                          <a:pt x="961356" y="184019"/>
                        </a:lnTo>
                        <a:lnTo>
                          <a:pt x="948930" y="183226"/>
                        </a:lnTo>
                        <a:lnTo>
                          <a:pt x="936505" y="182169"/>
                        </a:lnTo>
                        <a:lnTo>
                          <a:pt x="923550" y="181904"/>
                        </a:lnTo>
                        <a:lnTo>
                          <a:pt x="911124" y="181640"/>
                        </a:lnTo>
                        <a:lnTo>
                          <a:pt x="899756" y="181640"/>
                        </a:lnTo>
                        <a:lnTo>
                          <a:pt x="888916" y="181904"/>
                        </a:lnTo>
                        <a:lnTo>
                          <a:pt x="877548" y="182169"/>
                        </a:lnTo>
                        <a:lnTo>
                          <a:pt x="866708" y="182697"/>
                        </a:lnTo>
                        <a:lnTo>
                          <a:pt x="855604" y="183755"/>
                        </a:lnTo>
                        <a:lnTo>
                          <a:pt x="844765" y="184548"/>
                        </a:lnTo>
                        <a:lnTo>
                          <a:pt x="833661" y="186134"/>
                        </a:lnTo>
                        <a:lnTo>
                          <a:pt x="822821" y="187721"/>
                        </a:lnTo>
                        <a:lnTo>
                          <a:pt x="811982" y="189307"/>
                        </a:lnTo>
                        <a:lnTo>
                          <a:pt x="801142" y="190894"/>
                        </a:lnTo>
                        <a:lnTo>
                          <a:pt x="790302" y="193273"/>
                        </a:lnTo>
                        <a:lnTo>
                          <a:pt x="779463" y="195653"/>
                        </a:lnTo>
                        <a:lnTo>
                          <a:pt x="768888" y="198032"/>
                        </a:lnTo>
                        <a:lnTo>
                          <a:pt x="758312" y="200676"/>
                        </a:lnTo>
                        <a:lnTo>
                          <a:pt x="747473" y="203849"/>
                        </a:lnTo>
                        <a:lnTo>
                          <a:pt x="737162" y="206757"/>
                        </a:lnTo>
                        <a:lnTo>
                          <a:pt x="726587" y="210194"/>
                        </a:lnTo>
                        <a:lnTo>
                          <a:pt x="716276" y="213896"/>
                        </a:lnTo>
                        <a:lnTo>
                          <a:pt x="705965" y="217598"/>
                        </a:lnTo>
                        <a:lnTo>
                          <a:pt x="695390" y="221563"/>
                        </a:lnTo>
                        <a:lnTo>
                          <a:pt x="685079" y="225794"/>
                        </a:lnTo>
                        <a:lnTo>
                          <a:pt x="675033" y="230024"/>
                        </a:lnTo>
                        <a:lnTo>
                          <a:pt x="664986" y="234519"/>
                        </a:lnTo>
                        <a:lnTo>
                          <a:pt x="654940" y="239542"/>
                        </a:lnTo>
                        <a:lnTo>
                          <a:pt x="644893" y="244302"/>
                        </a:lnTo>
                        <a:lnTo>
                          <a:pt x="635111" y="249589"/>
                        </a:lnTo>
                        <a:lnTo>
                          <a:pt x="625329" y="254877"/>
                        </a:lnTo>
                        <a:lnTo>
                          <a:pt x="615547" y="260430"/>
                        </a:lnTo>
                        <a:lnTo>
                          <a:pt x="606029" y="266511"/>
                        </a:lnTo>
                        <a:lnTo>
                          <a:pt x="596512" y="272327"/>
                        </a:lnTo>
                        <a:lnTo>
                          <a:pt x="586994" y="278673"/>
                        </a:lnTo>
                        <a:lnTo>
                          <a:pt x="577476" y="285283"/>
                        </a:lnTo>
                        <a:lnTo>
                          <a:pt x="574039" y="287662"/>
                        </a:lnTo>
                        <a:lnTo>
                          <a:pt x="570074" y="290042"/>
                        </a:lnTo>
                        <a:lnTo>
                          <a:pt x="565843" y="292157"/>
                        </a:lnTo>
                        <a:lnTo>
                          <a:pt x="561878" y="294008"/>
                        </a:lnTo>
                        <a:lnTo>
                          <a:pt x="557383" y="295859"/>
                        </a:lnTo>
                        <a:lnTo>
                          <a:pt x="553153" y="296916"/>
                        </a:lnTo>
                        <a:lnTo>
                          <a:pt x="548923" y="298503"/>
                        </a:lnTo>
                        <a:lnTo>
                          <a:pt x="544693" y="299560"/>
                        </a:lnTo>
                        <a:lnTo>
                          <a:pt x="540463" y="300353"/>
                        </a:lnTo>
                        <a:lnTo>
                          <a:pt x="536233" y="300882"/>
                        </a:lnTo>
                        <a:lnTo>
                          <a:pt x="531474" y="301411"/>
                        </a:lnTo>
                        <a:lnTo>
                          <a:pt x="527244" y="301675"/>
                        </a:lnTo>
                        <a:lnTo>
                          <a:pt x="523014" y="301411"/>
                        </a:lnTo>
                        <a:lnTo>
                          <a:pt x="518519" y="301411"/>
                        </a:lnTo>
                        <a:lnTo>
                          <a:pt x="514289" y="300618"/>
                        </a:lnTo>
                        <a:lnTo>
                          <a:pt x="510059" y="300089"/>
                        </a:lnTo>
                        <a:lnTo>
                          <a:pt x="505829" y="299296"/>
                        </a:lnTo>
                        <a:lnTo>
                          <a:pt x="501335" y="298238"/>
                        </a:lnTo>
                        <a:lnTo>
                          <a:pt x="497369" y="296916"/>
                        </a:lnTo>
                        <a:lnTo>
                          <a:pt x="493139" y="295594"/>
                        </a:lnTo>
                        <a:lnTo>
                          <a:pt x="489173" y="293744"/>
                        </a:lnTo>
                        <a:lnTo>
                          <a:pt x="485208" y="291893"/>
                        </a:lnTo>
                        <a:lnTo>
                          <a:pt x="481242" y="290042"/>
                        </a:lnTo>
                        <a:lnTo>
                          <a:pt x="477805" y="287662"/>
                        </a:lnTo>
                        <a:lnTo>
                          <a:pt x="474104" y="285283"/>
                        </a:lnTo>
                        <a:lnTo>
                          <a:pt x="470402" y="282639"/>
                        </a:lnTo>
                        <a:lnTo>
                          <a:pt x="466701" y="279731"/>
                        </a:lnTo>
                        <a:lnTo>
                          <a:pt x="463264" y="276558"/>
                        </a:lnTo>
                        <a:lnTo>
                          <a:pt x="460356" y="273649"/>
                        </a:lnTo>
                        <a:lnTo>
                          <a:pt x="457183" y="270212"/>
                        </a:lnTo>
                        <a:lnTo>
                          <a:pt x="454275" y="266511"/>
                        </a:lnTo>
                        <a:lnTo>
                          <a:pt x="451367" y="262809"/>
                        </a:lnTo>
                        <a:lnTo>
                          <a:pt x="448987" y="258843"/>
                        </a:lnTo>
                        <a:lnTo>
                          <a:pt x="446608" y="254877"/>
                        </a:lnTo>
                        <a:lnTo>
                          <a:pt x="444493" y="251176"/>
                        </a:lnTo>
                        <a:lnTo>
                          <a:pt x="442642" y="246681"/>
                        </a:lnTo>
                        <a:lnTo>
                          <a:pt x="440792" y="242451"/>
                        </a:lnTo>
                        <a:lnTo>
                          <a:pt x="439205" y="238220"/>
                        </a:lnTo>
                        <a:lnTo>
                          <a:pt x="438148" y="233990"/>
                        </a:lnTo>
                        <a:lnTo>
                          <a:pt x="437090" y="229760"/>
                        </a:lnTo>
                        <a:lnTo>
                          <a:pt x="436297" y="225529"/>
                        </a:lnTo>
                        <a:lnTo>
                          <a:pt x="435768" y="221299"/>
                        </a:lnTo>
                        <a:lnTo>
                          <a:pt x="435240" y="216804"/>
                        </a:lnTo>
                        <a:lnTo>
                          <a:pt x="434975" y="212310"/>
                        </a:lnTo>
                        <a:lnTo>
                          <a:pt x="434975" y="208079"/>
                        </a:lnTo>
                        <a:lnTo>
                          <a:pt x="435240" y="203849"/>
                        </a:lnTo>
                        <a:lnTo>
                          <a:pt x="436033" y="199354"/>
                        </a:lnTo>
                        <a:lnTo>
                          <a:pt x="436562" y="194860"/>
                        </a:lnTo>
                        <a:lnTo>
                          <a:pt x="437355" y="190629"/>
                        </a:lnTo>
                        <a:lnTo>
                          <a:pt x="438412" y="186663"/>
                        </a:lnTo>
                        <a:lnTo>
                          <a:pt x="439734" y="182433"/>
                        </a:lnTo>
                        <a:lnTo>
                          <a:pt x="441056" y="178203"/>
                        </a:lnTo>
                        <a:lnTo>
                          <a:pt x="442907" y="174237"/>
                        </a:lnTo>
                        <a:lnTo>
                          <a:pt x="444757" y="170271"/>
                        </a:lnTo>
                        <a:lnTo>
                          <a:pt x="446608" y="166305"/>
                        </a:lnTo>
                        <a:lnTo>
                          <a:pt x="448987" y="162603"/>
                        </a:lnTo>
                        <a:lnTo>
                          <a:pt x="451367" y="159166"/>
                        </a:lnTo>
                        <a:lnTo>
                          <a:pt x="454011" y="155465"/>
                        </a:lnTo>
                        <a:lnTo>
                          <a:pt x="456919" y="152027"/>
                        </a:lnTo>
                        <a:lnTo>
                          <a:pt x="460091" y="148590"/>
                        </a:lnTo>
                        <a:lnTo>
                          <a:pt x="463000" y="145418"/>
                        </a:lnTo>
                        <a:lnTo>
                          <a:pt x="466437" y="142245"/>
                        </a:lnTo>
                        <a:lnTo>
                          <a:pt x="470138" y="139601"/>
                        </a:lnTo>
                        <a:lnTo>
                          <a:pt x="473839" y="136693"/>
                        </a:lnTo>
                        <a:lnTo>
                          <a:pt x="486001" y="128232"/>
                        </a:lnTo>
                        <a:lnTo>
                          <a:pt x="498162" y="120300"/>
                        </a:lnTo>
                        <a:lnTo>
                          <a:pt x="510588" y="112368"/>
                        </a:lnTo>
                        <a:lnTo>
                          <a:pt x="522749" y="105229"/>
                        </a:lnTo>
                        <a:lnTo>
                          <a:pt x="535440" y="97826"/>
                        </a:lnTo>
                        <a:lnTo>
                          <a:pt x="548130" y="90688"/>
                        </a:lnTo>
                        <a:lnTo>
                          <a:pt x="560820" y="83813"/>
                        </a:lnTo>
                        <a:lnTo>
                          <a:pt x="573511" y="77468"/>
                        </a:lnTo>
                        <a:lnTo>
                          <a:pt x="586730" y="71387"/>
                        </a:lnTo>
                        <a:lnTo>
                          <a:pt x="599949" y="65306"/>
                        </a:lnTo>
                        <a:lnTo>
                          <a:pt x="612903" y="59489"/>
                        </a:lnTo>
                        <a:lnTo>
                          <a:pt x="626122" y="53937"/>
                        </a:lnTo>
                        <a:lnTo>
                          <a:pt x="639341" y="48649"/>
                        </a:lnTo>
                        <a:lnTo>
                          <a:pt x="652825" y="43890"/>
                        </a:lnTo>
                        <a:lnTo>
                          <a:pt x="666572" y="39395"/>
                        </a:lnTo>
                        <a:lnTo>
                          <a:pt x="680056" y="34636"/>
                        </a:lnTo>
                        <a:lnTo>
                          <a:pt x="693539" y="30670"/>
                        </a:lnTo>
                        <a:lnTo>
                          <a:pt x="707287" y="26704"/>
                        </a:lnTo>
                        <a:lnTo>
                          <a:pt x="721035" y="23267"/>
                        </a:lnTo>
                        <a:lnTo>
                          <a:pt x="735047" y="19830"/>
                        </a:lnTo>
                        <a:lnTo>
                          <a:pt x="748795" y="16657"/>
                        </a:lnTo>
                        <a:lnTo>
                          <a:pt x="762807" y="14013"/>
                        </a:lnTo>
                        <a:lnTo>
                          <a:pt x="776819" y="11369"/>
                        </a:lnTo>
                        <a:lnTo>
                          <a:pt x="790831" y="9254"/>
                        </a:lnTo>
                        <a:lnTo>
                          <a:pt x="805108" y="7139"/>
                        </a:lnTo>
                        <a:lnTo>
                          <a:pt x="819120" y="5288"/>
                        </a:lnTo>
                        <a:lnTo>
                          <a:pt x="833396" y="3702"/>
                        </a:lnTo>
                        <a:lnTo>
                          <a:pt x="847408" y="2380"/>
                        </a:lnTo>
                        <a:lnTo>
                          <a:pt x="861685" y="1586"/>
                        </a:lnTo>
                        <a:lnTo>
                          <a:pt x="876226" y="793"/>
                        </a:lnTo>
                        <a:lnTo>
                          <a:pt x="890502" y="264"/>
                        </a:lnTo>
                        <a:lnTo>
                          <a:pt x="904779" y="264"/>
                        </a:lnTo>
                        <a:lnTo>
                          <a:pt x="906894" y="0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ffectLst/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>
                      <a:contourClr>
                        <a:srgbClr val="FFFFFF"/>
                      </a:contourClr>
                    </a:sp3d>
                  </a:bodyPr>
                  <a:lstStyle/>
                  <a:p>
                    <a:pPr algn="ctr" defTabSz="650596">
                      <a:defRPr/>
                    </a:pPr>
                    <a:endParaRPr lang="zh-CN" altLang="en-US" sz="1281" kern="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  <p:grpSp>
            <p:nvGrpSpPr>
              <p:cNvPr id="27682" name="组合 124"/>
              <p:cNvGrpSpPr/>
              <p:nvPr/>
            </p:nvGrpSpPr>
            <p:grpSpPr>
              <a:xfrm>
                <a:off x="1015628" y="1995237"/>
                <a:ext cx="1544432" cy="2100709"/>
                <a:chOff x="1015628" y="1995237"/>
                <a:chExt cx="1544432" cy="2100709"/>
              </a:xfrm>
            </p:grpSpPr>
            <p:sp>
              <p:nvSpPr>
                <p:cNvPr id="126" name="MH_Other_4"/>
                <p:cNvSpPr>
                  <a:spLocks noChangeShapeType="1"/>
                </p:cNvSpPr>
                <p:nvPr>
                  <p:custDataLst>
                    <p:tags r:id="rId6"/>
                  </p:custDataLst>
                </p:nvPr>
              </p:nvSpPr>
              <p:spPr bwMode="blackWhite">
                <a:xfrm flipH="1">
                  <a:off x="1055532" y="1995237"/>
                  <a:ext cx="685371" cy="1640666"/>
                </a:xfrm>
                <a:prstGeom prst="line">
                  <a:avLst/>
                </a:prstGeom>
                <a:gradFill>
                  <a:gsLst>
                    <a:gs pos="33000">
                      <a:srgbClr val="F9F9F9"/>
                    </a:gs>
                    <a:gs pos="100000">
                      <a:srgbClr val="D7D7D7"/>
                    </a:gs>
                  </a:gsLst>
                  <a:lin ang="5400000" scaled="0"/>
                </a:gra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9782" tIns="24891" rIns="49782" bIns="24891" anchor="ctr"/>
                <a:lstStyle/>
                <a:p>
                  <a:pPr defTabSz="650596">
                    <a:lnSpc>
                      <a:spcPct val="120000"/>
                    </a:lnSpc>
                  </a:pPr>
                  <a:endParaRPr lang="zh-CN" altLang="en-US" sz="640">
                    <a:solidFill>
                      <a:srgbClr val="4D4D4D"/>
                    </a:solidFill>
                    <a:latin typeface="Agency FB" panose="020B0503020202020204"/>
                    <a:ea typeface="造字工房悦黑（非商用）常规体"/>
                  </a:endParaRPr>
                </a:p>
              </p:txBody>
            </p:sp>
            <p:sp>
              <p:nvSpPr>
                <p:cNvPr id="127" name="MH_Other_5"/>
                <p:cNvSpPr>
                  <a:spLocks noChangeShapeType="1"/>
                </p:cNvSpPr>
                <p:nvPr>
                  <p:custDataLst>
                    <p:tags r:id="rId7"/>
                  </p:custDataLst>
                </p:nvPr>
              </p:nvSpPr>
              <p:spPr bwMode="blackWhite">
                <a:xfrm flipH="1">
                  <a:off x="1754986" y="1995237"/>
                  <a:ext cx="0" cy="1631278"/>
                </a:xfrm>
                <a:prstGeom prst="line">
                  <a:avLst/>
                </a:prstGeom>
                <a:gradFill>
                  <a:gsLst>
                    <a:gs pos="33000">
                      <a:srgbClr val="F9F9F9"/>
                    </a:gs>
                    <a:gs pos="100000">
                      <a:srgbClr val="D7D7D7"/>
                    </a:gs>
                  </a:gsLst>
                  <a:lin ang="5400000" scaled="0"/>
                </a:gra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9782" tIns="24891" rIns="49782" bIns="24891" anchor="ctr"/>
                <a:lstStyle/>
                <a:p>
                  <a:pPr defTabSz="650596">
                    <a:lnSpc>
                      <a:spcPct val="120000"/>
                    </a:lnSpc>
                  </a:pPr>
                  <a:endParaRPr lang="zh-CN" altLang="en-US" sz="640">
                    <a:solidFill>
                      <a:srgbClr val="4D4D4D"/>
                    </a:solidFill>
                    <a:latin typeface="Agency FB" panose="020B0503020202020204"/>
                    <a:ea typeface="造字工房悦黑（非商用）常规体"/>
                  </a:endParaRPr>
                </a:p>
              </p:txBody>
            </p:sp>
            <p:sp>
              <p:nvSpPr>
                <p:cNvPr id="128" name="MH_Other_6"/>
                <p:cNvSpPr>
                  <a:spLocks noChangeShapeType="1"/>
                </p:cNvSpPr>
                <p:nvPr>
                  <p:custDataLst>
                    <p:tags r:id="rId8"/>
                  </p:custDataLst>
                </p:nvPr>
              </p:nvSpPr>
              <p:spPr bwMode="blackWhite">
                <a:xfrm>
                  <a:off x="1762027" y="1999929"/>
                  <a:ext cx="713537" cy="1589029"/>
                </a:xfrm>
                <a:prstGeom prst="line">
                  <a:avLst/>
                </a:prstGeom>
                <a:gradFill>
                  <a:gsLst>
                    <a:gs pos="33000">
                      <a:srgbClr val="F9F9F9"/>
                    </a:gs>
                    <a:gs pos="100000">
                      <a:srgbClr val="D7D7D7"/>
                    </a:gs>
                  </a:gsLst>
                  <a:lin ang="5400000" scaled="0"/>
                </a:gra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9782" tIns="24891" rIns="49782" bIns="24891" anchor="ctr"/>
                <a:lstStyle/>
                <a:p>
                  <a:pPr defTabSz="650596">
                    <a:lnSpc>
                      <a:spcPct val="120000"/>
                    </a:lnSpc>
                  </a:pPr>
                  <a:endParaRPr lang="zh-CN" altLang="en-US" sz="640">
                    <a:solidFill>
                      <a:srgbClr val="4D4D4D"/>
                    </a:solidFill>
                    <a:latin typeface="Agency FB" panose="020B0503020202020204"/>
                    <a:ea typeface="造字工房悦黑（非商用）常规体"/>
                  </a:endParaRPr>
                </a:p>
              </p:txBody>
            </p:sp>
            <p:sp>
              <p:nvSpPr>
                <p:cNvPr id="129" name="MH_SubTitle_2"/>
                <p:cNvSpPr/>
                <p:nvPr>
                  <p:custDataLst>
                    <p:tags r:id="rId9"/>
                  </p:custDataLst>
                </p:nvPr>
              </p:nvSpPr>
              <p:spPr bwMode="blackWhite">
                <a:xfrm flipH="1">
                  <a:off x="1015628" y="3598348"/>
                  <a:ext cx="1544432" cy="497598"/>
                </a:xfrm>
                <a:custGeom>
                  <a:avLst/>
                  <a:gdLst>
                    <a:gd name="T0" fmla="*/ 4 w 830"/>
                    <a:gd name="T1" fmla="*/ 0 h 276"/>
                    <a:gd name="T2" fmla="*/ 0 w 830"/>
                    <a:gd name="T3" fmla="*/ 28 h 276"/>
                    <a:gd name="T4" fmla="*/ 4 w 830"/>
                    <a:gd name="T5" fmla="*/ 65 h 276"/>
                    <a:gd name="T6" fmla="*/ 16 w 830"/>
                    <a:gd name="T7" fmla="*/ 102 h 276"/>
                    <a:gd name="T8" fmla="*/ 38 w 830"/>
                    <a:gd name="T9" fmla="*/ 139 h 276"/>
                    <a:gd name="T10" fmla="*/ 74 w 830"/>
                    <a:gd name="T11" fmla="*/ 172 h 276"/>
                    <a:gd name="T12" fmla="*/ 117 w 830"/>
                    <a:gd name="T13" fmla="*/ 202 h 276"/>
                    <a:gd name="T14" fmla="*/ 161 w 830"/>
                    <a:gd name="T15" fmla="*/ 223 h 276"/>
                    <a:gd name="T16" fmla="*/ 197 w 830"/>
                    <a:gd name="T17" fmla="*/ 237 h 276"/>
                    <a:gd name="T18" fmla="*/ 239 w 830"/>
                    <a:gd name="T19" fmla="*/ 251 h 276"/>
                    <a:gd name="T20" fmla="*/ 278 w 830"/>
                    <a:gd name="T21" fmla="*/ 260 h 276"/>
                    <a:gd name="T22" fmla="*/ 317 w 830"/>
                    <a:gd name="T23" fmla="*/ 266 h 276"/>
                    <a:gd name="T24" fmla="*/ 354 w 830"/>
                    <a:gd name="T25" fmla="*/ 270 h 276"/>
                    <a:gd name="T26" fmla="*/ 402 w 830"/>
                    <a:gd name="T27" fmla="*/ 275 h 276"/>
                    <a:gd name="T28" fmla="*/ 447 w 830"/>
                    <a:gd name="T29" fmla="*/ 273 h 276"/>
                    <a:gd name="T30" fmla="*/ 490 w 830"/>
                    <a:gd name="T31" fmla="*/ 270 h 276"/>
                    <a:gd name="T32" fmla="*/ 541 w 830"/>
                    <a:gd name="T33" fmla="*/ 265 h 276"/>
                    <a:gd name="T34" fmla="*/ 579 w 830"/>
                    <a:gd name="T35" fmla="*/ 255 h 276"/>
                    <a:gd name="T36" fmla="*/ 620 w 830"/>
                    <a:gd name="T37" fmla="*/ 244 h 276"/>
                    <a:gd name="T38" fmla="*/ 659 w 830"/>
                    <a:gd name="T39" fmla="*/ 230 h 276"/>
                    <a:gd name="T40" fmla="*/ 686 w 830"/>
                    <a:gd name="T41" fmla="*/ 219 h 276"/>
                    <a:gd name="T42" fmla="*/ 715 w 830"/>
                    <a:gd name="T43" fmla="*/ 201 h 276"/>
                    <a:gd name="T44" fmla="*/ 737 w 830"/>
                    <a:gd name="T45" fmla="*/ 186 h 276"/>
                    <a:gd name="T46" fmla="*/ 762 w 830"/>
                    <a:gd name="T47" fmla="*/ 166 h 276"/>
                    <a:gd name="T48" fmla="*/ 785 w 830"/>
                    <a:gd name="T49" fmla="*/ 147 h 276"/>
                    <a:gd name="T50" fmla="*/ 800 w 830"/>
                    <a:gd name="T51" fmla="*/ 125 h 276"/>
                    <a:gd name="T52" fmla="*/ 814 w 830"/>
                    <a:gd name="T53" fmla="*/ 100 h 276"/>
                    <a:gd name="T54" fmla="*/ 824 w 830"/>
                    <a:gd name="T55" fmla="*/ 73 h 276"/>
                    <a:gd name="T56" fmla="*/ 829 w 830"/>
                    <a:gd name="T57" fmla="*/ 40 h 276"/>
                    <a:gd name="T58" fmla="*/ 827 w 830"/>
                    <a:gd name="T59" fmla="*/ 1 h 276"/>
                    <a:gd name="T60" fmla="*/ 4 w 830"/>
                    <a:gd name="T61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30" h="276">
                      <a:moveTo>
                        <a:pt x="4" y="0"/>
                      </a:moveTo>
                      <a:lnTo>
                        <a:pt x="0" y="28"/>
                      </a:lnTo>
                      <a:lnTo>
                        <a:pt x="4" y="65"/>
                      </a:lnTo>
                      <a:lnTo>
                        <a:pt x="16" y="102"/>
                      </a:lnTo>
                      <a:lnTo>
                        <a:pt x="38" y="139"/>
                      </a:lnTo>
                      <a:lnTo>
                        <a:pt x="74" y="172"/>
                      </a:lnTo>
                      <a:lnTo>
                        <a:pt x="117" y="202"/>
                      </a:lnTo>
                      <a:lnTo>
                        <a:pt x="161" y="223"/>
                      </a:lnTo>
                      <a:lnTo>
                        <a:pt x="197" y="237"/>
                      </a:lnTo>
                      <a:lnTo>
                        <a:pt x="239" y="251"/>
                      </a:lnTo>
                      <a:lnTo>
                        <a:pt x="278" y="260"/>
                      </a:lnTo>
                      <a:lnTo>
                        <a:pt x="317" y="266"/>
                      </a:lnTo>
                      <a:lnTo>
                        <a:pt x="354" y="270"/>
                      </a:lnTo>
                      <a:lnTo>
                        <a:pt x="402" y="275"/>
                      </a:lnTo>
                      <a:lnTo>
                        <a:pt x="447" y="273"/>
                      </a:lnTo>
                      <a:lnTo>
                        <a:pt x="490" y="270"/>
                      </a:lnTo>
                      <a:lnTo>
                        <a:pt x="541" y="265"/>
                      </a:lnTo>
                      <a:lnTo>
                        <a:pt x="579" y="255"/>
                      </a:lnTo>
                      <a:lnTo>
                        <a:pt x="620" y="244"/>
                      </a:lnTo>
                      <a:lnTo>
                        <a:pt x="659" y="230"/>
                      </a:lnTo>
                      <a:lnTo>
                        <a:pt x="686" y="219"/>
                      </a:lnTo>
                      <a:lnTo>
                        <a:pt x="715" y="201"/>
                      </a:lnTo>
                      <a:lnTo>
                        <a:pt x="737" y="186"/>
                      </a:lnTo>
                      <a:lnTo>
                        <a:pt x="762" y="166"/>
                      </a:lnTo>
                      <a:lnTo>
                        <a:pt x="785" y="147"/>
                      </a:lnTo>
                      <a:lnTo>
                        <a:pt x="800" y="125"/>
                      </a:lnTo>
                      <a:lnTo>
                        <a:pt x="814" y="100"/>
                      </a:lnTo>
                      <a:lnTo>
                        <a:pt x="824" y="73"/>
                      </a:lnTo>
                      <a:lnTo>
                        <a:pt x="829" y="40"/>
                      </a:lnTo>
                      <a:lnTo>
                        <a:pt x="827" y="1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28575" cap="flat">
                  <a:solidFill>
                    <a:schemeClr val="bg1">
                      <a:lumMod val="95000"/>
                    </a:schemeClr>
                  </a:solidFill>
                  <a:prstDash val="solid"/>
                  <a:miter lim="800000"/>
                </a:ln>
                <a:effectLst>
                  <a:outerShdw blurRad="228600" dist="228600" dir="6600000" algn="t" rotWithShape="0">
                    <a:sysClr val="windowText" lastClr="000000">
                      <a:lumMod val="85000"/>
                      <a:lumOff val="15000"/>
                      <a:alpha val="40000"/>
                    </a:sysClr>
                  </a:outerShdw>
                </a:effectLst>
              </p:spPr>
              <p:txBody>
                <a:bodyPr vert="horz" wrap="square" lIns="65056" tIns="32528" rIns="65056" bIns="32528" numCol="1" anchor="t" anchorCtr="0" compatLnSpc="1"/>
                <a:lstStyle/>
                <a:p>
                  <a:pPr defTabSz="650596">
                    <a:defRPr/>
                  </a:pPr>
                  <a:r>
                    <a:rPr lang="en-US" altLang="zh-CN" sz="1281" kern="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27687" name="组合 129"/>
              <p:cNvGrpSpPr/>
              <p:nvPr/>
            </p:nvGrpSpPr>
            <p:grpSpPr>
              <a:xfrm>
                <a:off x="4508204" y="3173512"/>
                <a:ext cx="1546780" cy="2098360"/>
                <a:chOff x="4508204" y="3173512"/>
                <a:chExt cx="1546780" cy="2098360"/>
              </a:xfrm>
            </p:grpSpPr>
            <p:sp>
              <p:nvSpPr>
                <p:cNvPr id="131" name="MH_Other_7"/>
                <p:cNvSpPr>
                  <a:spLocks noChangeShapeType="1"/>
                </p:cNvSpPr>
                <p:nvPr>
                  <p:custDataLst>
                    <p:tags r:id="rId2"/>
                  </p:custDataLst>
                </p:nvPr>
              </p:nvSpPr>
              <p:spPr bwMode="blackWhite">
                <a:xfrm flipH="1">
                  <a:off x="4552801" y="3173512"/>
                  <a:ext cx="683024" cy="1638318"/>
                </a:xfrm>
                <a:prstGeom prst="line">
                  <a:avLst/>
                </a:prstGeom>
                <a:gradFill>
                  <a:gsLst>
                    <a:gs pos="33000">
                      <a:srgbClr val="F9F9F9"/>
                    </a:gs>
                    <a:gs pos="100000">
                      <a:srgbClr val="D7D7D7"/>
                    </a:gs>
                  </a:gsLst>
                  <a:lin ang="5400000" scaled="0"/>
                </a:gra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9782" tIns="24891" rIns="49782" bIns="24891" anchor="ctr"/>
                <a:lstStyle/>
                <a:p>
                  <a:pPr defTabSz="650596">
                    <a:lnSpc>
                      <a:spcPct val="120000"/>
                    </a:lnSpc>
                  </a:pPr>
                  <a:endParaRPr lang="zh-CN" altLang="en-US" sz="640">
                    <a:solidFill>
                      <a:srgbClr val="4D4D4D"/>
                    </a:solidFill>
                    <a:latin typeface="Agency FB" panose="020B0503020202020204"/>
                    <a:ea typeface="造字工房悦黑（非商用）常规体"/>
                  </a:endParaRPr>
                </a:p>
              </p:txBody>
            </p:sp>
            <p:sp>
              <p:nvSpPr>
                <p:cNvPr id="132" name="MH_Other_8"/>
                <p:cNvSpPr>
                  <a:spLocks noChangeShapeType="1"/>
                </p:cNvSpPr>
                <p:nvPr>
                  <p:custDataLst>
                    <p:tags r:id="rId3"/>
                  </p:custDataLst>
                </p:nvPr>
              </p:nvSpPr>
              <p:spPr bwMode="blackWhite">
                <a:xfrm flipH="1">
                  <a:off x="5247562" y="3173512"/>
                  <a:ext cx="0" cy="1628930"/>
                </a:xfrm>
                <a:prstGeom prst="line">
                  <a:avLst/>
                </a:prstGeom>
                <a:gradFill>
                  <a:gsLst>
                    <a:gs pos="33000">
                      <a:srgbClr val="F9F9F9"/>
                    </a:gs>
                    <a:gs pos="100000">
                      <a:srgbClr val="D7D7D7"/>
                    </a:gs>
                  </a:gsLst>
                  <a:lin ang="5400000" scaled="0"/>
                </a:gra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9782" tIns="24891" rIns="49782" bIns="24891" anchor="ctr"/>
                <a:lstStyle/>
                <a:p>
                  <a:pPr defTabSz="650596">
                    <a:lnSpc>
                      <a:spcPct val="120000"/>
                    </a:lnSpc>
                  </a:pPr>
                  <a:endParaRPr lang="zh-CN" altLang="en-US" sz="640">
                    <a:solidFill>
                      <a:srgbClr val="4D4D4D"/>
                    </a:solidFill>
                    <a:latin typeface="Agency FB" panose="020B0503020202020204"/>
                    <a:ea typeface="造字工房悦黑（非商用）常规体"/>
                  </a:endParaRPr>
                </a:p>
              </p:txBody>
            </p:sp>
            <p:sp>
              <p:nvSpPr>
                <p:cNvPr id="133" name="MH_Other_9"/>
                <p:cNvSpPr>
                  <a:spLocks noChangeShapeType="1"/>
                </p:cNvSpPr>
                <p:nvPr>
                  <p:custDataLst>
                    <p:tags r:id="rId4"/>
                  </p:custDataLst>
                </p:nvPr>
              </p:nvSpPr>
              <p:spPr bwMode="blackWhite">
                <a:xfrm>
                  <a:off x="5256950" y="3175861"/>
                  <a:ext cx="722926" cy="1598416"/>
                </a:xfrm>
                <a:prstGeom prst="line">
                  <a:avLst/>
                </a:prstGeom>
                <a:gradFill>
                  <a:gsLst>
                    <a:gs pos="33000">
                      <a:srgbClr val="F9F9F9"/>
                    </a:gs>
                    <a:gs pos="100000">
                      <a:srgbClr val="D7D7D7"/>
                    </a:gs>
                  </a:gsLst>
                  <a:lin ang="5400000" scaled="0"/>
                </a:gra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lIns="49782" tIns="24891" rIns="49782" bIns="24891" anchor="ctr"/>
                <a:lstStyle/>
                <a:p>
                  <a:pPr defTabSz="650596">
                    <a:lnSpc>
                      <a:spcPct val="120000"/>
                    </a:lnSpc>
                  </a:pPr>
                  <a:endParaRPr lang="zh-CN" altLang="en-US" sz="640">
                    <a:solidFill>
                      <a:srgbClr val="4D4D4D"/>
                    </a:solidFill>
                    <a:latin typeface="Agency FB" panose="020B0503020202020204"/>
                    <a:ea typeface="造字工房悦黑（非商用）常规体"/>
                  </a:endParaRPr>
                </a:p>
              </p:txBody>
            </p:sp>
            <p:sp>
              <p:nvSpPr>
                <p:cNvPr id="134" name="MH_SubTitle_1"/>
                <p:cNvSpPr/>
                <p:nvPr>
                  <p:custDataLst>
                    <p:tags r:id="rId5"/>
                  </p:custDataLst>
                </p:nvPr>
              </p:nvSpPr>
              <p:spPr bwMode="blackWhite">
                <a:xfrm flipH="1">
                  <a:off x="4508204" y="4774274"/>
                  <a:ext cx="1546780" cy="497598"/>
                </a:xfrm>
                <a:custGeom>
                  <a:avLst/>
                  <a:gdLst>
                    <a:gd name="T0" fmla="*/ 4 w 830"/>
                    <a:gd name="T1" fmla="*/ 0 h 276"/>
                    <a:gd name="T2" fmla="*/ 0 w 830"/>
                    <a:gd name="T3" fmla="*/ 28 h 276"/>
                    <a:gd name="T4" fmla="*/ 4 w 830"/>
                    <a:gd name="T5" fmla="*/ 65 h 276"/>
                    <a:gd name="T6" fmla="*/ 16 w 830"/>
                    <a:gd name="T7" fmla="*/ 102 h 276"/>
                    <a:gd name="T8" fmla="*/ 38 w 830"/>
                    <a:gd name="T9" fmla="*/ 139 h 276"/>
                    <a:gd name="T10" fmla="*/ 74 w 830"/>
                    <a:gd name="T11" fmla="*/ 172 h 276"/>
                    <a:gd name="T12" fmla="*/ 117 w 830"/>
                    <a:gd name="T13" fmla="*/ 202 h 276"/>
                    <a:gd name="T14" fmla="*/ 161 w 830"/>
                    <a:gd name="T15" fmla="*/ 223 h 276"/>
                    <a:gd name="T16" fmla="*/ 197 w 830"/>
                    <a:gd name="T17" fmla="*/ 237 h 276"/>
                    <a:gd name="T18" fmla="*/ 239 w 830"/>
                    <a:gd name="T19" fmla="*/ 251 h 276"/>
                    <a:gd name="T20" fmla="*/ 278 w 830"/>
                    <a:gd name="T21" fmla="*/ 260 h 276"/>
                    <a:gd name="T22" fmla="*/ 317 w 830"/>
                    <a:gd name="T23" fmla="*/ 266 h 276"/>
                    <a:gd name="T24" fmla="*/ 354 w 830"/>
                    <a:gd name="T25" fmla="*/ 270 h 276"/>
                    <a:gd name="T26" fmla="*/ 402 w 830"/>
                    <a:gd name="T27" fmla="*/ 275 h 276"/>
                    <a:gd name="T28" fmla="*/ 447 w 830"/>
                    <a:gd name="T29" fmla="*/ 273 h 276"/>
                    <a:gd name="T30" fmla="*/ 490 w 830"/>
                    <a:gd name="T31" fmla="*/ 270 h 276"/>
                    <a:gd name="T32" fmla="*/ 541 w 830"/>
                    <a:gd name="T33" fmla="*/ 265 h 276"/>
                    <a:gd name="T34" fmla="*/ 579 w 830"/>
                    <a:gd name="T35" fmla="*/ 255 h 276"/>
                    <a:gd name="T36" fmla="*/ 620 w 830"/>
                    <a:gd name="T37" fmla="*/ 244 h 276"/>
                    <a:gd name="T38" fmla="*/ 659 w 830"/>
                    <a:gd name="T39" fmla="*/ 230 h 276"/>
                    <a:gd name="T40" fmla="*/ 686 w 830"/>
                    <a:gd name="T41" fmla="*/ 219 h 276"/>
                    <a:gd name="T42" fmla="*/ 715 w 830"/>
                    <a:gd name="T43" fmla="*/ 201 h 276"/>
                    <a:gd name="T44" fmla="*/ 737 w 830"/>
                    <a:gd name="T45" fmla="*/ 186 h 276"/>
                    <a:gd name="T46" fmla="*/ 762 w 830"/>
                    <a:gd name="T47" fmla="*/ 166 h 276"/>
                    <a:gd name="T48" fmla="*/ 785 w 830"/>
                    <a:gd name="T49" fmla="*/ 147 h 276"/>
                    <a:gd name="T50" fmla="*/ 800 w 830"/>
                    <a:gd name="T51" fmla="*/ 125 h 276"/>
                    <a:gd name="T52" fmla="*/ 814 w 830"/>
                    <a:gd name="T53" fmla="*/ 100 h 276"/>
                    <a:gd name="T54" fmla="*/ 824 w 830"/>
                    <a:gd name="T55" fmla="*/ 73 h 276"/>
                    <a:gd name="T56" fmla="*/ 829 w 830"/>
                    <a:gd name="T57" fmla="*/ 40 h 276"/>
                    <a:gd name="T58" fmla="*/ 827 w 830"/>
                    <a:gd name="T59" fmla="*/ 1 h 276"/>
                    <a:gd name="T60" fmla="*/ 4 w 830"/>
                    <a:gd name="T61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30" h="276">
                      <a:moveTo>
                        <a:pt x="4" y="0"/>
                      </a:moveTo>
                      <a:lnTo>
                        <a:pt x="0" y="28"/>
                      </a:lnTo>
                      <a:lnTo>
                        <a:pt x="4" y="65"/>
                      </a:lnTo>
                      <a:lnTo>
                        <a:pt x="16" y="102"/>
                      </a:lnTo>
                      <a:lnTo>
                        <a:pt x="38" y="139"/>
                      </a:lnTo>
                      <a:lnTo>
                        <a:pt x="74" y="172"/>
                      </a:lnTo>
                      <a:lnTo>
                        <a:pt x="117" y="202"/>
                      </a:lnTo>
                      <a:lnTo>
                        <a:pt x="161" y="223"/>
                      </a:lnTo>
                      <a:lnTo>
                        <a:pt x="197" y="237"/>
                      </a:lnTo>
                      <a:lnTo>
                        <a:pt x="239" y="251"/>
                      </a:lnTo>
                      <a:lnTo>
                        <a:pt x="278" y="260"/>
                      </a:lnTo>
                      <a:lnTo>
                        <a:pt x="317" y="266"/>
                      </a:lnTo>
                      <a:lnTo>
                        <a:pt x="354" y="270"/>
                      </a:lnTo>
                      <a:lnTo>
                        <a:pt x="402" y="275"/>
                      </a:lnTo>
                      <a:lnTo>
                        <a:pt x="447" y="273"/>
                      </a:lnTo>
                      <a:lnTo>
                        <a:pt x="490" y="270"/>
                      </a:lnTo>
                      <a:lnTo>
                        <a:pt x="541" y="265"/>
                      </a:lnTo>
                      <a:lnTo>
                        <a:pt x="579" y="255"/>
                      </a:lnTo>
                      <a:lnTo>
                        <a:pt x="620" y="244"/>
                      </a:lnTo>
                      <a:lnTo>
                        <a:pt x="659" y="230"/>
                      </a:lnTo>
                      <a:lnTo>
                        <a:pt x="686" y="219"/>
                      </a:lnTo>
                      <a:lnTo>
                        <a:pt x="715" y="201"/>
                      </a:lnTo>
                      <a:lnTo>
                        <a:pt x="737" y="186"/>
                      </a:lnTo>
                      <a:lnTo>
                        <a:pt x="762" y="166"/>
                      </a:lnTo>
                      <a:lnTo>
                        <a:pt x="785" y="147"/>
                      </a:lnTo>
                      <a:lnTo>
                        <a:pt x="800" y="125"/>
                      </a:lnTo>
                      <a:lnTo>
                        <a:pt x="814" y="100"/>
                      </a:lnTo>
                      <a:lnTo>
                        <a:pt x="824" y="73"/>
                      </a:lnTo>
                      <a:lnTo>
                        <a:pt x="829" y="40"/>
                      </a:lnTo>
                      <a:lnTo>
                        <a:pt x="827" y="1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28575" cap="flat">
                  <a:solidFill>
                    <a:schemeClr val="bg1">
                      <a:lumMod val="95000"/>
                    </a:schemeClr>
                  </a:solidFill>
                  <a:prstDash val="solid"/>
                  <a:miter lim="800000"/>
                </a:ln>
                <a:effectLst>
                  <a:outerShdw blurRad="228600" dist="228600" dir="6600000" algn="t" rotWithShape="0">
                    <a:sysClr val="windowText" lastClr="000000">
                      <a:lumMod val="85000"/>
                      <a:lumOff val="15000"/>
                      <a:alpha val="40000"/>
                    </a:sysClr>
                  </a:outerShdw>
                </a:effectLst>
              </p:spPr>
              <p:txBody>
                <a:bodyPr vert="horz" wrap="square" lIns="65056" tIns="32528" rIns="65056" bIns="32528" numCol="1" anchor="t" anchorCtr="0" compatLnSpc="1"/>
                <a:lstStyle/>
                <a:p>
                  <a:pPr defTabSz="650596">
                    <a:defRPr/>
                  </a:pPr>
                  <a:endParaRPr lang="zh-CN" altLang="en-US" sz="1281" kern="0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14" name="圆角矩形 13"/>
          <p:cNvSpPr/>
          <p:nvPr/>
        </p:nvSpPr>
        <p:spPr>
          <a:xfrm>
            <a:off x="6951066" y="1439141"/>
            <a:ext cx="1055355" cy="223630"/>
          </a:xfrm>
          <a:prstGeom prst="roundRect">
            <a:avLst>
              <a:gd name="adj" fmla="val 20986"/>
            </a:avLst>
          </a:prstGeom>
          <a:solidFill>
            <a:schemeClr val="accent6">
              <a:lumMod val="75000"/>
            </a:schemeClr>
          </a:solidFill>
          <a:ln w="22225" cap="flat" cmpd="sng" algn="ctr">
            <a:gradFill flip="none" rotWithShape="1"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lvl="0" algn="ctr" fontAlgn="auto">
              <a:defRPr/>
            </a:pPr>
            <a:r>
              <a:rPr lang="en-US" altLang="zh-CN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名技术总监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951066" y="1748158"/>
            <a:ext cx="1055355" cy="223630"/>
          </a:xfrm>
          <a:prstGeom prst="roundRect">
            <a:avLst>
              <a:gd name="adj" fmla="val 20986"/>
            </a:avLst>
          </a:prstGeom>
          <a:solidFill>
            <a:schemeClr val="accent6">
              <a:lumMod val="75000"/>
            </a:schemeClr>
          </a:solidFill>
          <a:ln w="22225" cap="flat" cmpd="sng" algn="ctr">
            <a:gradFill flip="none" rotWithShape="1"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lvl="0" algn="ctr" fontAlgn="auto">
              <a:defRPr/>
            </a:pPr>
            <a:r>
              <a:rPr lang="en-US" altLang="zh-CN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名程序员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951066" y="2026906"/>
            <a:ext cx="1055355" cy="223630"/>
          </a:xfrm>
          <a:prstGeom prst="roundRect">
            <a:avLst>
              <a:gd name="adj" fmla="val 20986"/>
            </a:avLst>
          </a:prstGeom>
          <a:solidFill>
            <a:schemeClr val="accent6">
              <a:lumMod val="75000"/>
            </a:schemeClr>
          </a:solidFill>
          <a:ln w="22225" cap="flat" cmpd="sng" algn="ctr">
            <a:gradFill flip="none" rotWithShape="1"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lvl="0" algn="ctr" fontAlgn="auto">
              <a:defRPr/>
            </a:pPr>
            <a:r>
              <a:rPr lang="en-US" altLang="zh-CN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名销售专员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951066" y="2319658"/>
            <a:ext cx="1055355" cy="223630"/>
          </a:xfrm>
          <a:prstGeom prst="roundRect">
            <a:avLst>
              <a:gd name="adj" fmla="val 20986"/>
            </a:avLst>
          </a:prstGeom>
          <a:solidFill>
            <a:schemeClr val="accent6">
              <a:lumMod val="75000"/>
            </a:schemeClr>
          </a:solidFill>
          <a:ln w="22225" cap="flat" cmpd="sng" algn="ctr">
            <a:gradFill flip="none" rotWithShape="1"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lvl="0" algn="ctr" fontAlgn="auto">
              <a:defRPr/>
            </a:pPr>
            <a:r>
              <a:rPr lang="en-US" altLang="zh-CN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名运营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951066" y="2606538"/>
            <a:ext cx="1055355" cy="223630"/>
          </a:xfrm>
          <a:prstGeom prst="roundRect">
            <a:avLst>
              <a:gd name="adj" fmla="val 20986"/>
            </a:avLst>
          </a:prstGeom>
          <a:solidFill>
            <a:schemeClr val="accent6">
              <a:lumMod val="75000"/>
            </a:schemeClr>
          </a:solidFill>
          <a:ln w="22225" cap="flat" cmpd="sng" algn="ctr">
            <a:gradFill flip="none" rotWithShape="1">
              <a:gsLst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/>
                </a:gs>
              </a:gsLst>
              <a:lin ang="2700000" scaled="1"/>
              <a:tileRect/>
            </a:gradFill>
            <a:prstDash val="solid"/>
            <a:miter lim="800000"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lvl="0" algn="ctr" fontAlgn="auto">
              <a:defRPr/>
            </a:pPr>
            <a:r>
              <a:rPr lang="en-US" altLang="zh-CN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96" b="1" kern="0" noProof="1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</a:rPr>
              <a:t>名招商专员</a:t>
            </a:r>
          </a:p>
        </p:txBody>
      </p:sp>
      <p:sp>
        <p:nvSpPr>
          <p:cNvPr id="21" name="燕尾形 20"/>
          <p:cNvSpPr/>
          <p:nvPr/>
        </p:nvSpPr>
        <p:spPr>
          <a:xfrm>
            <a:off x="6562085" y="1462181"/>
            <a:ext cx="255255" cy="153605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423" b="1" noProof="1"/>
          </a:p>
        </p:txBody>
      </p:sp>
      <p:sp>
        <p:nvSpPr>
          <p:cNvPr id="4128" name="TextBox 31"/>
          <p:cNvSpPr/>
          <p:nvPr/>
        </p:nvSpPr>
        <p:spPr>
          <a:xfrm>
            <a:off x="2896160" y="4594120"/>
            <a:ext cx="3790653" cy="39889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1992" b="1" spc="21" dirty="0">
                <a:solidFill>
                  <a:srgbClr val="F7941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说明融资计划或之前融资情况。</a:t>
            </a:r>
            <a:endParaRPr lang="zh-CN" altLang="en-US" sz="1992" b="1" dirty="0">
              <a:solidFill>
                <a:srgbClr val="F6931D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5" name="Shape 81"/>
          <p:cNvSpPr txBox="1">
            <a:spLocks/>
          </p:cNvSpPr>
          <p:nvPr/>
        </p:nvSpPr>
        <p:spPr>
          <a:xfrm>
            <a:off x="848995" y="158433"/>
            <a:ext cx="8216900" cy="830918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cs typeface="Arial" panose="020B0604020202020204"/>
              </a:defRPr>
            </a:lvl1pPr>
          </a:lstStyle>
          <a:p>
            <a:pPr marL="914400" indent="-914400" defTabSz="914400" eaLnBrk="0" fontAlgn="base" hangingPunct="0">
              <a:spcAft>
                <a:spcPct val="0"/>
              </a:spcAft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10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cs typeface="+mj-cs"/>
                <a:sym typeface="Calibri" panose="020F0502020204030204" charset="0"/>
              </a:rPr>
              <a:t>、财务融资</a:t>
            </a:r>
            <a:endParaRPr lang="en-US" altLang="zh-TW" sz="2400" dirty="0">
              <a:solidFill>
                <a:srgbClr val="000000"/>
              </a:solidFill>
              <a:latin typeface="微软雅黑" panose="020B0503020204020204" charset="-122"/>
              <a:cs typeface="+mj-cs"/>
              <a:sym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86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8" grpId="0" bldLvl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670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7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44001" cy="51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97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08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95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1409699"/>
            <a:ext cx="2705100" cy="29718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9a504fc2d562853593a2f6f590ef76c6a6ef63a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110" y="1274445"/>
            <a:ext cx="2604770" cy="3208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1240800850-ac-4066xf3x0500x0500-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9" y="1274445"/>
            <a:ext cx="2578735" cy="3208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297602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39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63" y="1403350"/>
            <a:ext cx="2356311" cy="3143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6" y="1403350"/>
            <a:ext cx="2410718" cy="3143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484" y="1403350"/>
            <a:ext cx="2334657" cy="3143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9337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192048" y="2038899"/>
            <a:ext cx="278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 smtClean="0">
                <a:solidFill>
                  <a:schemeClr val="accent6"/>
                </a:solidFill>
                <a:latin typeface="Arial" panose="020B0604020202020204"/>
                <a:cs typeface="Arial" panose="020B0604020202020204"/>
              </a:rPr>
              <a:t>Thanks</a:t>
            </a:r>
            <a:endParaRPr kumimoji="1" lang="zh-CN" altLang="en-US" sz="5400" b="1" dirty="0">
              <a:solidFill>
                <a:schemeClr val="accent6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515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09550" y="1854835"/>
            <a:ext cx="7772400" cy="805815"/>
          </a:xfrm>
        </p:spPr>
        <p:txBody>
          <a:bodyPr vert="horz" lIns="91440" tIns="45720" rIns="91440" bIns="45720" rtlCol="0" anchor="t"/>
          <a:lstStyle/>
          <a:p>
            <a:pPr lvl="0">
              <a:spcBef>
                <a:spcPct val="600000"/>
              </a:spcBef>
              <a:spcAft>
                <a:spcPct val="600000"/>
              </a:spcAft>
            </a:pPr>
            <a:r>
              <a:rPr lang="zh-CN" altLang="en-US" sz="4000" b="0" dirty="0">
                <a:solidFill>
                  <a:schemeClr val="tx1"/>
                </a:solidFill>
                <a:latin typeface="Hiragino Sans GB W6"/>
                <a:ea typeface="Hiragino Sans GB W6"/>
                <a:cs typeface="Hiragino Sans GB W6"/>
              </a:rPr>
              <a:t>流行硅谷的精益创业思维</a:t>
            </a:r>
            <a:endParaRPr lang="zh-CN" altLang="en-US" sz="4000" b="0" dirty="0">
              <a:solidFill>
                <a:schemeClr val="bg1"/>
              </a:solidFill>
              <a:latin typeface="Hiragino Sans GB W6"/>
              <a:ea typeface="Hiragino Sans GB W6"/>
              <a:cs typeface="Hiragino Sans GB W6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700" y="1138555"/>
            <a:ext cx="9105265" cy="2866390"/>
            <a:chOff x="20" y="1793"/>
            <a:chExt cx="14339" cy="4514"/>
          </a:xfrm>
        </p:grpSpPr>
        <p:sp>
          <p:nvSpPr>
            <p:cNvPr id="2" name="等腰三角形 1"/>
            <p:cNvSpPr/>
            <p:nvPr/>
          </p:nvSpPr>
          <p:spPr>
            <a:xfrm rot="16200000">
              <a:off x="10538" y="2486"/>
              <a:ext cx="4514" cy="312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20" y="4050"/>
              <a:ext cx="11231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9638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i"/>
  <p:tag name="KSO_WM_UNIT_INDEX" val="1_1"/>
  <p:tag name="KSO_WM_UNIT_ID" val="diagram20185857_1*q_i*1_1"/>
  <p:tag name="KSO_WM_UNIT_LAYERLEVEL" val="1_1"/>
  <p:tag name="KSO_WM_BEAUTIFY_FLAG" val="#wm#"/>
  <p:tag name="KSO_WM_DIAGRAM_GROUP_CODE" val="q1-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i"/>
  <p:tag name="KSO_WM_UNIT_INDEX" val="1_3_1"/>
  <p:tag name="KSO_WM_UNIT_ID" val="diagram20185857_1*q_h_i*1_3_1"/>
  <p:tag name="KSO_WM_UNIT_LAYERLEVEL" val="1_1_1"/>
  <p:tag name="KSO_WM_BEAUTIFY_FLAG" val="#wm#"/>
  <p:tag name="KSO_WM_DIAGRAM_GROUP_CODE" val="q1-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a"/>
  <p:tag name="KSO_WM_UNIT_INDEX" val="1_3_1"/>
  <p:tag name="KSO_WM_UNIT_ID" val="diagram20185857_1*q_h_a*1_3_1"/>
  <p:tag name="KSO_WM_UNIT_LAYERLEVEL" val="1_1_1"/>
  <p:tag name="KSO_WM_UNIT_VALUE" val="13"/>
  <p:tag name="KSO_WM_UNIT_HIGHLIGHT" val="0"/>
  <p:tag name="KSO_WM_UNIT_COMPATIBLE" val="0"/>
  <p:tag name="KSO_WM_UNIT_CLEAR" val="0"/>
  <p:tag name="KSO_WM_BEAUTIFY_FLAG" val="#wm#"/>
  <p:tag name="KSO_WM_UNIT_PRESET_TEXT" val="标题文本预设"/>
  <p:tag name="KSO_WM_DIAGRAM_GROUP_CODE" val="q1-1"/>
  <p:tag name="KSO_WM_UNIT_TEXT_FILL_FORE_SCHEMECOLOR_INDEX" val="7"/>
  <p:tag name="KSO_WM_UNIT_TEXT_FILL_TYPE" val="1"/>
  <p:tag name="KSO_WM_UNIT_USESOURCEFORMAT_APPLY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f"/>
  <p:tag name="KSO_WM_UNIT_INDEX" val="1_3_1"/>
  <p:tag name="KSO_WM_UNIT_ID" val="diagram20185857_1*q_h_f*1_3_1"/>
  <p:tag name="KSO_WM_UNIT_LAYERLEVEL" val="1_1_1"/>
  <p:tag name="KSO_WM_UNIT_VALUE" val="66"/>
  <p:tag name="KSO_WM_UNIT_HIGHLIGHT" val="0"/>
  <p:tag name="KSO_WM_UNIT_COMPATIBLE" val="0"/>
  <p:tag name="KSO_WM_UNIT_CLEAR" val="0"/>
  <p:tag name="KSO_WM_BEAUTIFY_FLAG" val="#wm#"/>
  <p:tag name="KSO_WM_UNIT_PRESET_TEXT" val="此部分内容作为文字排版占位显示 _x000B_（建议使用主题字体）"/>
  <p:tag name="KSO_WM_DIAGRAM_GROUP_CODE" val="q1-1"/>
  <p:tag name="KSO_WM_UNIT_TEXT_FILL_FORE_SCHEMECOLOR_INDEX" val="1"/>
  <p:tag name="KSO_WM_UNIT_TEXT_FILL_TYPE" val="1"/>
  <p:tag name="KSO_WM_UNIT_USESOURCEFORMAT_APPLY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f"/>
  <p:tag name="KSO_WM_UNIT_INDEX" val="1_2_1"/>
  <p:tag name="KSO_WM_UNIT_ID" val="diagram20185857_1*q_h_f*1_2_1"/>
  <p:tag name="KSO_WM_UNIT_LAYERLEVEL" val="1_1_1"/>
  <p:tag name="KSO_WM_UNIT_VALUE" val="63"/>
  <p:tag name="KSO_WM_UNIT_HIGHLIGHT" val="0"/>
  <p:tag name="KSO_WM_UNIT_COMPATIBLE" val="0"/>
  <p:tag name="KSO_WM_UNIT_CLEAR" val="0"/>
  <p:tag name="KSO_WM_BEAUTIFY_FLAG" val="#wm#"/>
  <p:tag name="KSO_WM_UNIT_PRESET_TEXT" val="此部分内容作为文字排版占位显示 _x000B_（建议使用主题字体）"/>
  <p:tag name="KSO_WM_DIAGRAM_GROUP_CODE" val="q1-1"/>
  <p:tag name="KSO_WM_UNIT_TEXT_FILL_FORE_SCHEMECOLOR_INDEX" val="1"/>
  <p:tag name="KSO_WM_UNIT_TEXT_FILL_TYPE" val="1"/>
  <p:tag name="KSO_WM_UNIT_USESOURCEFORMAT_APPLY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f"/>
  <p:tag name="KSO_WM_UNIT_INDEX" val="1_1_1"/>
  <p:tag name="KSO_WM_UNIT_ID" val="diagram20185857_1*q_h_f*1_1_1"/>
  <p:tag name="KSO_WM_UNIT_LAYERLEVEL" val="1_1_1"/>
  <p:tag name="KSO_WM_UNIT_VALUE" val="54"/>
  <p:tag name="KSO_WM_UNIT_HIGHLIGHT" val="0"/>
  <p:tag name="KSO_WM_UNIT_COMPATIBLE" val="0"/>
  <p:tag name="KSO_WM_UNIT_CLEAR" val="0"/>
  <p:tag name="KSO_WM_BEAUTIFY_FLAG" val="#wm#"/>
  <p:tag name="KSO_WM_UNIT_PRESET_TEXT" val="此部分内容作为文字排版占位显示 _x000B_（建议使用主题字体）"/>
  <p:tag name="KSO_WM_DIAGRAM_GROUP_CODE" val="q1-1"/>
  <p:tag name="KSO_WM_UNIT_TEXT_FILL_FORE_SCHEMECOLOR_INDEX" val="1"/>
  <p:tag name="KSO_WM_UNIT_TEXT_FILL_TYPE" val="1"/>
  <p:tag name="KSO_WM_UNIT_USESOURCEFORMAT_APPLY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i"/>
  <p:tag name="KSO_WM_UNIT_INDEX" val="1_1_2"/>
  <p:tag name="KSO_WM_UNIT_ID" val="diagram20185857_1*q_h_i*1_1_2"/>
  <p:tag name="KSO_WM_UNIT_LAYERLEVEL" val="1_1_1"/>
  <p:tag name="KSO_WM_BEAUTIFY_FLAG" val="#wm#"/>
  <p:tag name="KSO_WM_DIAGRAM_GROUP_CODE" val="q1-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i"/>
  <p:tag name="KSO_WM_UNIT_INDEX" val="1_2"/>
  <p:tag name="KSO_WM_UNIT_ID" val="diagram20185857_1*q_i*1_2"/>
  <p:tag name="KSO_WM_UNIT_LAYERLEVEL" val="1_1"/>
  <p:tag name="KSO_WM_BEAUTIFY_FLAG" val="#wm#"/>
  <p:tag name="KSO_WM_DIAGRAM_GROUP_CODE" val="q1-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b"/>
  <p:tag name="KSO_WM_UNIT_INDEX" val="1_2_1"/>
  <p:tag name="KSO_WM_UNIT_ID" val="diagram20185857_1*q_h_b*1_2_1"/>
  <p:tag name="KSO_WM_UNIT_LAYERLEVEL" val="1_1_1"/>
  <p:tag name="KSO_WM_UNIT_VALUE" val="49"/>
  <p:tag name="KSO_WM_UNIT_HIGHLIGHT" val="0"/>
  <p:tag name="KSO_WM_UNIT_COMPATIBLE" val="0"/>
  <p:tag name="KSO_WM_UNIT_CLEAR" val="0"/>
  <p:tag name="KSO_WM_BEAUTIFY_FLAG" val="#wm#"/>
  <p:tag name="KSO_WM_UNIT_PRESET_TEXT" val="标题文本_x000B_预设"/>
  <p:tag name="KSO_WM_DIAGRAM_GROUP_CODE" val="q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b"/>
  <p:tag name="KSO_WM_UNIT_INDEX" val="1_3_1"/>
  <p:tag name="KSO_WM_UNIT_ID" val="diagram20185857_1*q_h_b*1_3_1"/>
  <p:tag name="KSO_WM_UNIT_LAYERLEVEL" val="1_1_1"/>
  <p:tag name="KSO_WM_UNIT_VALUE" val="49"/>
  <p:tag name="KSO_WM_UNIT_HIGHLIGHT" val="0"/>
  <p:tag name="KSO_WM_UNIT_COMPATIBLE" val="0"/>
  <p:tag name="KSO_WM_UNIT_CLEAR" val="0"/>
  <p:tag name="KSO_WM_BEAUTIFY_FLAG" val="#wm#"/>
  <p:tag name="KSO_WM_UNIT_PRESET_TEXT" val="标题文本_x000B_预设"/>
  <p:tag name="KSO_WM_DIAGRAM_GROUP_CODE" val="q1-1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b"/>
  <p:tag name="KSO_WM_UNIT_INDEX" val="1_1_1"/>
  <p:tag name="KSO_WM_UNIT_ID" val="diagram20185857_1*q_h_b*1_1_1"/>
  <p:tag name="KSO_WM_UNIT_LAYERLEVEL" val="1_1_1"/>
  <p:tag name="KSO_WM_UNIT_VALUE" val="49"/>
  <p:tag name="KSO_WM_UNIT_HIGHLIGHT" val="0"/>
  <p:tag name="KSO_WM_UNIT_COMPATIBLE" val="0"/>
  <p:tag name="KSO_WM_UNIT_CLEAR" val="0"/>
  <p:tag name="KSO_WM_BEAUTIFY_FLAG" val="#wm#"/>
  <p:tag name="KSO_WM_UNIT_PRESET_TEXT" val="标题文本_x000B_预设"/>
  <p:tag name="KSO_WM_DIAGRAM_GROUP_CODE" val="q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i"/>
  <p:tag name="KSO_WM_UNIT_INDEX" val="1_1_1"/>
  <p:tag name="KSO_WM_UNIT_ID" val="diagram20185857_1*q_h_i*1_1_1"/>
  <p:tag name="KSO_WM_UNIT_LAYERLEVEL" val="1_1_1"/>
  <p:tag name="KSO_WM_BEAUTIFY_FLAG" val="#wm#"/>
  <p:tag name="KSO_WM_DIAGRAM_GROUP_CODE" val="q1-1"/>
  <p:tag name="KSO_WM_UNIT_LINE_FORE_SCHEMECOLOR_INDEX" val="14"/>
  <p:tag name="KSO_WM_UNIT_LINE_FILL_TYPE" val="2"/>
  <p:tag name="KSO_WM_UNIT_USESOURCEFORMAT_APPLY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i"/>
  <p:tag name="KSO_WM_UNIT_INDEX" val="1_4"/>
  <p:tag name="KSO_WM_UNIT_ID" val="diagram20185857_1*q_i*1_4"/>
  <p:tag name="KSO_WM_UNIT_LAYERLEVEL" val="1_1"/>
  <p:tag name="KSO_WM_BEAUTIFY_FLAG" val="#wm#"/>
  <p:tag name="KSO_WM_DIAGRAM_GROUP_CODE" val="q1-1"/>
  <p:tag name="KSO_WM_UNIT_LINE_FORE_SCHEMECOLOR_INDEX" val="14"/>
  <p:tag name="KSO_WM_UNIT_LINE_FILL_TYPE" val="2"/>
  <p:tag name="KSO_WM_UNIT_USESOURCEFORMAT_APPLY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i"/>
  <p:tag name="KSO_WM_UNIT_INDEX" val="1_5"/>
  <p:tag name="KSO_WM_UNIT_ID" val="diagram20185857_1*q_i*1_5"/>
  <p:tag name="KSO_WM_UNIT_LAYERLEVEL" val="1_1"/>
  <p:tag name="KSO_WM_BEAUTIFY_FLAG" val="#wm#"/>
  <p:tag name="KSO_WM_DIAGRAM_GROUP_CODE" val="q1-1"/>
  <p:tag name="KSO_WM_UNIT_LINE_FORE_SCHEMECOLOR_INDEX" val="14"/>
  <p:tag name="KSO_WM_UNIT_LINE_FILL_TYPE" val="2"/>
  <p:tag name="KSO_WM_UNIT_USESOURCEFORMAT_APPLY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20185857"/>
  <p:tag name="KSO_WM_UNIT_TYPE" val="q_h_i"/>
  <p:tag name="KSO_WM_UNIT_INDEX" val="1_2_1"/>
  <p:tag name="KSO_WM_UNIT_ID" val="diagram20185857_1*q_h_i*1_2_1"/>
  <p:tag name="KSO_WM_UNIT_LAYERLEVEL" val="1_1_1"/>
  <p:tag name="KSO_WM_BEAUTIFY_FLAG" val="#wm#"/>
  <p:tag name="KSO_WM_DIAGRAM_GROUP_CODE" val="q1-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11798</TotalTime>
  <Words>3620</Words>
  <Application>Microsoft Macintosh PowerPoint</Application>
  <PresentationFormat>全屏显示(16:9)</PresentationFormat>
  <Paragraphs>498</Paragraphs>
  <Slides>89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13" baseType="lpstr">
      <vt:lpstr>Agency FB</vt:lpstr>
      <vt:lpstr>Avenir Roman</vt:lpstr>
      <vt:lpstr>Bangla Sangam MN</vt:lpstr>
      <vt:lpstr>Calibri</vt:lpstr>
      <vt:lpstr>Candara</vt:lpstr>
      <vt:lpstr>Heiti SC Light</vt:lpstr>
      <vt:lpstr>Heiti SC Medium</vt:lpstr>
      <vt:lpstr>Hiragino Sans GB W6</vt:lpstr>
      <vt:lpstr>Impact</vt:lpstr>
      <vt:lpstr>Microsoft YaHei</vt:lpstr>
      <vt:lpstr>MS PGothic</vt:lpstr>
      <vt:lpstr>SimSun</vt:lpstr>
      <vt:lpstr>Times New Roman</vt:lpstr>
      <vt:lpstr>Wingdings</vt:lpstr>
      <vt:lpstr>冬青黑体简体中文 W3</vt:lpstr>
      <vt:lpstr>华文细黑</vt:lpstr>
      <vt:lpstr>华文中宋</vt:lpstr>
      <vt:lpstr>楷体</vt:lpstr>
      <vt:lpstr>宋体</vt:lpstr>
      <vt:lpstr>微软雅黑</vt:lpstr>
      <vt:lpstr>微软雅黑 Light</vt:lpstr>
      <vt:lpstr>造字工房悦黑（非商用）常规体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痛点和解决方案无法准确把握……</vt:lpstr>
      <vt:lpstr>火箭发射式创业，难以适应大创需求</vt:lpstr>
      <vt:lpstr>需要一种新思维来应对新创企业的挑战</vt:lpstr>
      <vt:lpstr>流行硅谷的精益创业思维</vt:lpstr>
      <vt:lpstr>PowerPoint 演示文稿</vt:lpstr>
      <vt:lpstr>PowerPoint 演示文稿</vt:lpstr>
      <vt:lpstr>PowerPoint 演示文稿</vt:lpstr>
      <vt:lpstr>探索  V.S.  执行  商业模式</vt:lpstr>
      <vt:lpstr>从 0 到 1 探索阶段的五项基本原则</vt:lpstr>
      <vt:lpstr>顿悟之道：从产品开发方法到客户发展方法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目录</vt:lpstr>
      <vt:lpstr>PowerPoint 演示文稿</vt:lpstr>
      <vt:lpstr>1、用户痛点</vt:lpstr>
      <vt:lpstr>如何定义用户痛点和解决方案假设？</vt:lpstr>
      <vt:lpstr>从别人的不足中学习</vt:lpstr>
      <vt:lpstr>同理心</vt:lpstr>
      <vt:lpstr>深度访谈／观察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可证伪的假设才是科学的</vt:lpstr>
      <vt:lpstr>PowerPoint 演示文稿</vt:lpstr>
      <vt:lpstr>最小可行产品 MVP</vt:lpstr>
      <vt:lpstr>天使用户</vt:lpstr>
      <vt:lpstr>MVP 的两个假设</vt:lpstr>
      <vt:lpstr>设计 MVP 的四项基本原则</vt:lpstr>
      <vt:lpstr>设计 MVP 的步骤</vt:lpstr>
      <vt:lpstr>MVP 必须基于产品的核心循环（Core Loop）</vt:lpstr>
      <vt:lpstr>PowerPoint 演示文稿</vt:lpstr>
      <vt:lpstr>PowerPoint 演示文稿</vt:lpstr>
      <vt:lpstr>视频式 MVP</vt:lpstr>
      <vt:lpstr>视频式 MVP</vt:lpstr>
      <vt:lpstr>登录页 MVP</vt:lpstr>
      <vt:lpstr>PowerPoint 演示文稿</vt:lpstr>
      <vt:lpstr>PowerPoint 演示文稿</vt:lpstr>
      <vt:lpstr>PowerPoint 演示文稿</vt:lpstr>
      <vt:lpstr>众筹式 MVP</vt:lpstr>
      <vt:lpstr>PowerPoint 演示文稿</vt:lpstr>
      <vt:lpstr>PowerPoint 演示文稿</vt:lpstr>
      <vt:lpstr>PowerPoint 演示文稿</vt:lpstr>
      <vt:lpstr>PowerPoint 演示文稿</vt:lpstr>
      <vt:lpstr>度量分析</vt:lpstr>
      <vt:lpstr>什么是好的度量指标</vt:lpstr>
      <vt:lpstr>海盗指标，你值得拥有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kaikeba</dc:creator>
  <cp:lastModifiedBy>sam stone</cp:lastModifiedBy>
  <cp:revision>1369</cp:revision>
  <dcterms:created xsi:type="dcterms:W3CDTF">2016-03-11T02:59:00Z</dcterms:created>
  <dcterms:modified xsi:type="dcterms:W3CDTF">2018-06-22T05:43:31Z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